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9" r:id="rId4"/>
  </p:sldMasterIdLst>
  <p:notesMasterIdLst>
    <p:notesMasterId r:id="rId49"/>
  </p:notesMasterIdLst>
  <p:sldIdLst>
    <p:sldId id="256" r:id="rId5"/>
    <p:sldId id="591" r:id="rId6"/>
    <p:sldId id="592" r:id="rId7"/>
    <p:sldId id="593" r:id="rId8"/>
    <p:sldId id="496" r:id="rId9"/>
    <p:sldId id="594" r:id="rId10"/>
    <p:sldId id="484" r:id="rId11"/>
    <p:sldId id="557" r:id="rId12"/>
    <p:sldId id="558" r:id="rId13"/>
    <p:sldId id="559" r:id="rId14"/>
    <p:sldId id="560" r:id="rId15"/>
    <p:sldId id="561" r:id="rId16"/>
    <p:sldId id="503" r:id="rId17"/>
    <p:sldId id="269" r:id="rId18"/>
    <p:sldId id="506" r:id="rId19"/>
    <p:sldId id="590" r:id="rId20"/>
    <p:sldId id="589" r:id="rId21"/>
    <p:sldId id="588" r:id="rId22"/>
    <p:sldId id="587" r:id="rId23"/>
    <p:sldId id="586" r:id="rId24"/>
    <p:sldId id="585" r:id="rId25"/>
    <p:sldId id="584" r:id="rId26"/>
    <p:sldId id="583" r:id="rId27"/>
    <p:sldId id="582" r:id="rId28"/>
    <p:sldId id="581" r:id="rId29"/>
    <p:sldId id="257" r:id="rId30"/>
    <p:sldId id="579" r:id="rId31"/>
    <p:sldId id="577" r:id="rId32"/>
    <p:sldId id="575" r:id="rId33"/>
    <p:sldId id="573" r:id="rId34"/>
    <p:sldId id="571" r:id="rId35"/>
    <p:sldId id="398" r:id="rId36"/>
    <p:sldId id="397" r:id="rId37"/>
    <p:sldId id="513" r:id="rId38"/>
    <p:sldId id="568" r:id="rId39"/>
    <p:sldId id="514" r:id="rId40"/>
    <p:sldId id="569" r:id="rId41"/>
    <p:sldId id="500" r:id="rId42"/>
    <p:sldId id="563" r:id="rId43"/>
    <p:sldId id="562" r:id="rId44"/>
    <p:sldId id="564" r:id="rId45"/>
    <p:sldId id="556" r:id="rId46"/>
    <p:sldId id="495" r:id="rId47"/>
    <p:sldId id="33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E5A"/>
    <a:srgbClr val="618352"/>
    <a:srgbClr val="2B6C68"/>
    <a:srgbClr val="BFCE3E"/>
    <a:srgbClr val="DC343E"/>
    <a:srgbClr val="48AE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autoAdjust="0"/>
    <p:restoredTop sz="94753"/>
  </p:normalViewPr>
  <p:slideViewPr>
    <p:cSldViewPr snapToGrid="0">
      <p:cViewPr varScale="1">
        <p:scale>
          <a:sx n="82" d="100"/>
          <a:sy n="82" d="100"/>
        </p:scale>
        <p:origin x="96"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57B83-EE52-C845-8267-ADC501C74370}"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9EEEC-AFD6-CA4A-A213-D0D872A9FC7F}" type="slidenum">
              <a:rPr lang="en-US" smtClean="0"/>
              <a:t>‹#›</a:t>
            </a:fld>
            <a:endParaRPr lang="en-US"/>
          </a:p>
        </p:txBody>
      </p:sp>
    </p:spTree>
    <p:extLst>
      <p:ext uri="{BB962C8B-B14F-4D97-AF65-F5344CB8AC3E}">
        <p14:creationId xmlns:p14="http://schemas.microsoft.com/office/powerpoint/2010/main" val="9397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9EEEC-AFD6-CA4A-A213-D0D872A9F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8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use the court data management skills from the first part of the workshop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9EEEC-AFD6-CA4A-A213-D0D872A9F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789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35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91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22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6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26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4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Include many rights that courts deliver: </a:t>
            </a:r>
          </a:p>
          <a:p>
            <a:r>
              <a:rPr lang="en-AU" dirty="0"/>
              <a:t>Equality before the law means people must have equal access to the courts to enforce their rights</a:t>
            </a:r>
          </a:p>
          <a:p>
            <a:r>
              <a:rPr lang="en-AU" dirty="0"/>
              <a:t>Right to a fair and speedy trial. Justice delayed is justice denied.</a:t>
            </a:r>
          </a:p>
          <a:p>
            <a:r>
              <a:rPr lang="en-AU" dirty="0"/>
              <a:t>Right to an effective remedy</a:t>
            </a:r>
          </a:p>
          <a:p>
            <a:r>
              <a:rPr lang="en-AU" dirty="0"/>
              <a:t>Right to be treated as innocent until proven guilty: those held in pretrial detention have right to be held only as a matter of last resort and for the shortest possible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33443-806F-45D4-9F88-66D3BA3835A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95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9EEEC-AFD6-CA4A-A213-D0D872A9FC7F}" type="slidenum">
              <a:rPr lang="en-US" smtClean="0"/>
              <a:t>14</a:t>
            </a:fld>
            <a:endParaRPr lang="en-US"/>
          </a:p>
        </p:txBody>
      </p:sp>
    </p:spTree>
    <p:extLst>
      <p:ext uri="{BB962C8B-B14F-4D97-AF65-F5344CB8AC3E}">
        <p14:creationId xmlns:p14="http://schemas.microsoft.com/office/powerpoint/2010/main" val="409381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use the court data management skills from the first part of the workshop</a:t>
            </a:r>
          </a:p>
        </p:txBody>
      </p:sp>
      <p:sp>
        <p:nvSpPr>
          <p:cNvPr id="4" name="Slide Number Placeholder 3"/>
          <p:cNvSpPr>
            <a:spLocks noGrp="1"/>
          </p:cNvSpPr>
          <p:nvPr>
            <p:ph type="sldNum" sz="quarter" idx="5"/>
          </p:nvPr>
        </p:nvSpPr>
        <p:spPr/>
        <p:txBody>
          <a:bodyPr/>
          <a:lstStyle/>
          <a:p>
            <a:fld id="{CC99EEEC-AFD6-CA4A-A213-D0D872A9FC7F}" type="slidenum">
              <a:rPr lang="en-US" smtClean="0"/>
              <a:t>38</a:t>
            </a:fld>
            <a:endParaRPr lang="en-US"/>
          </a:p>
        </p:txBody>
      </p:sp>
    </p:spTree>
    <p:extLst>
      <p:ext uri="{BB962C8B-B14F-4D97-AF65-F5344CB8AC3E}">
        <p14:creationId xmlns:p14="http://schemas.microsoft.com/office/powerpoint/2010/main" val="2613789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2758E330-F949-445C-9F2C-AE0646DD9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218201" cy="6884181"/>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189182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8EC-12DB-4118-AD50-FFBC1A9F87D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EB02ADC-3A4D-42D2-91F6-D9A0A4483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A34E3-5334-4119-AF2A-50276599A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7820EBB-BADD-4D0E-8B07-2A4ABE4A2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3B80C-F301-42B1-B998-8389B5D4BD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B27121E-B2C1-428C-AFCE-1954DCCD53C6}"/>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8" name="Footer Placeholder 7">
            <a:extLst>
              <a:ext uri="{FF2B5EF4-FFF2-40B4-BE49-F238E27FC236}">
                <a16:creationId xmlns:a16="http://schemas.microsoft.com/office/drawing/2014/main" id="{874927E5-15B3-4A46-AD9D-2EB8684DFF7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2684BAA-083B-4E0E-8714-A74F7FC9B78A}"/>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233397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2758E330-F949-445C-9F2C-AE0646DD9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218201" cy="6884181"/>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69976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text, businesscard, vector graphics, clipart&#10;&#10;Description automatically generated">
            <a:extLst>
              <a:ext uri="{FF2B5EF4-FFF2-40B4-BE49-F238E27FC236}">
                <a16:creationId xmlns:a16="http://schemas.microsoft.com/office/drawing/2014/main" id="{1AC5E528-B4F4-40D5-A557-79F8156A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192000" cy="6869418"/>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46504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8D1F966-D952-4E08-84BE-09C472FC8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2515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74000A69-8BE8-408F-9FF2-00C38015A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4800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2FACCDD8-1BF8-415B-AE6D-F92730EFA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4782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9469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4582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48-AAAF-40B6-B8F6-662A0BD9D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17BA599-EA01-469F-8D78-C4A559175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E8EDA-D0BA-4851-85EC-20A34CB9B72D}"/>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8CF1E2B7-5EE0-4B78-864E-C0A4CEF1D4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035B3D-F99B-4652-87B7-BB32845705FC}"/>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98856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text, businesscard, vector graphics, clipart&#10;&#10;Description automatically generated">
            <a:extLst>
              <a:ext uri="{FF2B5EF4-FFF2-40B4-BE49-F238E27FC236}">
                <a16:creationId xmlns:a16="http://schemas.microsoft.com/office/drawing/2014/main" id="{1AC5E528-B4F4-40D5-A557-79F8156A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192000" cy="6869418"/>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904724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6D1D-0D3C-4BDD-80D5-FA7D2A6C969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A00B6BB-D784-4CDF-A4C9-845DF2F72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42624C5-D656-41DB-8278-0428F2310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E2360AF-AA0E-4586-A3B1-FCE96E85CA09}"/>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6" name="Footer Placeholder 5">
            <a:extLst>
              <a:ext uri="{FF2B5EF4-FFF2-40B4-BE49-F238E27FC236}">
                <a16:creationId xmlns:a16="http://schemas.microsoft.com/office/drawing/2014/main" id="{BFA267FB-2834-43A0-BF9C-056725290E4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C4C0071-62F5-45D1-9C19-B8F12EF6C246}"/>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692599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8EC-12DB-4118-AD50-FFBC1A9F87D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EB02ADC-3A4D-42D2-91F6-D9A0A4483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A34E3-5334-4119-AF2A-50276599A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7820EBB-BADD-4D0E-8B07-2A4ABE4A2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3B80C-F301-42B1-B998-8389B5D4BD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B27121E-B2C1-428C-AFCE-1954DCCD53C6}"/>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8" name="Footer Placeholder 7">
            <a:extLst>
              <a:ext uri="{FF2B5EF4-FFF2-40B4-BE49-F238E27FC236}">
                <a16:creationId xmlns:a16="http://schemas.microsoft.com/office/drawing/2014/main" id="{874927E5-15B3-4A46-AD9D-2EB8684DFF7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2684BAA-083B-4E0E-8714-A74F7FC9B78A}"/>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256612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45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2758E330-F949-445C-9F2C-AE0646DD9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218201" cy="6884181"/>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1998641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text, businesscard, vector graphics, clipart&#10;&#10;Description automatically generated">
            <a:extLst>
              <a:ext uri="{FF2B5EF4-FFF2-40B4-BE49-F238E27FC236}">
                <a16:creationId xmlns:a16="http://schemas.microsoft.com/office/drawing/2014/main" id="{1AC5E528-B4F4-40D5-A557-79F8156A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192000" cy="6869418"/>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2469811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8D1F966-D952-4E08-84BE-09C472FC8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0990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74000A69-8BE8-408F-9FF2-00C38015A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4711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2FACCDD8-1BF8-415B-AE6D-F92730EFA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62129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4431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1695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8D1F966-D952-4E08-84BE-09C472FC8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17459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48-AAAF-40B6-B8F6-662A0BD9D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17BA599-EA01-469F-8D78-C4A559175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E8EDA-D0BA-4851-85EC-20A34CB9B72D}"/>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8CF1E2B7-5EE0-4B78-864E-C0A4CEF1D4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035B3D-F99B-4652-87B7-BB32845705FC}"/>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234423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6D1D-0D3C-4BDD-80D5-FA7D2A6C969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A00B6BB-D784-4CDF-A4C9-845DF2F72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42624C5-D656-41DB-8278-0428F2310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E2360AF-AA0E-4586-A3B1-FCE96E85CA09}"/>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6" name="Footer Placeholder 5">
            <a:extLst>
              <a:ext uri="{FF2B5EF4-FFF2-40B4-BE49-F238E27FC236}">
                <a16:creationId xmlns:a16="http://schemas.microsoft.com/office/drawing/2014/main" id="{BFA267FB-2834-43A0-BF9C-056725290E4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C4C0071-62F5-45D1-9C19-B8F12EF6C246}"/>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1378600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8EC-12DB-4118-AD50-FFBC1A9F87D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EB02ADC-3A4D-42D2-91F6-D9A0A4483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A34E3-5334-4119-AF2A-50276599A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7820EBB-BADD-4D0E-8B07-2A4ABE4A2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3B80C-F301-42B1-B998-8389B5D4BD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B27121E-B2C1-428C-AFCE-1954DCCD53C6}"/>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8" name="Footer Placeholder 7">
            <a:extLst>
              <a:ext uri="{FF2B5EF4-FFF2-40B4-BE49-F238E27FC236}">
                <a16:creationId xmlns:a16="http://schemas.microsoft.com/office/drawing/2014/main" id="{874927E5-15B3-4A46-AD9D-2EB8684DFF7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2684BAA-083B-4E0E-8714-A74F7FC9B78A}"/>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1296527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282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2758E330-F949-445C-9F2C-AE0646DD9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218201" cy="6884181"/>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3919221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text, businesscard, vector graphics, clipart&#10;&#10;Description automatically generated">
            <a:extLst>
              <a:ext uri="{FF2B5EF4-FFF2-40B4-BE49-F238E27FC236}">
                <a16:creationId xmlns:a16="http://schemas.microsoft.com/office/drawing/2014/main" id="{1AC5E528-B4F4-40D5-A557-79F8156A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9"/>
            <a:ext cx="12192000" cy="6869418"/>
          </a:xfrm>
          <a:prstGeom prst="rect">
            <a:avLst/>
          </a:prstGeom>
        </p:spPr>
      </p:pic>
      <p:sp>
        <p:nvSpPr>
          <p:cNvPr id="2" name="Title 1">
            <a:extLst>
              <a:ext uri="{FF2B5EF4-FFF2-40B4-BE49-F238E27FC236}">
                <a16:creationId xmlns:a16="http://schemas.microsoft.com/office/drawing/2014/main" id="{750B045C-DF8E-4D8F-BF7A-C4EA1C33A744}"/>
              </a:ext>
            </a:extLst>
          </p:cNvPr>
          <p:cNvSpPr>
            <a:spLocks noGrp="1"/>
          </p:cNvSpPr>
          <p:nvPr>
            <p:ph type="ctrTitle"/>
          </p:nvPr>
        </p:nvSpPr>
        <p:spPr>
          <a:xfrm>
            <a:off x="1161538" y="1717675"/>
            <a:ext cx="6400797" cy="2387600"/>
          </a:xfrm>
        </p:spPr>
        <p:txBody>
          <a:bodyPr anchor="b">
            <a:normAutofit/>
          </a:bodyPr>
          <a:lstStyle>
            <a:lvl1pPr algn="l">
              <a:lnSpc>
                <a:spcPts val="4800"/>
              </a:lnSpc>
              <a:defRPr sz="4400" b="1">
                <a:solidFill>
                  <a:schemeClr val="bg1"/>
                </a:solidFill>
                <a:latin typeface="Corbel" panose="020B0503020204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83555021-DCE5-47DE-A606-518DC840DD53}"/>
              </a:ext>
            </a:extLst>
          </p:cNvPr>
          <p:cNvSpPr>
            <a:spLocks noGrp="1"/>
          </p:cNvSpPr>
          <p:nvPr>
            <p:ph type="subTitle" idx="1"/>
          </p:nvPr>
        </p:nvSpPr>
        <p:spPr>
          <a:xfrm>
            <a:off x="1161538" y="4105275"/>
            <a:ext cx="6400797" cy="1655762"/>
          </a:xfrm>
        </p:spPr>
        <p:txBody>
          <a:bodyPr>
            <a:normAutofit/>
          </a:bodyPr>
          <a:lstStyle>
            <a:lvl1pPr marL="0" indent="0" algn="l">
              <a:buNone/>
              <a:defRPr sz="2800">
                <a:solidFill>
                  <a:schemeClr val="bg1"/>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1959911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8D1F966-D952-4E08-84BE-09C472FC8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2011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74000A69-8BE8-408F-9FF2-00C38015A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24457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2FACCDD8-1BF8-415B-AE6D-F92730EFA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1068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1411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74000A69-8BE8-408F-9FF2-00C38015AF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88074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9982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48-AAAF-40B6-B8F6-662A0BD9D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17BA599-EA01-469F-8D78-C4A559175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E8EDA-D0BA-4851-85EC-20A34CB9B72D}"/>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8CF1E2B7-5EE0-4B78-864E-C0A4CEF1D4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035B3D-F99B-4652-87B7-BB32845705FC}"/>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2637793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6D1D-0D3C-4BDD-80D5-FA7D2A6C969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A00B6BB-D784-4CDF-A4C9-845DF2F72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42624C5-D656-41DB-8278-0428F2310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E2360AF-AA0E-4586-A3B1-FCE96E85CA09}"/>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6" name="Footer Placeholder 5">
            <a:extLst>
              <a:ext uri="{FF2B5EF4-FFF2-40B4-BE49-F238E27FC236}">
                <a16:creationId xmlns:a16="http://schemas.microsoft.com/office/drawing/2014/main" id="{BFA267FB-2834-43A0-BF9C-056725290E4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C4C0071-62F5-45D1-9C19-B8F12EF6C246}"/>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1929515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98EC-12DB-4118-AD50-FFBC1A9F87D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EB02ADC-3A4D-42D2-91F6-D9A0A4483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A34E3-5334-4119-AF2A-50276599A7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7820EBB-BADD-4D0E-8B07-2A4ABE4A2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3B80C-F301-42B1-B998-8389B5D4BD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B27121E-B2C1-428C-AFCE-1954DCCD53C6}"/>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8" name="Footer Placeholder 7">
            <a:extLst>
              <a:ext uri="{FF2B5EF4-FFF2-40B4-BE49-F238E27FC236}">
                <a16:creationId xmlns:a16="http://schemas.microsoft.com/office/drawing/2014/main" id="{874927E5-15B3-4A46-AD9D-2EB8684DFF7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E2684BAA-083B-4E0E-8714-A74F7FC9B78A}"/>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4149574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3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2FACCDD8-1BF8-415B-AE6D-F92730EFA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3" y="0"/>
            <a:ext cx="12171734" cy="6858000"/>
          </a:xfrm>
          <a:prstGeom prst="rect">
            <a:avLst/>
          </a:prstGeom>
        </p:spPr>
      </p:pic>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842797"/>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2320119"/>
            <a:ext cx="7984524" cy="3856844"/>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1812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7781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A5-EED7-4529-BBF8-F5B9D4B63A08}"/>
              </a:ext>
            </a:extLst>
          </p:cNvPr>
          <p:cNvSpPr>
            <a:spLocks noGrp="1"/>
          </p:cNvSpPr>
          <p:nvPr>
            <p:ph type="title"/>
          </p:nvPr>
        </p:nvSpPr>
        <p:spPr>
          <a:xfrm>
            <a:off x="838200" y="365125"/>
            <a:ext cx="7984524" cy="1325563"/>
          </a:xfrm>
        </p:spPr>
        <p:txBody>
          <a:bodyPr>
            <a:normAutofit/>
          </a:bodyPr>
          <a:lstStyle>
            <a:lvl1pPr>
              <a:defRPr sz="3200" b="1">
                <a:solidFill>
                  <a:srgbClr val="013E5A"/>
                </a:solidFill>
                <a:latin typeface="Corbel" panose="020B0503020204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0268EA2-7561-4CBC-9F19-DC29E776ADE8}"/>
              </a:ext>
            </a:extLst>
          </p:cNvPr>
          <p:cNvSpPr>
            <a:spLocks noGrp="1"/>
          </p:cNvSpPr>
          <p:nvPr>
            <p:ph idx="1"/>
          </p:nvPr>
        </p:nvSpPr>
        <p:spPr>
          <a:xfrm>
            <a:off x="838200" y="1825625"/>
            <a:ext cx="7984524" cy="4351338"/>
          </a:xfrm>
        </p:spPr>
        <p:txBody>
          <a:bodyPr/>
          <a:lstStyle>
            <a:lvl1pPr>
              <a:buClr>
                <a:srgbClr val="45A9DF"/>
              </a:buClr>
              <a:defRPr sz="2400">
                <a:latin typeface="Corbel" panose="020B0503020204020204" pitchFamily="34" charset="0"/>
              </a:defRPr>
            </a:lvl1pPr>
            <a:lvl2pPr marL="685800" indent="-228600">
              <a:buClr>
                <a:srgbClr val="45A9DF"/>
              </a:buClr>
              <a:buSzPct val="90000"/>
              <a:buFont typeface="Courier New" panose="02070309020205020404" pitchFamily="49" charset="0"/>
              <a:buChar char="o"/>
              <a:defRPr sz="2000">
                <a:latin typeface="Corbel" panose="020B0503020204020204" pitchFamily="34" charset="0"/>
              </a:defRPr>
            </a:lvl2pPr>
            <a:lvl3pPr marL="1143000" indent="-228600">
              <a:buClr>
                <a:srgbClr val="45A9DF"/>
              </a:buClr>
              <a:buFont typeface="Calibri" panose="020F0502020204030204" pitchFamily="34" charset="0"/>
              <a:buChar char="−"/>
              <a:defRPr sz="1800">
                <a:latin typeface="Corbel" panose="020B0503020204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655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BF48-AAAF-40B6-B8F6-662A0BD9D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17BA599-EA01-469F-8D78-C4A559175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E8EDA-D0BA-4851-85EC-20A34CB9B72D}"/>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8CF1E2B7-5EE0-4B78-864E-C0A4CEF1D4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035B3D-F99B-4652-87B7-BB32845705FC}"/>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316785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6D1D-0D3C-4BDD-80D5-FA7D2A6C969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A00B6BB-D784-4CDF-A4C9-845DF2F72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42624C5-D656-41DB-8278-0428F2310F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E2360AF-AA0E-4586-A3B1-FCE96E85CA09}"/>
              </a:ext>
            </a:extLst>
          </p:cNvPr>
          <p:cNvSpPr>
            <a:spLocks noGrp="1"/>
          </p:cNvSpPr>
          <p:nvPr>
            <p:ph type="dt" sz="half" idx="10"/>
          </p:nvPr>
        </p:nvSpPr>
        <p:spPr/>
        <p:txBody>
          <a:bodyPr/>
          <a:lstStyle/>
          <a:p>
            <a:fld id="{60094FC2-D39B-43C7-89A3-7D18AEB78749}" type="datetimeFigureOut">
              <a:rPr lang="en-NZ" smtClean="0"/>
              <a:t>5/03/2023</a:t>
            </a:fld>
            <a:endParaRPr lang="en-NZ"/>
          </a:p>
        </p:txBody>
      </p:sp>
      <p:sp>
        <p:nvSpPr>
          <p:cNvPr id="6" name="Footer Placeholder 5">
            <a:extLst>
              <a:ext uri="{FF2B5EF4-FFF2-40B4-BE49-F238E27FC236}">
                <a16:creationId xmlns:a16="http://schemas.microsoft.com/office/drawing/2014/main" id="{BFA267FB-2834-43A0-BF9C-056725290E4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C4C0071-62F5-45D1-9C19-B8F12EF6C246}"/>
              </a:ext>
            </a:extLst>
          </p:cNvPr>
          <p:cNvSpPr>
            <a:spLocks noGrp="1"/>
          </p:cNvSpPr>
          <p:nvPr>
            <p:ph type="sldNum" sz="quarter" idx="12"/>
          </p:nvPr>
        </p:nvSpPr>
        <p:spPr/>
        <p:txBody>
          <a:bodyPr/>
          <a:lstStyle/>
          <a:p>
            <a:fld id="{373AC63A-38C1-4C7F-A8C4-D4062F49B0D3}" type="slidenum">
              <a:rPr lang="en-NZ" smtClean="0"/>
              <a:t>‹#›</a:t>
            </a:fld>
            <a:endParaRPr lang="en-NZ"/>
          </a:p>
        </p:txBody>
      </p:sp>
    </p:spTree>
    <p:extLst>
      <p:ext uri="{BB962C8B-B14F-4D97-AF65-F5344CB8AC3E}">
        <p14:creationId xmlns:p14="http://schemas.microsoft.com/office/powerpoint/2010/main" val="163401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F56E1-A32F-4EC2-A4FB-03732293A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0E6628-9D6B-4894-A81C-5BBCF39BB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2AFE6E-6ADE-43B1-9FC3-A3526EEF3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9BC27E7A-BF1C-4CF7-9248-DF7FAA63F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1678197-EB99-4F26-AD7C-09AD6901D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AC63A-38C1-4C7F-A8C4-D4062F49B0D3}" type="slidenum">
              <a:rPr lang="en-NZ" smtClean="0"/>
              <a:t>‹#›</a:t>
            </a:fld>
            <a:endParaRPr lang="en-NZ"/>
          </a:p>
        </p:txBody>
      </p:sp>
    </p:spTree>
    <p:extLst>
      <p:ext uri="{BB962C8B-B14F-4D97-AF65-F5344CB8AC3E}">
        <p14:creationId xmlns:p14="http://schemas.microsoft.com/office/powerpoint/2010/main" val="23038710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3" r:id="rId4"/>
    <p:sldLayoutId id="2147483664" r:id="rId5"/>
    <p:sldLayoutId id="2147483661" r:id="rId6"/>
    <p:sldLayoutId id="2147483662" r:id="rId7"/>
    <p:sldLayoutId id="2147483651" r:id="rId8"/>
    <p:sldLayoutId id="2147483652" r:id="rId9"/>
    <p:sldLayoutId id="2147483653" r:id="rId10"/>
    <p:sldLayoutId id="21474836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F56E1-A32F-4EC2-A4FB-03732293A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0E6628-9D6B-4894-A81C-5BBCF39BB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2AFE6E-6ADE-43B1-9FC3-A3526EEF3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9BC27E7A-BF1C-4CF7-9248-DF7FAA63F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1678197-EB99-4F26-AD7C-09AD6901D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AC63A-38C1-4C7F-A8C4-D4062F49B0D3}" type="slidenum">
              <a:rPr lang="en-NZ" smtClean="0"/>
              <a:t>‹#›</a:t>
            </a:fld>
            <a:endParaRPr lang="en-NZ"/>
          </a:p>
        </p:txBody>
      </p:sp>
    </p:spTree>
    <p:extLst>
      <p:ext uri="{BB962C8B-B14F-4D97-AF65-F5344CB8AC3E}">
        <p14:creationId xmlns:p14="http://schemas.microsoft.com/office/powerpoint/2010/main" val="25955702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F56E1-A32F-4EC2-A4FB-03732293A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0E6628-9D6B-4894-A81C-5BBCF39BB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2AFE6E-6ADE-43B1-9FC3-A3526EEF3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9BC27E7A-BF1C-4CF7-9248-DF7FAA63F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1678197-EB99-4F26-AD7C-09AD6901D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AC63A-38C1-4C7F-A8C4-D4062F49B0D3}" type="slidenum">
              <a:rPr lang="en-NZ" smtClean="0"/>
              <a:t>‹#›</a:t>
            </a:fld>
            <a:endParaRPr lang="en-NZ"/>
          </a:p>
        </p:txBody>
      </p:sp>
    </p:spTree>
    <p:extLst>
      <p:ext uri="{BB962C8B-B14F-4D97-AF65-F5344CB8AC3E}">
        <p14:creationId xmlns:p14="http://schemas.microsoft.com/office/powerpoint/2010/main" val="352736756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F56E1-A32F-4EC2-A4FB-03732293A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0E6628-9D6B-4894-A81C-5BBCF39BB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2AFE6E-6ADE-43B1-9FC3-A3526EEF3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94FC2-D39B-43C7-89A3-7D18AEB78749}" type="datetimeFigureOut">
              <a:rPr lang="en-NZ" smtClean="0"/>
              <a:t>5/03/2023</a:t>
            </a:fld>
            <a:endParaRPr lang="en-NZ"/>
          </a:p>
        </p:txBody>
      </p:sp>
      <p:sp>
        <p:nvSpPr>
          <p:cNvPr id="5" name="Footer Placeholder 4">
            <a:extLst>
              <a:ext uri="{FF2B5EF4-FFF2-40B4-BE49-F238E27FC236}">
                <a16:creationId xmlns:a16="http://schemas.microsoft.com/office/drawing/2014/main" id="{9BC27E7A-BF1C-4CF7-9248-DF7FAA63F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1678197-EB99-4F26-AD7C-09AD6901D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AC63A-38C1-4C7F-A8C4-D4062F49B0D3}" type="slidenum">
              <a:rPr lang="en-NZ" smtClean="0"/>
              <a:t>‹#›</a:t>
            </a:fld>
            <a:endParaRPr lang="en-NZ"/>
          </a:p>
        </p:txBody>
      </p:sp>
    </p:spTree>
    <p:extLst>
      <p:ext uri="{BB962C8B-B14F-4D97-AF65-F5344CB8AC3E}">
        <p14:creationId xmlns:p14="http://schemas.microsoft.com/office/powerpoint/2010/main" val="328914252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7.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38.xml"/><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37.xml"/><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2.png"/><Relationship Id="rId1" Type="http://schemas.openxmlformats.org/officeDocument/2006/relationships/slideLayout" Target="../slideLayouts/slideLayout38.xml"/><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hyperlink" Target="http://pacificdata.org/" TargetMode="External"/><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82.sv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5.jp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84.sv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24.svg"/><Relationship Id="rId11" Type="http://schemas.openxmlformats.org/officeDocument/2006/relationships/image" Target="../media/image28.svg"/><Relationship Id="rId5" Type="http://schemas.openxmlformats.org/officeDocument/2006/relationships/image" Target="../media/image23.pn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2.svg"/><Relationship Id="rId9" Type="http://schemas.openxmlformats.org/officeDocument/2006/relationships/image" Target="../media/image26.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261C-4056-461A-92E1-B2ED17C6015C}"/>
              </a:ext>
            </a:extLst>
          </p:cNvPr>
          <p:cNvSpPr>
            <a:spLocks noGrp="1"/>
          </p:cNvSpPr>
          <p:nvPr>
            <p:ph type="ctrTitle"/>
          </p:nvPr>
        </p:nvSpPr>
        <p:spPr/>
        <p:txBody>
          <a:bodyPr/>
          <a:lstStyle/>
          <a:p>
            <a:r>
              <a:rPr lang="en-NZ" dirty="0"/>
              <a:t>Affordability and Accessibility</a:t>
            </a:r>
          </a:p>
        </p:txBody>
      </p:sp>
      <p:sp>
        <p:nvSpPr>
          <p:cNvPr id="3" name="Subtitle 2">
            <a:extLst>
              <a:ext uri="{FF2B5EF4-FFF2-40B4-BE49-F238E27FC236}">
                <a16:creationId xmlns:a16="http://schemas.microsoft.com/office/drawing/2014/main" id="{D8045559-656E-4405-8461-A155B36C0B72}"/>
              </a:ext>
            </a:extLst>
          </p:cNvPr>
          <p:cNvSpPr>
            <a:spLocks noGrp="1"/>
          </p:cNvSpPr>
          <p:nvPr>
            <p:ph type="subTitle" idx="1"/>
          </p:nvPr>
        </p:nvSpPr>
        <p:spPr/>
        <p:txBody>
          <a:bodyPr/>
          <a:lstStyle/>
          <a:p>
            <a:r>
              <a:rPr lang="en-NZ" dirty="0"/>
              <a:t>Cate Sumner and Carolyn Graydon</a:t>
            </a:r>
          </a:p>
        </p:txBody>
      </p:sp>
      <p:sp>
        <p:nvSpPr>
          <p:cNvPr id="4" name="Subtitle 2">
            <a:extLst>
              <a:ext uri="{FF2B5EF4-FFF2-40B4-BE49-F238E27FC236}">
                <a16:creationId xmlns:a16="http://schemas.microsoft.com/office/drawing/2014/main" id="{DD3C2E40-65D8-EC39-5B9E-A9DE84F3ED1E}"/>
              </a:ext>
            </a:extLst>
          </p:cNvPr>
          <p:cNvSpPr txBox="1">
            <a:spLocks/>
          </p:cNvSpPr>
          <p:nvPr/>
        </p:nvSpPr>
        <p:spPr>
          <a:xfrm>
            <a:off x="1161537" y="5863737"/>
            <a:ext cx="6400797"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Corbel" panose="020B05030202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NZ" i="1" dirty="0"/>
              <a:t>Session 14, [9 March, 2023]</a:t>
            </a:r>
          </a:p>
        </p:txBody>
      </p:sp>
    </p:spTree>
    <p:extLst>
      <p:ext uri="{BB962C8B-B14F-4D97-AF65-F5344CB8AC3E}">
        <p14:creationId xmlns:p14="http://schemas.microsoft.com/office/powerpoint/2010/main" val="1003918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297937" y="3320331"/>
            <a:ext cx="6027863" cy="2339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200" b="0" i="0" u="none" strike="noStrike" kern="1200" cap="none" spc="0" normalizeH="0" baseline="0" noProof="0" dirty="0">
              <a:ln>
                <a:noFill/>
              </a:ln>
              <a:solidFill>
                <a:srgbClr val="003E59"/>
              </a:solidFill>
              <a:effectLst/>
              <a:uLnTx/>
              <a:uFillTx/>
              <a:latin typeface="Corbel"/>
              <a:ea typeface="+mn-ea"/>
              <a:cs typeface="+mn-cs"/>
            </a:endParaRPr>
          </a:p>
        </p:txBody>
      </p:sp>
      <p:pic>
        <p:nvPicPr>
          <p:cNvPr id="6" name="Picture 5" descr="A picture containing text, outdoor object&#10;&#10;Description automatically generated">
            <a:extLst>
              <a:ext uri="{FF2B5EF4-FFF2-40B4-BE49-F238E27FC236}">
                <a16:creationId xmlns:a16="http://schemas.microsoft.com/office/drawing/2014/main" id="{F07F4A46-E912-43DC-ABAE-0A895AB4D0C3}"/>
              </a:ext>
            </a:extLst>
          </p:cNvPr>
          <p:cNvPicPr>
            <a:picLocks noChangeAspect="1"/>
          </p:cNvPicPr>
          <p:nvPr/>
        </p:nvPicPr>
        <p:blipFill rotWithShape="1">
          <a:blip r:embed="rId3">
            <a:extLst>
              <a:ext uri="{28A0092B-C50C-407E-A947-70E740481C1C}">
                <a14:useLocalDpi xmlns:a14="http://schemas.microsoft.com/office/drawing/2010/main" val="0"/>
              </a:ext>
            </a:extLst>
          </a:blip>
          <a:srcRect l="47603" b="36030"/>
          <a:stretch/>
        </p:blipFill>
        <p:spPr>
          <a:xfrm rot="5400000">
            <a:off x="6381096" y="1047097"/>
            <a:ext cx="7250846" cy="4370963"/>
          </a:xfrm>
          <a:prstGeom prst="rect">
            <a:avLst/>
          </a:prstGeom>
        </p:spPr>
      </p:pic>
      <p:sp>
        <p:nvSpPr>
          <p:cNvPr id="7" name="Title 1">
            <a:extLst>
              <a:ext uri="{FF2B5EF4-FFF2-40B4-BE49-F238E27FC236}">
                <a16:creationId xmlns:a16="http://schemas.microsoft.com/office/drawing/2014/main" id="{DC2D1FAE-49FA-494B-BCBE-2D4307957677}"/>
              </a:ext>
            </a:extLst>
          </p:cNvPr>
          <p:cNvSpPr txBox="1">
            <a:spLocks/>
          </p:cNvSpPr>
          <p:nvPr/>
        </p:nvSpPr>
        <p:spPr>
          <a:xfrm>
            <a:off x="535021" y="353906"/>
            <a:ext cx="10223770" cy="959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dirty="0">
                <a:ln>
                  <a:noFill/>
                </a:ln>
                <a:solidFill>
                  <a:srgbClr val="FFFFFF"/>
                </a:solidFill>
                <a:effectLst/>
                <a:uLnTx/>
                <a:uFillTx/>
                <a:latin typeface="Corbel"/>
                <a:ea typeface="+mj-ea"/>
                <a:cs typeface="+mj-cs"/>
              </a:rPr>
              <a:t>People with disabilities have equal rights</a:t>
            </a:r>
            <a:endParaRPr kumimoji="0" lang="en-NZ" sz="4400" b="0" i="0" u="none" strike="noStrike" kern="1200" cap="none" spc="0" normalizeH="0" baseline="0" noProof="0" dirty="0">
              <a:ln>
                <a:noFill/>
              </a:ln>
              <a:solidFill>
                <a:srgbClr val="FFFFFF"/>
              </a:solidFill>
              <a:effectLst/>
              <a:uLnTx/>
              <a:uFillTx/>
              <a:latin typeface="Corbel"/>
              <a:ea typeface="+mj-ea"/>
              <a:cs typeface="+mj-cs"/>
            </a:endParaRPr>
          </a:p>
        </p:txBody>
      </p:sp>
      <p:sp>
        <p:nvSpPr>
          <p:cNvPr id="8" name="Rectangle 7">
            <a:extLst>
              <a:ext uri="{FF2B5EF4-FFF2-40B4-BE49-F238E27FC236}">
                <a16:creationId xmlns:a16="http://schemas.microsoft.com/office/drawing/2014/main" id="{0388AA43-1D63-4533-A524-7FA58CD72552}"/>
              </a:ext>
            </a:extLst>
          </p:cNvPr>
          <p:cNvSpPr/>
          <p:nvPr/>
        </p:nvSpPr>
        <p:spPr>
          <a:xfrm>
            <a:off x="1102910" y="1128409"/>
            <a:ext cx="5787349" cy="115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07E26"/>
              </a:solidFill>
              <a:effectLst/>
              <a:uLnTx/>
              <a:uFillTx/>
              <a:latin typeface="Corbel"/>
              <a:ea typeface="+mn-ea"/>
              <a:cs typeface="+mn-cs"/>
            </a:endParaRPr>
          </a:p>
        </p:txBody>
      </p:sp>
      <p:sp>
        <p:nvSpPr>
          <p:cNvPr id="13" name="TextBox 12">
            <a:extLst>
              <a:ext uri="{FF2B5EF4-FFF2-40B4-BE49-F238E27FC236}">
                <a16:creationId xmlns:a16="http://schemas.microsoft.com/office/drawing/2014/main" id="{33BDDB7D-C51D-4AB1-9D6A-88233A97DE33}"/>
              </a:ext>
            </a:extLst>
          </p:cNvPr>
          <p:cNvSpPr txBox="1"/>
          <p:nvPr/>
        </p:nvSpPr>
        <p:spPr>
          <a:xfrm>
            <a:off x="1102910" y="1211214"/>
            <a:ext cx="62064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1"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rPr>
              <a:t>Convention on the Rights of People with Disabilities</a:t>
            </a:r>
            <a:r>
              <a:rPr kumimoji="0" lang="en-NZ" sz="2400" b="0"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rPr>
              <a:t> </a:t>
            </a:r>
            <a:r>
              <a:rPr kumimoji="0" lang="en-NZ" sz="2400" b="1" i="0" u="none" strike="noStrike" kern="1200" cap="none" spc="0" normalizeH="0" baseline="0" noProof="0" dirty="0">
                <a:ln>
                  <a:noFill/>
                </a:ln>
                <a:solidFill>
                  <a:srgbClr val="FFFFFF"/>
                </a:solidFill>
                <a:effectLst/>
                <a:uLnTx/>
                <a:uFillTx/>
                <a:latin typeface="Corbel"/>
                <a:ea typeface="Calibri" panose="020F0502020204030204" pitchFamily="34" charset="0"/>
                <a:cs typeface="Times New Roman" panose="02020603050405020304" pitchFamily="18" charset="0"/>
              </a:rPr>
              <a:t>(CRPD)</a:t>
            </a:r>
            <a:endParaRPr kumimoji="0" lang="en-NZ" sz="2400" b="0" i="0" u="none" strike="noStrike" kern="1200" cap="none" spc="0" normalizeH="0" baseline="0" noProof="0" dirty="0">
              <a:ln>
                <a:noFill/>
              </a:ln>
              <a:solidFill>
                <a:srgbClr val="FFFFFF"/>
              </a:solidFill>
              <a:effectLst/>
              <a:uLnTx/>
              <a:uFillTx/>
              <a:latin typeface="Corbel"/>
              <a:ea typeface="+mn-ea"/>
              <a:cs typeface="+mn-cs"/>
            </a:endParaRPr>
          </a:p>
        </p:txBody>
      </p:sp>
      <p:sp>
        <p:nvSpPr>
          <p:cNvPr id="4" name="Rectangle: Top Corners Rounded 3">
            <a:extLst>
              <a:ext uri="{FF2B5EF4-FFF2-40B4-BE49-F238E27FC236}">
                <a16:creationId xmlns:a16="http://schemas.microsoft.com/office/drawing/2014/main" id="{DDFF695D-E4CD-451B-BB8B-3E07E5FEBBFD}"/>
              </a:ext>
            </a:extLst>
          </p:cNvPr>
          <p:cNvSpPr/>
          <p:nvPr/>
        </p:nvSpPr>
        <p:spPr>
          <a:xfrm rot="10800000">
            <a:off x="1527149" y="2282957"/>
            <a:ext cx="5363110" cy="507195"/>
          </a:xfrm>
          <a:prstGeom prst="round2Same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07E26"/>
              </a:solidFill>
              <a:effectLst/>
              <a:uLnTx/>
              <a:uFillTx/>
              <a:latin typeface="Corbel"/>
              <a:ea typeface="+mn-ea"/>
              <a:cs typeface="+mn-cs"/>
            </a:endParaRPr>
          </a:p>
        </p:txBody>
      </p:sp>
      <p:sp>
        <p:nvSpPr>
          <p:cNvPr id="16" name="TextBox 15">
            <a:extLst>
              <a:ext uri="{FF2B5EF4-FFF2-40B4-BE49-F238E27FC236}">
                <a16:creationId xmlns:a16="http://schemas.microsoft.com/office/drawing/2014/main" id="{31057A69-7270-45C1-972F-A771309D4001}"/>
              </a:ext>
            </a:extLst>
          </p:cNvPr>
          <p:cNvSpPr txBox="1"/>
          <p:nvPr/>
        </p:nvSpPr>
        <p:spPr>
          <a:xfrm>
            <a:off x="1449422" y="2327328"/>
            <a:ext cx="7308348" cy="4001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000" b="0" i="0" u="none" strike="noStrike" kern="1200" cap="none" spc="0" normalizeH="0" baseline="0" noProof="0" dirty="0">
                <a:ln>
                  <a:noFill/>
                </a:ln>
                <a:solidFill>
                  <a:srgbClr val="003E59"/>
                </a:solidFill>
                <a:effectLst/>
                <a:uLnTx/>
                <a:uFillTx/>
                <a:latin typeface="Corbel"/>
                <a:ea typeface="+mn-ea"/>
                <a:cs typeface="+mn-cs"/>
              </a:rPr>
              <a:t>14/15 Pacific countries have signed or ratified</a:t>
            </a:r>
          </a:p>
        </p:txBody>
      </p:sp>
      <p:sp>
        <p:nvSpPr>
          <p:cNvPr id="19" name="TextBox 18">
            <a:extLst>
              <a:ext uri="{FF2B5EF4-FFF2-40B4-BE49-F238E27FC236}">
                <a16:creationId xmlns:a16="http://schemas.microsoft.com/office/drawing/2014/main" id="{24CBE3AC-9E3A-4886-8007-DDA4BDE7A939}"/>
              </a:ext>
            </a:extLst>
          </p:cNvPr>
          <p:cNvSpPr txBox="1"/>
          <p:nvPr/>
        </p:nvSpPr>
        <p:spPr>
          <a:xfrm>
            <a:off x="138961" y="2962609"/>
            <a:ext cx="8187447"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sng" strike="noStrike" kern="1200" cap="none" spc="0" normalizeH="0" baseline="0" noProof="0" dirty="0">
                <a:ln>
                  <a:noFill/>
                </a:ln>
                <a:solidFill>
                  <a:srgbClr val="003E59"/>
                </a:solidFill>
                <a:effectLst/>
                <a:uLnTx/>
                <a:uFillTx/>
                <a:latin typeface="Corbel"/>
                <a:ea typeface="+mn-ea"/>
                <a:cs typeface="+mn-cs"/>
              </a:rPr>
              <a:t>Key obligations which apply to Courts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sng" strike="noStrike" kern="1200" cap="none" spc="0" normalizeH="0" baseline="0" noProof="0" dirty="0">
              <a:ln>
                <a:noFill/>
              </a:ln>
              <a:solidFill>
                <a:srgbClr val="003E59"/>
              </a:solidFill>
              <a:effectLst/>
              <a:uLnTx/>
              <a:uFillTx/>
              <a:latin typeface="Corbe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5465763" algn="l"/>
              </a:tabLst>
              <a:defRPr/>
            </a:pPr>
            <a:r>
              <a:rPr kumimoji="0" lang="en-US" sz="2400" b="1" i="0" u="none" strike="noStrike" kern="1200" cap="none" spc="0" normalizeH="0" baseline="0" noProof="0" dirty="0">
                <a:ln>
                  <a:noFill/>
                </a:ln>
                <a:solidFill>
                  <a:srgbClr val="003E59"/>
                </a:solidFill>
                <a:effectLst/>
                <a:uLnTx/>
                <a:uFillTx/>
                <a:latin typeface="Corbel"/>
                <a:ea typeface="+mn-ea"/>
                <a:cs typeface="+mn-cs"/>
              </a:rPr>
              <a:t>Non-discrimination: </a:t>
            </a:r>
            <a:r>
              <a:rPr kumimoji="0" lang="en-US" sz="2400" b="0" i="0" u="none" strike="noStrike" kern="1200" cap="none" spc="0" normalizeH="0" baseline="0" noProof="0" dirty="0">
                <a:ln>
                  <a:noFill/>
                </a:ln>
                <a:solidFill>
                  <a:srgbClr val="003E59"/>
                </a:solidFill>
                <a:effectLst/>
                <a:uLnTx/>
                <a:uFillTx/>
                <a:latin typeface="Corbel"/>
                <a:ea typeface="+mn-ea"/>
                <a:cs typeface="+mn-cs"/>
              </a:rPr>
              <a:t>right to access, understand, participate, exercise rights, as others do (Art 4)</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5465763" algn="l"/>
              </a:tabLst>
              <a:defRPr/>
            </a:pPr>
            <a:r>
              <a:rPr kumimoji="0" lang="en-US" sz="2400" b="1" i="0" u="none" strike="noStrike" kern="1200" cap="none" spc="0" normalizeH="0" baseline="0" noProof="0" dirty="0">
                <a:ln>
                  <a:noFill/>
                </a:ln>
                <a:solidFill>
                  <a:srgbClr val="003E59"/>
                </a:solidFill>
                <a:effectLst/>
                <a:uLnTx/>
                <a:uFillTx/>
                <a:latin typeface="Corbel"/>
                <a:ea typeface="+mn-ea"/>
                <a:cs typeface="+mn-cs"/>
              </a:rPr>
              <a:t>Reasonable accommodations: </a:t>
            </a:r>
            <a:r>
              <a:rPr kumimoji="0" lang="en-US" sz="2400" b="0" i="0" u="none" strike="noStrike" kern="1200" cap="none" spc="0" normalizeH="0" baseline="0" noProof="0" dirty="0">
                <a:ln>
                  <a:noFill/>
                </a:ln>
                <a:solidFill>
                  <a:srgbClr val="003E59"/>
                </a:solidFill>
                <a:effectLst/>
                <a:uLnTx/>
                <a:uFillTx/>
                <a:latin typeface="Corbel"/>
                <a:ea typeface="+mn-ea"/>
                <a:cs typeface="+mn-cs"/>
              </a:rPr>
              <a:t>must be made to avoid discrimination (Art 2)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5465763" algn="l"/>
              </a:tabLst>
              <a:defRPr/>
            </a:pPr>
            <a:r>
              <a:rPr kumimoji="0" lang="en-US" sz="2400" b="1" i="0" u="none" strike="noStrike" kern="1200" cap="none" spc="0" normalizeH="0" baseline="0" noProof="0" dirty="0">
                <a:ln>
                  <a:noFill/>
                </a:ln>
                <a:solidFill>
                  <a:srgbClr val="003E59"/>
                </a:solidFill>
                <a:effectLst/>
                <a:highlight>
                  <a:srgbClr val="FFFF00"/>
                </a:highlight>
                <a:uLnTx/>
                <a:uFillTx/>
                <a:latin typeface="Corbel"/>
                <a:ea typeface="+mn-ea"/>
                <a:cs typeface="+mn-cs"/>
              </a:rPr>
              <a:t>Collect and </a:t>
            </a:r>
            <a:r>
              <a:rPr kumimoji="0" lang="en-US" sz="2400" b="1" i="0" u="none" strike="noStrike" kern="1200" cap="none" spc="0" normalizeH="0" baseline="0" noProof="0" dirty="0" err="1">
                <a:ln>
                  <a:noFill/>
                </a:ln>
                <a:solidFill>
                  <a:srgbClr val="003E59"/>
                </a:solidFill>
                <a:effectLst/>
                <a:highlight>
                  <a:srgbClr val="FFFF00"/>
                </a:highlight>
                <a:uLnTx/>
                <a:uFillTx/>
                <a:latin typeface="Corbel"/>
                <a:ea typeface="+mn-ea"/>
                <a:cs typeface="+mn-cs"/>
              </a:rPr>
              <a:t>analyse</a:t>
            </a:r>
            <a:r>
              <a:rPr kumimoji="0" lang="en-US" sz="2400" b="1" i="0" u="none" strike="noStrike" kern="1200" cap="none" spc="0" normalizeH="0" baseline="0" noProof="0" dirty="0">
                <a:ln>
                  <a:noFill/>
                </a:ln>
                <a:solidFill>
                  <a:srgbClr val="003E59"/>
                </a:solidFill>
                <a:effectLst/>
                <a:highlight>
                  <a:srgbClr val="FFFF00"/>
                </a:highlight>
                <a:uLnTx/>
                <a:uFillTx/>
                <a:latin typeface="Corbel"/>
                <a:ea typeface="+mn-ea"/>
                <a:cs typeface="+mn-cs"/>
              </a:rPr>
              <a:t> data: </a:t>
            </a:r>
            <a:r>
              <a:rPr kumimoji="0" lang="en-US" sz="2400" b="0" i="0" u="none" strike="noStrike" kern="1200" cap="none" spc="0" normalizeH="0" baseline="0" noProof="0" dirty="0">
                <a:ln>
                  <a:noFill/>
                </a:ln>
                <a:solidFill>
                  <a:srgbClr val="003E59"/>
                </a:solidFill>
                <a:effectLst/>
                <a:highlight>
                  <a:srgbClr val="FFFF00"/>
                </a:highlight>
                <a:uLnTx/>
                <a:uFillTx/>
                <a:latin typeface="Corbel"/>
                <a:ea typeface="+mn-ea"/>
                <a:cs typeface="+mn-cs"/>
              </a:rPr>
              <a:t>(Art 31)</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E59"/>
                </a:solidFill>
                <a:effectLst/>
                <a:uLnTx/>
                <a:uFillTx/>
                <a:latin typeface="Corbel"/>
                <a:ea typeface="+mn-ea"/>
                <a:cs typeface="+mn-cs"/>
              </a:rPr>
              <a:t>Positive obligation to raise awareness, challenge stereotypes and prejudices </a:t>
            </a:r>
            <a:r>
              <a:rPr kumimoji="0" lang="en-US" sz="2400" b="0" i="0" u="none" strike="noStrike" kern="1200" cap="none" spc="0" normalizeH="0" baseline="0" noProof="0" dirty="0">
                <a:ln>
                  <a:noFill/>
                </a:ln>
                <a:solidFill>
                  <a:srgbClr val="003E59"/>
                </a:solidFill>
                <a:effectLst/>
                <a:uLnTx/>
                <a:uFillTx/>
                <a:latin typeface="Corbel"/>
                <a:ea typeface="+mn-ea"/>
                <a:cs typeface="+mn-cs"/>
              </a:rPr>
              <a:t>towards people with disabilities (Art 4)</a:t>
            </a:r>
          </a:p>
        </p:txBody>
      </p:sp>
    </p:spTree>
    <p:extLst>
      <p:ext uri="{BB962C8B-B14F-4D97-AF65-F5344CB8AC3E}">
        <p14:creationId xmlns:p14="http://schemas.microsoft.com/office/powerpoint/2010/main" val="107015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297937" y="3320331"/>
            <a:ext cx="6027863" cy="2339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200" b="0" i="0" u="none" strike="noStrike" kern="1200" cap="none" spc="0" normalizeH="0" baseline="0" noProof="0" dirty="0">
              <a:ln>
                <a:noFill/>
              </a:ln>
              <a:solidFill>
                <a:srgbClr val="003E59"/>
              </a:solidFill>
              <a:effectLst/>
              <a:uLnTx/>
              <a:uFillTx/>
              <a:latin typeface="Corbel"/>
              <a:ea typeface="+mn-ea"/>
              <a:cs typeface="+mn-cs"/>
            </a:endParaRPr>
          </a:p>
        </p:txBody>
      </p:sp>
      <p:pic>
        <p:nvPicPr>
          <p:cNvPr id="6" name="Picture 5" descr="A picture containing text, outdoor object&#10;&#10;Description automatically generated">
            <a:extLst>
              <a:ext uri="{FF2B5EF4-FFF2-40B4-BE49-F238E27FC236}">
                <a16:creationId xmlns:a16="http://schemas.microsoft.com/office/drawing/2014/main" id="{F07F4A46-E912-43DC-ABAE-0A895AB4D0C3}"/>
              </a:ext>
            </a:extLst>
          </p:cNvPr>
          <p:cNvPicPr>
            <a:picLocks noChangeAspect="1"/>
          </p:cNvPicPr>
          <p:nvPr/>
        </p:nvPicPr>
        <p:blipFill rotWithShape="1">
          <a:blip r:embed="rId3">
            <a:extLst>
              <a:ext uri="{28A0092B-C50C-407E-A947-70E740481C1C}">
                <a14:useLocalDpi xmlns:a14="http://schemas.microsoft.com/office/drawing/2010/main" val="0"/>
              </a:ext>
            </a:extLst>
          </a:blip>
          <a:srcRect l="47603" b="36030"/>
          <a:stretch/>
        </p:blipFill>
        <p:spPr>
          <a:xfrm rot="5400000">
            <a:off x="6848549" y="1505370"/>
            <a:ext cx="6336444" cy="4368817"/>
          </a:xfrm>
          <a:prstGeom prst="rect">
            <a:avLst/>
          </a:prstGeom>
        </p:spPr>
      </p:pic>
      <p:sp>
        <p:nvSpPr>
          <p:cNvPr id="7" name="Title 1">
            <a:extLst>
              <a:ext uri="{FF2B5EF4-FFF2-40B4-BE49-F238E27FC236}">
                <a16:creationId xmlns:a16="http://schemas.microsoft.com/office/drawing/2014/main" id="{DC2D1FAE-49FA-494B-BCBE-2D4307957677}"/>
              </a:ext>
            </a:extLst>
          </p:cNvPr>
          <p:cNvSpPr txBox="1">
            <a:spLocks/>
          </p:cNvSpPr>
          <p:nvPr/>
        </p:nvSpPr>
        <p:spPr>
          <a:xfrm>
            <a:off x="778213" y="353906"/>
            <a:ext cx="9980578" cy="9593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dirty="0">
                <a:ln>
                  <a:noFill/>
                </a:ln>
                <a:solidFill>
                  <a:srgbClr val="FFFFFF"/>
                </a:solidFill>
                <a:effectLst/>
                <a:uLnTx/>
                <a:uFillTx/>
                <a:latin typeface="Corbel"/>
                <a:ea typeface="+mj-ea"/>
                <a:cs typeface="+mj-cs"/>
              </a:rPr>
              <a:t>Art 31 CRPD obligations </a:t>
            </a:r>
            <a:endParaRPr kumimoji="0" lang="en-NZ" sz="4400" b="0" i="0" u="none" strike="noStrike" kern="1200" cap="none" spc="0" normalizeH="0" baseline="0" noProof="0" dirty="0">
              <a:ln>
                <a:noFill/>
              </a:ln>
              <a:solidFill>
                <a:srgbClr val="FFFFFF"/>
              </a:solidFill>
              <a:effectLst/>
              <a:uLnTx/>
              <a:uFillTx/>
              <a:latin typeface="Corbel"/>
              <a:ea typeface="+mj-ea"/>
              <a:cs typeface="+mj-cs"/>
            </a:endParaRPr>
          </a:p>
        </p:txBody>
      </p:sp>
      <p:sp>
        <p:nvSpPr>
          <p:cNvPr id="19" name="TextBox 18">
            <a:extLst>
              <a:ext uri="{FF2B5EF4-FFF2-40B4-BE49-F238E27FC236}">
                <a16:creationId xmlns:a16="http://schemas.microsoft.com/office/drawing/2014/main" id="{24CBE3AC-9E3A-4886-8007-DDA4BDE7A939}"/>
              </a:ext>
            </a:extLst>
          </p:cNvPr>
          <p:cNvSpPr txBox="1"/>
          <p:nvPr/>
        </p:nvSpPr>
        <p:spPr>
          <a:xfrm>
            <a:off x="384305" y="1101233"/>
            <a:ext cx="7718835" cy="5878532"/>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To collect statistical and research data to enable policies to give effect to the Convention. </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Data ‘shall be disaggregated’ ‘used to help assess the implementation of Convention’ and to ‘identify and address the barriers faced by persons with disabilities in exercising their rights.’</a:t>
            </a:r>
          </a:p>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Court responsibility for dissemination of statistics to persons with disabilities and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E59"/>
              </a:solidFill>
              <a:effectLst/>
              <a:uLnTx/>
              <a:uFillTx/>
              <a:latin typeface="Corbel"/>
              <a:ea typeface="+mn-ea"/>
              <a:cs typeface="+mn-cs"/>
            </a:endParaRPr>
          </a:p>
        </p:txBody>
      </p:sp>
    </p:spTree>
    <p:extLst>
      <p:ext uri="{BB962C8B-B14F-4D97-AF65-F5344CB8AC3E}">
        <p14:creationId xmlns:p14="http://schemas.microsoft.com/office/powerpoint/2010/main" val="28743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76A9D0-BC10-422D-B470-AB97D0905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7E26"/>
              </a:solidFill>
              <a:effectLst/>
              <a:uLnTx/>
              <a:uFillTx/>
              <a:latin typeface="Corbel"/>
              <a:ea typeface="+mn-ea"/>
              <a:cs typeface="+mn-cs"/>
            </a:endParaRPr>
          </a:p>
        </p:txBody>
      </p:sp>
      <p:sp>
        <p:nvSpPr>
          <p:cNvPr id="15" name="Freeform: Shape 14">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BA00"/>
              </a:solidFill>
              <a:effectLst/>
              <a:uLnTx/>
              <a:uFillTx/>
              <a:latin typeface="Corbel"/>
              <a:ea typeface="+mn-ea"/>
              <a:cs typeface="+mn-cs"/>
            </a:endParaRPr>
          </a:p>
        </p:txBody>
      </p:sp>
      <p:sp>
        <p:nvSpPr>
          <p:cNvPr id="17" name="Freeform 7">
            <a:extLst>
              <a:ext uri="{FF2B5EF4-FFF2-40B4-BE49-F238E27FC236}">
                <a16:creationId xmlns:a16="http://schemas.microsoft.com/office/drawing/2014/main" id="{46967A53-5258-4D52-BF7A-67912198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BA00"/>
              </a:solidFill>
              <a:effectLst/>
              <a:uLnTx/>
              <a:uFillTx/>
              <a:latin typeface="Corbel"/>
              <a:ea typeface="+mn-ea"/>
              <a:cs typeface="+mn-cs"/>
            </a:endParaRPr>
          </a:p>
        </p:txBody>
      </p:sp>
      <p:sp useBgFill="1">
        <p:nvSpPr>
          <p:cNvPr id="19" name="Freeform: Shape 18">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3468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7E26"/>
              </a:solidFill>
              <a:effectLst/>
              <a:uLnTx/>
              <a:uFillTx/>
              <a:latin typeface="Corbel"/>
              <a:ea typeface="+mn-ea"/>
              <a:cs typeface="+mn-cs"/>
            </a:endParaRPr>
          </a:p>
        </p:txBody>
      </p:sp>
      <p:sp>
        <p:nvSpPr>
          <p:cNvPr id="21" name="Rectangle 8">
            <a:extLst>
              <a:ext uri="{FF2B5EF4-FFF2-40B4-BE49-F238E27FC236}">
                <a16:creationId xmlns:a16="http://schemas.microsoft.com/office/drawing/2014/main" id="{D40BC585-0C70-4BA9-B20C-C4CC686EE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BA00"/>
              </a:solidFill>
              <a:effectLst/>
              <a:uLnTx/>
              <a:uFillTx/>
              <a:latin typeface="Corbel"/>
              <a:ea typeface="+mn-ea"/>
              <a:cs typeface="+mn-cs"/>
            </a:endParaRPr>
          </a:p>
        </p:txBody>
      </p:sp>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369146" y="1294871"/>
            <a:ext cx="11208348" cy="4778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srgbClr val="013E5A"/>
              </a:solidFill>
              <a:effectLst/>
              <a:uLnTx/>
              <a:uFillTx/>
              <a:latin typeface="Corbel"/>
              <a:ea typeface="+mn-ea"/>
              <a:cs typeface="+mn-cs"/>
            </a:endParaRPr>
          </a:p>
        </p:txBody>
      </p:sp>
      <p:pic>
        <p:nvPicPr>
          <p:cNvPr id="12" name="Picture 11">
            <a:extLst>
              <a:ext uri="{FF2B5EF4-FFF2-40B4-BE49-F238E27FC236}">
                <a16:creationId xmlns:a16="http://schemas.microsoft.com/office/drawing/2014/main" id="{0EF08AA1-2AAA-433B-B708-BD6E8C3B06EE}"/>
              </a:ext>
            </a:extLst>
          </p:cNvPr>
          <p:cNvPicPr>
            <a:picLocks noChangeAspect="1"/>
          </p:cNvPicPr>
          <p:nvPr/>
        </p:nvPicPr>
        <p:blipFill rotWithShape="1">
          <a:blip r:embed="rId3">
            <a:extLst>
              <a:ext uri="{28A0092B-C50C-407E-A947-70E740481C1C}">
                <a14:useLocalDpi xmlns:a14="http://schemas.microsoft.com/office/drawing/2010/main" val="0"/>
              </a:ext>
            </a:extLst>
          </a:blip>
          <a:srcRect l="52634"/>
          <a:stretch/>
        </p:blipFill>
        <p:spPr>
          <a:xfrm rot="5400000">
            <a:off x="263444" y="3867093"/>
            <a:ext cx="2782194" cy="3266816"/>
          </a:xfrm>
          <a:prstGeom prst="rect">
            <a:avLst/>
          </a:prstGeom>
        </p:spPr>
      </p:pic>
      <p:sp>
        <p:nvSpPr>
          <p:cNvPr id="4" name="Title 1">
            <a:extLst>
              <a:ext uri="{FF2B5EF4-FFF2-40B4-BE49-F238E27FC236}">
                <a16:creationId xmlns:a16="http://schemas.microsoft.com/office/drawing/2014/main" id="{360DED78-09AE-4D0D-8723-94A6CB8BC4C4}"/>
              </a:ext>
            </a:extLst>
          </p:cNvPr>
          <p:cNvSpPr txBox="1">
            <a:spLocks/>
          </p:cNvSpPr>
          <p:nvPr/>
        </p:nvSpPr>
        <p:spPr>
          <a:xfrm>
            <a:off x="369145" y="716991"/>
            <a:ext cx="4100432" cy="1139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b="1" i="0" u="none" strike="noStrike" kern="1200" cap="none" spc="0" normalizeH="0" baseline="0" noProof="0" dirty="0">
                <a:ln>
                  <a:noFill/>
                </a:ln>
                <a:solidFill>
                  <a:srgbClr val="FFFFFF"/>
                </a:solidFill>
                <a:effectLst/>
                <a:uLnTx/>
                <a:uFillTx/>
                <a:latin typeface="Corbel"/>
                <a:ea typeface="+mj-ea"/>
                <a:cs typeface="+mj-cs"/>
              </a:rPr>
              <a:t>Finding out as early as possible if people need extra  help</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NZ" sz="4800" b="1" i="0" u="none" strike="noStrike" kern="1200" cap="none" spc="0" normalizeH="0" baseline="0" noProof="0" dirty="0">
              <a:ln>
                <a:noFill/>
              </a:ln>
              <a:solidFill>
                <a:srgbClr val="FFFFFF"/>
              </a:solidFill>
              <a:effectLst/>
              <a:uLnTx/>
              <a:uFillTx/>
              <a:latin typeface="Corbel"/>
              <a:ea typeface="+mj-ea"/>
              <a:cs typeface="+mj-cs"/>
            </a:endParaRPr>
          </a:p>
        </p:txBody>
      </p:sp>
      <p:pic>
        <p:nvPicPr>
          <p:cNvPr id="7" name="Graphic 6" descr="Eye with solid fill">
            <a:extLst>
              <a:ext uri="{FF2B5EF4-FFF2-40B4-BE49-F238E27FC236}">
                <a16:creationId xmlns:a16="http://schemas.microsoft.com/office/drawing/2014/main" id="{3A8DB0AE-E771-412D-90BB-E6C7B2FD60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0076" y="327563"/>
            <a:ext cx="914400" cy="914400"/>
          </a:xfrm>
          <a:prstGeom prst="rect">
            <a:avLst/>
          </a:prstGeom>
        </p:spPr>
      </p:pic>
      <p:pic>
        <p:nvPicPr>
          <p:cNvPr id="10" name="Graphic 9" descr="Ear with solid fill">
            <a:extLst>
              <a:ext uri="{FF2B5EF4-FFF2-40B4-BE49-F238E27FC236}">
                <a16:creationId xmlns:a16="http://schemas.microsoft.com/office/drawing/2014/main" id="{594EFB9E-7B9D-495A-82B6-7F6554EAA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80076" y="1227672"/>
            <a:ext cx="914400" cy="914400"/>
          </a:xfrm>
          <a:prstGeom prst="rect">
            <a:avLst/>
          </a:prstGeom>
        </p:spPr>
      </p:pic>
      <p:pic>
        <p:nvPicPr>
          <p:cNvPr id="16" name="Graphic 15" descr="Footprints with solid fill">
            <a:extLst>
              <a:ext uri="{FF2B5EF4-FFF2-40B4-BE49-F238E27FC236}">
                <a16:creationId xmlns:a16="http://schemas.microsoft.com/office/drawing/2014/main" id="{3937F4AE-0BCA-4846-A77E-12A017EDF2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0076" y="2292038"/>
            <a:ext cx="914400" cy="914400"/>
          </a:xfrm>
          <a:prstGeom prst="rect">
            <a:avLst/>
          </a:prstGeom>
        </p:spPr>
      </p:pic>
      <p:pic>
        <p:nvPicPr>
          <p:cNvPr id="20" name="Graphic 19" descr="Brain with solid fill">
            <a:extLst>
              <a:ext uri="{FF2B5EF4-FFF2-40B4-BE49-F238E27FC236}">
                <a16:creationId xmlns:a16="http://schemas.microsoft.com/office/drawing/2014/main" id="{6BB6D504-311C-45B2-971D-C186855AE5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5332" y="3335239"/>
            <a:ext cx="914400" cy="914400"/>
          </a:xfrm>
          <a:prstGeom prst="rect">
            <a:avLst/>
          </a:prstGeom>
        </p:spPr>
      </p:pic>
      <p:pic>
        <p:nvPicPr>
          <p:cNvPr id="25" name="Graphic 24" descr="Chat with solid fill">
            <a:extLst>
              <a:ext uri="{FF2B5EF4-FFF2-40B4-BE49-F238E27FC236}">
                <a16:creationId xmlns:a16="http://schemas.microsoft.com/office/drawing/2014/main" id="{96E3BCD8-1982-4595-8381-7890F59487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48973" y="4399605"/>
            <a:ext cx="914400" cy="914400"/>
          </a:xfrm>
          <a:prstGeom prst="rect">
            <a:avLst/>
          </a:prstGeom>
        </p:spPr>
      </p:pic>
      <p:sp>
        <p:nvSpPr>
          <p:cNvPr id="26" name="TextBox 25">
            <a:extLst>
              <a:ext uri="{FF2B5EF4-FFF2-40B4-BE49-F238E27FC236}">
                <a16:creationId xmlns:a16="http://schemas.microsoft.com/office/drawing/2014/main" id="{634835AC-646B-4F6D-A753-C9709C323461}"/>
              </a:ext>
            </a:extLst>
          </p:cNvPr>
          <p:cNvSpPr txBox="1"/>
          <p:nvPr/>
        </p:nvSpPr>
        <p:spPr>
          <a:xfrm>
            <a:off x="6750121" y="451323"/>
            <a:ext cx="46233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FFFFFF"/>
                </a:solidFill>
                <a:effectLst/>
                <a:uLnTx/>
                <a:uFillTx/>
                <a:latin typeface="Corbel"/>
                <a:ea typeface="+mn-ea"/>
                <a:cs typeface="+mn-cs"/>
              </a:rPr>
              <a:t>Do you have difficulty </a:t>
            </a:r>
            <a:r>
              <a:rPr kumimoji="0" lang="en-NZ" sz="2400" b="0" i="0" u="none" strike="noStrike" kern="1200" cap="none" spc="0" normalizeH="0" baseline="0" noProof="0" dirty="0">
                <a:ln>
                  <a:noFill/>
                </a:ln>
                <a:solidFill>
                  <a:srgbClr val="6DCAF3"/>
                </a:solidFill>
                <a:effectLst/>
                <a:uLnTx/>
                <a:uFillTx/>
                <a:latin typeface="Corbel"/>
                <a:ea typeface="+mn-ea"/>
                <a:cs typeface="+mn-cs"/>
              </a:rPr>
              <a:t>seeing</a:t>
            </a:r>
            <a:r>
              <a:rPr kumimoji="0" lang="en-NZ" sz="2400" b="0" i="0" u="none" strike="noStrike" kern="1200" cap="none" spc="0" normalizeH="0" baseline="0" noProof="0" dirty="0">
                <a:ln>
                  <a:noFill/>
                </a:ln>
                <a:solidFill>
                  <a:srgbClr val="FFFFFF"/>
                </a:solidFill>
                <a:effectLst/>
                <a:uLnTx/>
                <a:uFillTx/>
                <a:latin typeface="Corbel"/>
                <a:ea typeface="+mn-ea"/>
                <a:cs typeface="+mn-cs"/>
              </a:rPr>
              <a:t>, even if wearing glasses?</a:t>
            </a:r>
          </a:p>
        </p:txBody>
      </p:sp>
      <p:sp>
        <p:nvSpPr>
          <p:cNvPr id="27" name="TextBox 26">
            <a:extLst>
              <a:ext uri="{FF2B5EF4-FFF2-40B4-BE49-F238E27FC236}">
                <a16:creationId xmlns:a16="http://schemas.microsoft.com/office/drawing/2014/main" id="{1C9CE33E-10E0-486F-B614-EC06D9C70F16}"/>
              </a:ext>
            </a:extLst>
          </p:cNvPr>
          <p:cNvSpPr txBox="1"/>
          <p:nvPr/>
        </p:nvSpPr>
        <p:spPr>
          <a:xfrm>
            <a:off x="6750121" y="1361706"/>
            <a:ext cx="46233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FFFFFF"/>
                </a:solidFill>
                <a:effectLst/>
                <a:uLnTx/>
                <a:uFillTx/>
                <a:latin typeface="Corbel"/>
                <a:ea typeface="+mn-ea"/>
                <a:cs typeface="+mn-cs"/>
              </a:rPr>
              <a:t>Do you have difficulty </a:t>
            </a:r>
            <a:r>
              <a:rPr kumimoji="0" lang="en-NZ" sz="2400" b="0" i="0" u="none" strike="noStrike" kern="1200" cap="none" spc="0" normalizeH="0" baseline="0" noProof="0" dirty="0">
                <a:ln>
                  <a:noFill/>
                </a:ln>
                <a:solidFill>
                  <a:srgbClr val="0DA98A"/>
                </a:solidFill>
                <a:effectLst/>
                <a:uLnTx/>
                <a:uFillTx/>
                <a:latin typeface="Corbel"/>
                <a:ea typeface="+mn-ea"/>
                <a:cs typeface="+mn-cs"/>
              </a:rPr>
              <a:t>hearing</a:t>
            </a:r>
            <a:r>
              <a:rPr kumimoji="0" lang="en-NZ" sz="2400" b="0" i="0" u="none" strike="noStrike" kern="1200" cap="none" spc="0" normalizeH="0" baseline="0" noProof="0" dirty="0">
                <a:ln>
                  <a:noFill/>
                </a:ln>
                <a:solidFill>
                  <a:srgbClr val="FFFFFF"/>
                </a:solidFill>
                <a:effectLst/>
                <a:uLnTx/>
                <a:uFillTx/>
                <a:latin typeface="Corbel"/>
                <a:ea typeface="+mn-ea"/>
                <a:cs typeface="+mn-cs"/>
              </a:rPr>
              <a:t>, even if using a hearing aid?</a:t>
            </a:r>
          </a:p>
        </p:txBody>
      </p:sp>
      <p:sp>
        <p:nvSpPr>
          <p:cNvPr id="28" name="TextBox 27">
            <a:extLst>
              <a:ext uri="{FF2B5EF4-FFF2-40B4-BE49-F238E27FC236}">
                <a16:creationId xmlns:a16="http://schemas.microsoft.com/office/drawing/2014/main" id="{021DAD34-0225-402A-A54C-2AFE0AEC2ED5}"/>
              </a:ext>
            </a:extLst>
          </p:cNvPr>
          <p:cNvSpPr txBox="1"/>
          <p:nvPr/>
        </p:nvSpPr>
        <p:spPr>
          <a:xfrm>
            <a:off x="6732259" y="2392524"/>
            <a:ext cx="46233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FFFFFF"/>
                </a:solidFill>
                <a:effectLst/>
                <a:uLnTx/>
                <a:uFillTx/>
                <a:latin typeface="Corbel"/>
                <a:ea typeface="+mn-ea"/>
                <a:cs typeface="+mn-cs"/>
              </a:rPr>
              <a:t>Do you have difficulty </a:t>
            </a:r>
            <a:r>
              <a:rPr kumimoji="0" lang="en-NZ" sz="2400" b="0" i="0" u="none" strike="noStrike" kern="1200" cap="none" spc="0" normalizeH="0" baseline="0" noProof="0" dirty="0">
                <a:ln>
                  <a:noFill/>
                </a:ln>
                <a:solidFill>
                  <a:srgbClr val="E50051"/>
                </a:solidFill>
                <a:effectLst/>
                <a:uLnTx/>
                <a:uFillTx/>
                <a:latin typeface="Corbel"/>
                <a:ea typeface="+mn-ea"/>
                <a:cs typeface="+mn-cs"/>
              </a:rPr>
              <a:t>walking or climbing </a:t>
            </a:r>
            <a:r>
              <a:rPr kumimoji="0" lang="en-NZ" sz="2400" b="0" i="0" u="none" strike="noStrike" kern="1200" cap="none" spc="0" normalizeH="0" baseline="0" noProof="0" dirty="0">
                <a:ln>
                  <a:noFill/>
                </a:ln>
                <a:solidFill>
                  <a:srgbClr val="FFFFFF"/>
                </a:solidFill>
                <a:effectLst/>
                <a:uLnTx/>
                <a:uFillTx/>
                <a:latin typeface="Corbel"/>
                <a:ea typeface="+mn-ea"/>
                <a:cs typeface="+mn-cs"/>
              </a:rPr>
              <a:t>steps?</a:t>
            </a:r>
          </a:p>
        </p:txBody>
      </p:sp>
      <p:sp>
        <p:nvSpPr>
          <p:cNvPr id="29" name="TextBox 28">
            <a:extLst>
              <a:ext uri="{FF2B5EF4-FFF2-40B4-BE49-F238E27FC236}">
                <a16:creationId xmlns:a16="http://schemas.microsoft.com/office/drawing/2014/main" id="{D49A86AB-F51B-4CDB-AE40-776847C12CA5}"/>
              </a:ext>
            </a:extLst>
          </p:cNvPr>
          <p:cNvSpPr txBox="1"/>
          <p:nvPr/>
        </p:nvSpPr>
        <p:spPr>
          <a:xfrm>
            <a:off x="6750121" y="3425598"/>
            <a:ext cx="46233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FFFFFF"/>
                </a:solidFill>
                <a:effectLst/>
                <a:uLnTx/>
                <a:uFillTx/>
                <a:latin typeface="Corbel"/>
                <a:ea typeface="+mn-ea"/>
                <a:cs typeface="+mn-cs"/>
              </a:rPr>
              <a:t>Do you have difficulty </a:t>
            </a:r>
            <a:r>
              <a:rPr kumimoji="0" lang="en-NZ" sz="2400" b="0" i="0" u="none" strike="noStrike" kern="1200" cap="none" spc="0" normalizeH="0" baseline="0" noProof="0" dirty="0">
                <a:ln>
                  <a:noFill/>
                </a:ln>
                <a:solidFill>
                  <a:srgbClr val="54AADF"/>
                </a:solidFill>
                <a:effectLst/>
                <a:uLnTx/>
                <a:uFillTx/>
                <a:latin typeface="Corbel"/>
                <a:ea typeface="+mn-ea"/>
                <a:cs typeface="+mn-cs"/>
              </a:rPr>
              <a:t>remembering or concentrating</a:t>
            </a:r>
            <a:r>
              <a:rPr kumimoji="0" lang="en-NZ" sz="1800" b="0" i="0" u="none" strike="noStrike" kern="1200" cap="none" spc="0" normalizeH="0" baseline="0" noProof="0" dirty="0">
                <a:ln>
                  <a:noFill/>
                </a:ln>
                <a:solidFill>
                  <a:srgbClr val="54AADF"/>
                </a:solidFill>
                <a:effectLst/>
                <a:uLnTx/>
                <a:uFillTx/>
                <a:latin typeface="Corbel"/>
                <a:ea typeface="+mn-ea"/>
                <a:cs typeface="+mn-cs"/>
              </a:rPr>
              <a:t>?</a:t>
            </a:r>
          </a:p>
        </p:txBody>
      </p:sp>
      <p:sp>
        <p:nvSpPr>
          <p:cNvPr id="30" name="TextBox 29">
            <a:extLst>
              <a:ext uri="{FF2B5EF4-FFF2-40B4-BE49-F238E27FC236}">
                <a16:creationId xmlns:a16="http://schemas.microsoft.com/office/drawing/2014/main" id="{C36557F0-E330-4362-93B0-EA013332EA11}"/>
              </a:ext>
            </a:extLst>
          </p:cNvPr>
          <p:cNvSpPr txBox="1"/>
          <p:nvPr/>
        </p:nvSpPr>
        <p:spPr>
          <a:xfrm>
            <a:off x="6732258" y="4456416"/>
            <a:ext cx="46233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FFFFF"/>
              </a:solidFill>
              <a:effectLst/>
              <a:uLnTx/>
              <a:uFillTx/>
              <a:latin typeface="Corbel"/>
              <a:ea typeface="+mn-ea"/>
              <a:cs typeface="+mn-cs"/>
            </a:endParaRPr>
          </a:p>
        </p:txBody>
      </p:sp>
      <p:sp>
        <p:nvSpPr>
          <p:cNvPr id="31" name="TextBox 30">
            <a:extLst>
              <a:ext uri="{FF2B5EF4-FFF2-40B4-BE49-F238E27FC236}">
                <a16:creationId xmlns:a16="http://schemas.microsoft.com/office/drawing/2014/main" id="{EA32DA27-5D95-4655-98D2-40C3367A49D4}"/>
              </a:ext>
            </a:extLst>
          </p:cNvPr>
          <p:cNvSpPr txBox="1"/>
          <p:nvPr/>
        </p:nvSpPr>
        <p:spPr>
          <a:xfrm>
            <a:off x="6732257" y="4374897"/>
            <a:ext cx="46233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FFFFFF"/>
                </a:solidFill>
                <a:effectLst/>
                <a:uLnTx/>
                <a:uFillTx/>
                <a:latin typeface="Corbel"/>
                <a:ea typeface="+mn-ea"/>
                <a:cs typeface="+mn-cs"/>
              </a:rPr>
              <a:t>Using your usual language, do you have difficulty </a:t>
            </a:r>
            <a:r>
              <a:rPr kumimoji="0" lang="en-NZ" sz="2400" b="0" i="0" u="none" strike="noStrike" kern="1200" cap="none" spc="0" normalizeH="0" baseline="0" noProof="0" dirty="0">
                <a:ln>
                  <a:noFill/>
                </a:ln>
                <a:solidFill>
                  <a:srgbClr val="EA528C"/>
                </a:solidFill>
                <a:effectLst/>
                <a:uLnTx/>
                <a:uFillTx/>
                <a:latin typeface="Corbel"/>
                <a:ea typeface="+mn-ea"/>
                <a:cs typeface="+mn-cs"/>
              </a:rPr>
              <a:t>communicating</a:t>
            </a:r>
            <a:r>
              <a:rPr kumimoji="0" lang="en-NZ" sz="2400" b="0" i="0" u="none" strike="noStrike" kern="1200" cap="none" spc="0" normalizeH="0" baseline="0" noProof="0" dirty="0">
                <a:ln>
                  <a:noFill/>
                </a:ln>
                <a:solidFill>
                  <a:srgbClr val="FFFFFF"/>
                </a:solidFill>
                <a:effectLst/>
                <a:uLnTx/>
                <a:uFillTx/>
                <a:latin typeface="Corbel"/>
                <a:ea typeface="+mn-ea"/>
                <a:cs typeface="+mn-cs"/>
              </a:rPr>
              <a:t>, for example understanding or being understood?</a:t>
            </a:r>
          </a:p>
        </p:txBody>
      </p:sp>
      <p:sp>
        <p:nvSpPr>
          <p:cNvPr id="32" name="TextBox 31">
            <a:extLst>
              <a:ext uri="{FF2B5EF4-FFF2-40B4-BE49-F238E27FC236}">
                <a16:creationId xmlns:a16="http://schemas.microsoft.com/office/drawing/2014/main" id="{FCE66FE8-74CF-432C-8BC0-D02FE0710224}"/>
              </a:ext>
            </a:extLst>
          </p:cNvPr>
          <p:cNvSpPr txBox="1"/>
          <p:nvPr/>
        </p:nvSpPr>
        <p:spPr>
          <a:xfrm>
            <a:off x="126147" y="1746019"/>
            <a:ext cx="4553769"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2060"/>
                </a:solidFill>
                <a:effectLst/>
                <a:uLnTx/>
                <a:uFillTx/>
                <a:latin typeface="Corbel" panose="020B0503020204020204" pitchFamily="34" charset="0"/>
                <a:ea typeface="+mn-ea"/>
                <a:cs typeface="+mn-cs"/>
              </a:rPr>
              <a:t>Do you have a disability or health condition that may affect your participation in court?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AU" sz="2400" b="0" i="0" u="none" strike="noStrike" kern="120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mn-cs"/>
              </a:rPr>
              <a:t>Please call us on # if any of these questions apply to you so we can discuss what assistance the court can provide. </a:t>
            </a:r>
            <a:r>
              <a:rPr kumimoji="0" lang="en-AU" sz="2400" b="1" i="0" u="none" strike="noStrike" kern="120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mn-cs"/>
              </a:rPr>
              <a:t>We are here to help.  </a:t>
            </a:r>
            <a:endParaRPr kumimoji="0" lang="en-AU" sz="2400" b="1" i="0" u="none" strike="noStrike" kern="1200" cap="none" spc="0" normalizeH="0" baseline="0" noProof="0" dirty="0">
              <a:ln>
                <a:noFill/>
              </a:ln>
              <a:solidFill>
                <a:srgbClr val="FBBA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2060"/>
              </a:solidFill>
              <a:effectLst/>
              <a:uLnTx/>
              <a:uFillTx/>
              <a:latin typeface="Corbel"/>
              <a:ea typeface="+mn-ea"/>
              <a:cs typeface="+mn-cs"/>
            </a:endParaRPr>
          </a:p>
        </p:txBody>
      </p:sp>
      <p:sp>
        <p:nvSpPr>
          <p:cNvPr id="3" name="TextBox 2">
            <a:extLst>
              <a:ext uri="{FF2B5EF4-FFF2-40B4-BE49-F238E27FC236}">
                <a16:creationId xmlns:a16="http://schemas.microsoft.com/office/drawing/2014/main" id="{22F2DC48-E969-6F42-BA28-648029EF84B1}"/>
              </a:ext>
            </a:extLst>
          </p:cNvPr>
          <p:cNvSpPr txBox="1"/>
          <p:nvPr/>
        </p:nvSpPr>
        <p:spPr>
          <a:xfrm>
            <a:off x="6750121" y="6141009"/>
            <a:ext cx="45047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orbel"/>
                <a:ea typeface="+mn-ea"/>
                <a:cs typeface="+mn-cs"/>
              </a:rPr>
              <a:t>Do you have </a:t>
            </a:r>
            <a:r>
              <a:rPr kumimoji="0" lang="en-AU" sz="2400" b="0" i="0" u="none" strike="noStrike" kern="1200" cap="none" spc="0" normalizeH="0" baseline="0" noProof="0" dirty="0">
                <a:ln>
                  <a:noFill/>
                </a:ln>
                <a:solidFill>
                  <a:schemeClr val="bg1"/>
                </a:solidFill>
                <a:effectLst/>
                <a:uLnTx/>
                <a:uFillTx/>
                <a:latin typeface="Corbel"/>
                <a:ea typeface="+mn-ea"/>
                <a:cs typeface="+mn-cs"/>
              </a:rPr>
              <a:t>difficulty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BBA00"/>
              </a:solidFill>
              <a:effectLst/>
              <a:uLnTx/>
              <a:uFillTx/>
              <a:latin typeface="Corbel"/>
              <a:ea typeface="+mn-ea"/>
              <a:cs typeface="+mn-cs"/>
            </a:endParaRPr>
          </a:p>
        </p:txBody>
      </p:sp>
      <p:pic>
        <p:nvPicPr>
          <p:cNvPr id="2" name="Graphic 1" descr="Open book with solid fill">
            <a:extLst>
              <a:ext uri="{FF2B5EF4-FFF2-40B4-BE49-F238E27FC236}">
                <a16:creationId xmlns:a16="http://schemas.microsoft.com/office/drawing/2014/main" id="{7A74BF25-0E38-8A04-E000-20907139D9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78521" y="5832807"/>
            <a:ext cx="914400" cy="914400"/>
          </a:xfrm>
          <a:prstGeom prst="rect">
            <a:avLst/>
          </a:prstGeom>
        </p:spPr>
      </p:pic>
    </p:spTree>
    <p:extLst>
      <p:ext uri="{BB962C8B-B14F-4D97-AF65-F5344CB8AC3E}">
        <p14:creationId xmlns:p14="http://schemas.microsoft.com/office/powerpoint/2010/main" val="128676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B127F0-223D-4B16-BE1A-AE081B9DE3C1}"/>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27769"/>
          <a:stretch/>
        </p:blipFill>
        <p:spPr>
          <a:xfrm rot="16200000">
            <a:off x="8324141" y="498846"/>
            <a:ext cx="4366709" cy="3369011"/>
          </a:xfrm>
          <a:prstGeom prst="rect">
            <a:avLst/>
          </a:prstGeom>
        </p:spPr>
      </p:pic>
      <p:sp>
        <p:nvSpPr>
          <p:cNvPr id="4" name="Title 1">
            <a:extLst>
              <a:ext uri="{FF2B5EF4-FFF2-40B4-BE49-F238E27FC236}">
                <a16:creationId xmlns:a16="http://schemas.microsoft.com/office/drawing/2014/main" id="{360DED78-09AE-4D0D-8723-94A6CB8BC4C4}"/>
              </a:ext>
            </a:extLst>
          </p:cNvPr>
          <p:cNvSpPr txBox="1">
            <a:spLocks/>
          </p:cNvSpPr>
          <p:nvPr/>
        </p:nvSpPr>
        <p:spPr>
          <a:xfrm>
            <a:off x="533234" y="472503"/>
            <a:ext cx="8669097" cy="7708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4400" b="0" i="0" u="none" strike="noStrike" kern="1200" cap="none" spc="0" normalizeH="0" baseline="0" noProof="0" dirty="0">
                <a:ln>
                  <a:noFill/>
                </a:ln>
                <a:solidFill>
                  <a:srgbClr val="0DA98A"/>
                </a:solidFill>
                <a:effectLst/>
                <a:uLnTx/>
                <a:uFillTx/>
                <a:latin typeface="Corbel"/>
                <a:ea typeface="+mj-ea"/>
                <a:cs typeface="+mj-cs"/>
              </a:rPr>
              <a:t>Key data capture points</a:t>
            </a:r>
          </a:p>
        </p:txBody>
      </p:sp>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431413" y="1243355"/>
            <a:ext cx="9098229" cy="22900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srgbClr val="003E59"/>
              </a:solidFill>
              <a:effectLst/>
              <a:uLnTx/>
              <a:uFillTx/>
              <a:latin typeface="Corbel"/>
              <a:ea typeface="+mn-ea"/>
              <a:cs typeface="+mn-cs"/>
            </a:endParaRPr>
          </a:p>
        </p:txBody>
      </p:sp>
      <p:sp>
        <p:nvSpPr>
          <p:cNvPr id="2" name="TextBox 1">
            <a:extLst>
              <a:ext uri="{FF2B5EF4-FFF2-40B4-BE49-F238E27FC236}">
                <a16:creationId xmlns:a16="http://schemas.microsoft.com/office/drawing/2014/main" id="{67D37E53-DA37-5481-7DF9-41A5E5E0CB4D}"/>
              </a:ext>
            </a:extLst>
          </p:cNvPr>
          <p:cNvSpPr txBox="1"/>
          <p:nvPr/>
        </p:nvSpPr>
        <p:spPr>
          <a:xfrm>
            <a:off x="1" y="1243355"/>
            <a:ext cx="12192000" cy="465973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Fields built into CTS</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For both civil and criminal cases </a:t>
            </a:r>
          </a:p>
          <a:p>
            <a:pPr marL="457200" marR="0" lvl="0" indent="-45720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For parties and witnesses</a:t>
            </a:r>
          </a:p>
          <a:p>
            <a:pPr marL="457200" marR="0" lvl="0" indent="-457200" algn="l" defTabSz="914400" rtl="0" eaLnBrk="1" fontAlgn="auto" latinLnBrk="0" hangingPunct="1">
              <a:lnSpc>
                <a:spcPct val="115000"/>
              </a:lnSpc>
              <a:spcBef>
                <a:spcPts val="600"/>
              </a:spcBef>
              <a:spcAft>
                <a:spcPts val="600"/>
              </a:spcAft>
              <a:buClrTx/>
              <a:buSzTx/>
              <a:buFont typeface="Wingdings" panose="05000000000000000000" pitchFamily="2" charset="2"/>
              <a:buChar char="Ø"/>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3 key data collection opportunities </a:t>
            </a:r>
            <a:r>
              <a:rPr kumimoji="0" lang="en-NZ" sz="3200" b="1"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within existing  court processes</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1</a:t>
            </a:r>
            <a:r>
              <a:rPr kumimoji="0" lang="en-NZ" sz="3200" b="1"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Time of filing </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(civil)</a:t>
            </a:r>
            <a:r>
              <a:rPr kumimoji="0" lang="en-NZ" sz="3200" b="1"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/first appearance </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(crim)</a:t>
            </a:r>
            <a:endParaRPr kumimoji="0" lang="en-AU" sz="3200" b="0" i="0" u="none" strike="noStrike" kern="1200" cap="none" spc="0" normalizeH="0" baseline="0" noProof="0" dirty="0">
              <a:ln>
                <a:noFill/>
              </a:ln>
              <a:solidFill>
                <a:srgbClr val="FBBA00"/>
              </a:solidFill>
              <a:effectLst/>
              <a:uLnTx/>
              <a:uFillTx/>
              <a:latin typeface="Corbel" panose="020B0503020204020204" pitchFamily="34" charset="0"/>
              <a:ea typeface="Corbel" panose="020B05030202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2: </a:t>
            </a:r>
            <a:r>
              <a:rPr kumimoji="0" lang="en-NZ" sz="3200" b="1"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Time of response </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(respondent, defendant, victim, witness)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3</a:t>
            </a:r>
            <a:r>
              <a:rPr kumimoji="0" lang="en-NZ" sz="3200" b="1"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Day of the hearing</a:t>
            </a:r>
            <a:r>
              <a:rPr kumimoji="0" lang="en-NZ" sz="3200" b="0" i="0" u="none" strike="noStrike" kern="1200" cap="none" spc="0" normalizeH="0" baseline="0" noProof="0" dirty="0">
                <a:ln>
                  <a:noFill/>
                </a:ln>
                <a:solidFill>
                  <a:srgbClr val="000000"/>
                </a:solidFill>
                <a:effectLst/>
                <a:uLnTx/>
                <a:uFillTx/>
                <a:latin typeface="Corbel" panose="020B0503020204020204" pitchFamily="34" charset="0"/>
                <a:ea typeface="Corbel" panose="020B0503020204020204" pitchFamily="34" charset="0"/>
                <a:cs typeface="Times New Roman" panose="02020603050405020304" pitchFamily="18" charset="0"/>
              </a:rPr>
              <a:t> to fill any remaining data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BBA00"/>
              </a:solidFill>
              <a:effectLst/>
              <a:uLnTx/>
              <a:uFillTx/>
              <a:latin typeface="Corbel"/>
              <a:ea typeface="+mn-ea"/>
              <a:cs typeface="+mn-cs"/>
            </a:endParaRPr>
          </a:p>
        </p:txBody>
      </p:sp>
    </p:spTree>
    <p:extLst>
      <p:ext uri="{BB962C8B-B14F-4D97-AF65-F5344CB8AC3E}">
        <p14:creationId xmlns:p14="http://schemas.microsoft.com/office/powerpoint/2010/main" val="1252092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886DE481-7B2F-E63B-7382-C92997AB0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83" y="310551"/>
            <a:ext cx="9818873" cy="6516950"/>
          </a:xfrm>
          <a:prstGeom prst="rect">
            <a:avLst/>
          </a:prstGeom>
        </p:spPr>
      </p:pic>
    </p:spTree>
    <p:extLst>
      <p:ext uri="{BB962C8B-B14F-4D97-AF65-F5344CB8AC3E}">
        <p14:creationId xmlns:p14="http://schemas.microsoft.com/office/powerpoint/2010/main" val="48296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95439A-2570-8770-2713-7670B7F090A3}"/>
              </a:ext>
            </a:extLst>
          </p:cNvPr>
          <p:cNvSpPr txBox="1"/>
          <p:nvPr/>
        </p:nvSpPr>
        <p:spPr>
          <a:xfrm>
            <a:off x="190500" y="6380339"/>
            <a:ext cx="4134465" cy="261610"/>
          </a:xfrm>
          <a:prstGeom prst="rect">
            <a:avLst/>
          </a:prstGeom>
          <a:noFill/>
        </p:spPr>
        <p:txBody>
          <a:bodyPr wrap="none" rtlCol="0">
            <a:spAutoFit/>
          </a:bodyPr>
          <a:lstStyle/>
          <a:p>
            <a:r>
              <a:rPr lang="en-US" sz="1100" i="1" dirty="0">
                <a:latin typeface="Corbel" panose="020B0503020204020204" pitchFamily="34" charset="0"/>
              </a:rPr>
              <a:t>Extract from 2021 Annual Report: Republic of the Marshall Islands p16.</a:t>
            </a:r>
          </a:p>
        </p:txBody>
      </p:sp>
      <p:pic>
        <p:nvPicPr>
          <p:cNvPr id="3" name="Picture 2">
            <a:extLst>
              <a:ext uri="{FF2B5EF4-FFF2-40B4-BE49-F238E27FC236}">
                <a16:creationId xmlns:a16="http://schemas.microsoft.com/office/drawing/2014/main" id="{2F1B1DB6-9DE4-6EB1-4860-4A3F50C70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529791"/>
            <a:ext cx="9935704" cy="5491055"/>
          </a:xfrm>
          <a:prstGeom prst="rect">
            <a:avLst/>
          </a:prstGeom>
        </p:spPr>
      </p:pic>
    </p:spTree>
    <p:extLst>
      <p:ext uri="{BB962C8B-B14F-4D97-AF65-F5344CB8AC3E}">
        <p14:creationId xmlns:p14="http://schemas.microsoft.com/office/powerpoint/2010/main" val="415968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C91E7-7225-4A8B-A8AF-7D151C3B626B}"/>
              </a:ext>
            </a:extLst>
          </p:cNvPr>
          <p:cNvSpPr/>
          <p:nvPr/>
        </p:nvSpPr>
        <p:spPr>
          <a:xfrm>
            <a:off x="0" y="0"/>
            <a:ext cx="5765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A5EE0F-DF74-8C59-5FDB-05B8502C40A2}"/>
              </a:ext>
            </a:extLst>
          </p:cNvPr>
          <p:cNvSpPr>
            <a:spLocks noGrp="1"/>
          </p:cNvSpPr>
          <p:nvPr>
            <p:ph type="title"/>
          </p:nvPr>
        </p:nvSpPr>
        <p:spPr>
          <a:xfrm>
            <a:off x="532757" y="838790"/>
            <a:ext cx="4302642" cy="1701209"/>
          </a:xfrm>
        </p:spPr>
        <p:txBody>
          <a:bodyPr>
            <a:normAutofit/>
          </a:bodyPr>
          <a:lstStyle/>
          <a:p>
            <a:r>
              <a:rPr lang="en-US" sz="3600" dirty="0">
                <a:solidFill>
                  <a:schemeClr val="bg2"/>
                </a:solidFill>
              </a:rPr>
              <a:t>Case management data</a:t>
            </a:r>
          </a:p>
        </p:txBody>
      </p:sp>
      <p:sp>
        <p:nvSpPr>
          <p:cNvPr id="3" name="Content Placeholder 2">
            <a:extLst>
              <a:ext uri="{FF2B5EF4-FFF2-40B4-BE49-F238E27FC236}">
                <a16:creationId xmlns:a16="http://schemas.microsoft.com/office/drawing/2014/main" id="{3BD374D6-E6E5-B227-7174-B3C59D62B766}"/>
              </a:ext>
            </a:extLst>
          </p:cNvPr>
          <p:cNvSpPr>
            <a:spLocks noGrp="1"/>
          </p:cNvSpPr>
          <p:nvPr>
            <p:ph idx="1"/>
          </p:nvPr>
        </p:nvSpPr>
        <p:spPr>
          <a:xfrm>
            <a:off x="583880" y="2338766"/>
            <a:ext cx="3036518" cy="2254499"/>
          </a:xfrm>
        </p:spPr>
        <p:txBody>
          <a:bodyPr/>
          <a:lstStyle/>
          <a:p>
            <a:pPr marL="0" indent="0">
              <a:buNone/>
            </a:pPr>
            <a:r>
              <a:rPr lang="en-US" dirty="0">
                <a:solidFill>
                  <a:schemeClr val="bg2"/>
                </a:solidFill>
              </a:rPr>
              <a:t>Shows us whether the court has capacity to effectively manage its caseload and make good decisions</a:t>
            </a:r>
          </a:p>
        </p:txBody>
      </p:sp>
      <p:pic>
        <p:nvPicPr>
          <p:cNvPr id="5" name="Picture 4" descr="Chart, line chart&#10;&#10;Description automatically generated">
            <a:extLst>
              <a:ext uri="{FF2B5EF4-FFF2-40B4-BE49-F238E27FC236}">
                <a16:creationId xmlns:a16="http://schemas.microsoft.com/office/drawing/2014/main" id="{D49AB9EE-BB9B-164C-0073-EF0979829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454" y="0"/>
            <a:ext cx="6811092" cy="6858000"/>
          </a:xfrm>
          <a:prstGeom prst="rect">
            <a:avLst/>
          </a:prstGeom>
          <a:solidFill>
            <a:schemeClr val="accent3"/>
          </a:solidFill>
        </p:spPr>
      </p:pic>
      <p:sp>
        <p:nvSpPr>
          <p:cNvPr id="6" name="TextBox 5">
            <a:extLst>
              <a:ext uri="{FF2B5EF4-FFF2-40B4-BE49-F238E27FC236}">
                <a16:creationId xmlns:a16="http://schemas.microsoft.com/office/drawing/2014/main" id="{7800A8DF-0075-B644-42B5-5FA7D91CFCE5}"/>
              </a:ext>
            </a:extLst>
          </p:cNvPr>
          <p:cNvSpPr txBox="1"/>
          <p:nvPr/>
        </p:nvSpPr>
        <p:spPr>
          <a:xfrm>
            <a:off x="190500" y="6380338"/>
            <a:ext cx="52939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Extract from Kiribati Judiciary Annual Report: High Court Division  2020-2021, Magistrates Court Division 2018-2021 and Corporate Services Division 2020-2021, p41.</a:t>
            </a:r>
          </a:p>
        </p:txBody>
      </p:sp>
      <p:pic>
        <p:nvPicPr>
          <p:cNvPr id="21" name="Picture 20" descr="A picture containing text, outdoor object&#10;&#10;Description automatically generated">
            <a:extLst>
              <a:ext uri="{FF2B5EF4-FFF2-40B4-BE49-F238E27FC236}">
                <a16:creationId xmlns:a16="http://schemas.microsoft.com/office/drawing/2014/main" id="{5D210396-9F12-4E36-919B-4FF38C574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13499" y="1170157"/>
            <a:ext cx="5376831" cy="3036517"/>
          </a:xfrm>
          <a:prstGeom prst="rect">
            <a:avLst/>
          </a:prstGeom>
        </p:spPr>
      </p:pic>
      <p:sp>
        <p:nvSpPr>
          <p:cNvPr id="22" name="Oval 21">
            <a:extLst>
              <a:ext uri="{FF2B5EF4-FFF2-40B4-BE49-F238E27FC236}">
                <a16:creationId xmlns:a16="http://schemas.microsoft.com/office/drawing/2014/main" id="{202451B2-5AC3-42E3-88AF-DEB8BFF3883C}"/>
              </a:ext>
            </a:extLst>
          </p:cNvPr>
          <p:cNvSpPr/>
          <p:nvPr/>
        </p:nvSpPr>
        <p:spPr>
          <a:xfrm>
            <a:off x="2462031" y="3821071"/>
            <a:ext cx="2613049" cy="2434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A3FCE4E6-7460-3FCC-2B92-6A0BA43025CB}"/>
              </a:ext>
            </a:extLst>
          </p:cNvPr>
          <p:cNvSpPr txBox="1">
            <a:spLocks/>
          </p:cNvSpPr>
          <p:nvPr/>
        </p:nvSpPr>
        <p:spPr>
          <a:xfrm>
            <a:off x="2629058" y="4561238"/>
            <a:ext cx="2312247" cy="1065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5A9DF"/>
              </a:buClr>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45A9DF"/>
              </a:buClr>
              <a:buSzPct val="9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45A9DF"/>
              </a:buClr>
              <a:buFont typeface="Calibri" panose="020F050202020403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5A9DF"/>
              </a:buClr>
              <a:buSzTx/>
              <a:buFont typeface="Arial" panose="020B0604020202020204" pitchFamily="34" charset="0"/>
              <a:buNone/>
              <a:tabLst/>
              <a:defRPr/>
            </a:pPr>
            <a:r>
              <a:rPr kumimoji="0" lang="en-US" sz="2200" b="0" i="0" u="none" strike="noStrike" kern="1200" cap="none" spc="0" normalizeH="0" baseline="0" noProof="0" dirty="0">
                <a:ln>
                  <a:noFill/>
                </a:ln>
                <a:solidFill>
                  <a:srgbClr val="003E59"/>
                </a:solidFill>
                <a:effectLst/>
                <a:uLnTx/>
                <a:uFillTx/>
                <a:latin typeface="Corbel" panose="020B0503020204020204" pitchFamily="34" charset="0"/>
                <a:ea typeface="+mn-ea"/>
                <a:cs typeface="+mn-cs"/>
              </a:rPr>
              <a:t>Allows barriers to be identified and addressed</a:t>
            </a:r>
          </a:p>
        </p:txBody>
      </p:sp>
      <p:pic>
        <p:nvPicPr>
          <p:cNvPr id="23" name="Graphic 22" descr="Line arrow: Counter-clockwise curve with solid fill">
            <a:extLst>
              <a:ext uri="{FF2B5EF4-FFF2-40B4-BE49-F238E27FC236}">
                <a16:creationId xmlns:a16="http://schemas.microsoft.com/office/drawing/2014/main" id="{AE0509C1-DEC1-4D6E-8F87-CD7BC7AB4E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69575" flipH="1" flipV="1">
            <a:off x="4382305" y="4975962"/>
            <a:ext cx="1339239" cy="1301102"/>
          </a:xfrm>
          <a:prstGeom prst="rect">
            <a:avLst/>
          </a:prstGeom>
        </p:spPr>
      </p:pic>
      <p:sp>
        <p:nvSpPr>
          <p:cNvPr id="24" name="Oval 23">
            <a:extLst>
              <a:ext uri="{FF2B5EF4-FFF2-40B4-BE49-F238E27FC236}">
                <a16:creationId xmlns:a16="http://schemas.microsoft.com/office/drawing/2014/main" id="{486AB5E2-C342-455C-A950-F1DDB2679654}"/>
              </a:ext>
            </a:extLst>
          </p:cNvPr>
          <p:cNvSpPr/>
          <p:nvPr/>
        </p:nvSpPr>
        <p:spPr>
          <a:xfrm>
            <a:off x="5765800" y="4933507"/>
            <a:ext cx="6227725" cy="77824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258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C4206C-48C8-496E-8E4C-4730BBEDC1FF}"/>
              </a:ext>
            </a:extLst>
          </p:cNvPr>
          <p:cNvSpPr/>
          <p:nvPr/>
        </p:nvSpPr>
        <p:spPr>
          <a:xfrm>
            <a:off x="0" y="0"/>
            <a:ext cx="5765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BEAB7E-47C7-7537-A0C4-91DB18AA9E6E}"/>
              </a:ext>
            </a:extLst>
          </p:cNvPr>
          <p:cNvSpPr>
            <a:spLocks noGrp="1"/>
          </p:cNvSpPr>
          <p:nvPr>
            <p:ph type="title"/>
          </p:nvPr>
        </p:nvSpPr>
        <p:spPr>
          <a:xfrm>
            <a:off x="753139" y="1253317"/>
            <a:ext cx="3882656" cy="1738636"/>
          </a:xfrm>
        </p:spPr>
        <p:txBody>
          <a:bodyPr>
            <a:normAutofit/>
          </a:bodyPr>
          <a:lstStyle/>
          <a:p>
            <a:r>
              <a:rPr lang="en-US" sz="3600" dirty="0">
                <a:solidFill>
                  <a:schemeClr val="bg2"/>
                </a:solidFill>
              </a:rPr>
              <a:t>Affordability and accessibility data</a:t>
            </a:r>
          </a:p>
        </p:txBody>
      </p:sp>
      <p:sp>
        <p:nvSpPr>
          <p:cNvPr id="3" name="Content Placeholder 2">
            <a:extLst>
              <a:ext uri="{FF2B5EF4-FFF2-40B4-BE49-F238E27FC236}">
                <a16:creationId xmlns:a16="http://schemas.microsoft.com/office/drawing/2014/main" id="{44C222EA-3B89-768F-D9DC-8A80B5C3894A}"/>
              </a:ext>
            </a:extLst>
          </p:cNvPr>
          <p:cNvSpPr>
            <a:spLocks noGrp="1"/>
          </p:cNvSpPr>
          <p:nvPr>
            <p:ph idx="1"/>
          </p:nvPr>
        </p:nvSpPr>
        <p:spPr>
          <a:xfrm>
            <a:off x="838200" y="2991953"/>
            <a:ext cx="2806700" cy="1409708"/>
          </a:xfrm>
        </p:spPr>
        <p:txBody>
          <a:bodyPr>
            <a:normAutofit/>
          </a:bodyPr>
          <a:lstStyle/>
          <a:p>
            <a:pPr marL="0" indent="0">
              <a:buNone/>
            </a:pPr>
            <a:r>
              <a:rPr lang="en-US" dirty="0">
                <a:solidFill>
                  <a:schemeClr val="bg2"/>
                </a:solidFill>
              </a:rPr>
              <a:t>Shows us whether people can access the courts despite cost and distance </a:t>
            </a:r>
          </a:p>
        </p:txBody>
      </p:sp>
      <p:sp>
        <p:nvSpPr>
          <p:cNvPr id="11" name="TextBox 10">
            <a:extLst>
              <a:ext uri="{FF2B5EF4-FFF2-40B4-BE49-F238E27FC236}">
                <a16:creationId xmlns:a16="http://schemas.microsoft.com/office/drawing/2014/main" id="{510F5739-F4B4-6574-BC1E-4D315EC72803}"/>
              </a:ext>
            </a:extLst>
          </p:cNvPr>
          <p:cNvSpPr txBox="1"/>
          <p:nvPr/>
        </p:nvSpPr>
        <p:spPr>
          <a:xfrm>
            <a:off x="190500" y="6380339"/>
            <a:ext cx="54341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Extract from Palau 2021 Annual Report (Access to Justice as COVID-19 Challenges Continue), p49. </a:t>
            </a:r>
          </a:p>
        </p:txBody>
      </p:sp>
      <p:pic>
        <p:nvPicPr>
          <p:cNvPr id="5" name="Picture 4">
            <a:extLst>
              <a:ext uri="{FF2B5EF4-FFF2-40B4-BE49-F238E27FC236}">
                <a16:creationId xmlns:a16="http://schemas.microsoft.com/office/drawing/2014/main" id="{F6C26B06-2382-7B47-56E6-28DB8813521C}"/>
              </a:ext>
            </a:extLst>
          </p:cNvPr>
          <p:cNvPicPr>
            <a:picLocks noChangeAspect="1"/>
          </p:cNvPicPr>
          <p:nvPr/>
        </p:nvPicPr>
        <p:blipFill rotWithShape="1">
          <a:blip r:embed="rId2">
            <a:extLst>
              <a:ext uri="{28A0092B-C50C-407E-A947-70E740481C1C}">
                <a14:useLocalDpi xmlns:a14="http://schemas.microsoft.com/office/drawing/2010/main" val="0"/>
              </a:ext>
            </a:extLst>
          </a:blip>
          <a:srcRect l="4542" r="7720"/>
          <a:stretch/>
        </p:blipFill>
        <p:spPr>
          <a:xfrm>
            <a:off x="5784000" y="1063199"/>
            <a:ext cx="6408000" cy="5317140"/>
          </a:xfrm>
          <a:prstGeom prst="rect">
            <a:avLst/>
          </a:prstGeom>
        </p:spPr>
      </p:pic>
      <p:pic>
        <p:nvPicPr>
          <p:cNvPr id="7" name="Picture 6" descr="A picture containing text, outdoor object&#10;&#10;Description automatically generated">
            <a:extLst>
              <a:ext uri="{FF2B5EF4-FFF2-40B4-BE49-F238E27FC236}">
                <a16:creationId xmlns:a16="http://schemas.microsoft.com/office/drawing/2014/main" id="{73EFB3DC-AC93-4CAC-90FA-D3A8B51F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56060" y="1170157"/>
            <a:ext cx="5376831" cy="3036517"/>
          </a:xfrm>
          <a:prstGeom prst="rect">
            <a:avLst/>
          </a:prstGeom>
        </p:spPr>
      </p:pic>
    </p:spTree>
    <p:extLst>
      <p:ext uri="{BB962C8B-B14F-4D97-AF65-F5344CB8AC3E}">
        <p14:creationId xmlns:p14="http://schemas.microsoft.com/office/powerpoint/2010/main" val="278139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8404B9-6B37-4766-A016-1D8E9699638C}"/>
              </a:ext>
            </a:extLst>
          </p:cNvPr>
          <p:cNvSpPr/>
          <p:nvPr/>
        </p:nvSpPr>
        <p:spPr>
          <a:xfrm>
            <a:off x="0" y="0"/>
            <a:ext cx="5765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BEAB7E-47C7-7537-A0C4-91DB18AA9E6E}"/>
              </a:ext>
            </a:extLst>
          </p:cNvPr>
          <p:cNvSpPr>
            <a:spLocks noGrp="1"/>
          </p:cNvSpPr>
          <p:nvPr>
            <p:ph type="title"/>
          </p:nvPr>
        </p:nvSpPr>
        <p:spPr>
          <a:xfrm>
            <a:off x="494814" y="671434"/>
            <a:ext cx="3896434" cy="1743574"/>
          </a:xfrm>
        </p:spPr>
        <p:txBody>
          <a:bodyPr>
            <a:normAutofit/>
          </a:bodyPr>
          <a:lstStyle/>
          <a:p>
            <a:r>
              <a:rPr lang="en-US" sz="3600" dirty="0">
                <a:solidFill>
                  <a:schemeClr val="bg2"/>
                </a:solidFill>
              </a:rPr>
              <a:t>Affordability and accessibility data</a:t>
            </a:r>
          </a:p>
        </p:txBody>
      </p:sp>
      <p:sp>
        <p:nvSpPr>
          <p:cNvPr id="3" name="Content Placeholder 2">
            <a:extLst>
              <a:ext uri="{FF2B5EF4-FFF2-40B4-BE49-F238E27FC236}">
                <a16:creationId xmlns:a16="http://schemas.microsoft.com/office/drawing/2014/main" id="{44C222EA-3B89-768F-D9DC-8A80B5C3894A}"/>
              </a:ext>
            </a:extLst>
          </p:cNvPr>
          <p:cNvSpPr>
            <a:spLocks noGrp="1"/>
          </p:cNvSpPr>
          <p:nvPr>
            <p:ph idx="1"/>
          </p:nvPr>
        </p:nvSpPr>
        <p:spPr>
          <a:xfrm>
            <a:off x="491749" y="2287101"/>
            <a:ext cx="2806700" cy="1409708"/>
          </a:xfrm>
        </p:spPr>
        <p:txBody>
          <a:bodyPr>
            <a:normAutofit/>
          </a:bodyPr>
          <a:lstStyle/>
          <a:p>
            <a:pPr marL="0" indent="0">
              <a:buNone/>
            </a:pPr>
            <a:r>
              <a:rPr lang="en-US" dirty="0">
                <a:solidFill>
                  <a:schemeClr val="bg2"/>
                </a:solidFill>
              </a:rPr>
              <a:t>Shows us whether people can access the courts despite cost and distance </a:t>
            </a:r>
          </a:p>
        </p:txBody>
      </p:sp>
      <p:pic>
        <p:nvPicPr>
          <p:cNvPr id="8" name="Picture 7" descr="Table&#10;&#10;Description automatically generated">
            <a:extLst>
              <a:ext uri="{FF2B5EF4-FFF2-40B4-BE49-F238E27FC236}">
                <a16:creationId xmlns:a16="http://schemas.microsoft.com/office/drawing/2014/main" id="{3F2A00C9-A965-36B5-DFB0-ED00D42D8016}"/>
              </a:ext>
            </a:extLst>
          </p:cNvPr>
          <p:cNvPicPr>
            <a:picLocks noChangeAspect="1"/>
          </p:cNvPicPr>
          <p:nvPr/>
        </p:nvPicPr>
        <p:blipFill rotWithShape="1">
          <a:blip r:embed="rId2">
            <a:extLst>
              <a:ext uri="{28A0092B-C50C-407E-A947-70E740481C1C}">
                <a14:useLocalDpi xmlns:a14="http://schemas.microsoft.com/office/drawing/2010/main" val="0"/>
              </a:ext>
            </a:extLst>
          </a:blip>
          <a:srcRect b="56356"/>
          <a:stretch/>
        </p:blipFill>
        <p:spPr>
          <a:xfrm>
            <a:off x="5765799" y="1232500"/>
            <a:ext cx="6121511" cy="2350580"/>
          </a:xfrm>
          <a:prstGeom prst="rect">
            <a:avLst/>
          </a:prstGeom>
        </p:spPr>
      </p:pic>
      <p:pic>
        <p:nvPicPr>
          <p:cNvPr id="9" name="Picture 8" descr="Table&#10;&#10;Description automatically generated">
            <a:extLst>
              <a:ext uri="{FF2B5EF4-FFF2-40B4-BE49-F238E27FC236}">
                <a16:creationId xmlns:a16="http://schemas.microsoft.com/office/drawing/2014/main" id="{2F17044B-9A58-7854-8F5C-9205B8C4C777}"/>
              </a:ext>
            </a:extLst>
          </p:cNvPr>
          <p:cNvPicPr>
            <a:picLocks noChangeAspect="1"/>
          </p:cNvPicPr>
          <p:nvPr/>
        </p:nvPicPr>
        <p:blipFill rotWithShape="1">
          <a:blip r:embed="rId2">
            <a:extLst>
              <a:ext uri="{28A0092B-C50C-407E-A947-70E740481C1C}">
                <a14:useLocalDpi xmlns:a14="http://schemas.microsoft.com/office/drawing/2010/main" val="0"/>
              </a:ext>
            </a:extLst>
          </a:blip>
          <a:srcRect t="79385"/>
          <a:stretch/>
        </p:blipFill>
        <p:spPr>
          <a:xfrm>
            <a:off x="5765799" y="3561814"/>
            <a:ext cx="6121511" cy="1110280"/>
          </a:xfrm>
          <a:prstGeom prst="rect">
            <a:avLst/>
          </a:prstGeom>
        </p:spPr>
      </p:pic>
      <p:sp>
        <p:nvSpPr>
          <p:cNvPr id="18" name="TextBox 17">
            <a:extLst>
              <a:ext uri="{FF2B5EF4-FFF2-40B4-BE49-F238E27FC236}">
                <a16:creationId xmlns:a16="http://schemas.microsoft.com/office/drawing/2014/main" id="{7C17827E-56F3-64E4-DC88-BC61ED46F31D}"/>
              </a:ext>
            </a:extLst>
          </p:cNvPr>
          <p:cNvSpPr txBox="1"/>
          <p:nvPr/>
        </p:nvSpPr>
        <p:spPr>
          <a:xfrm>
            <a:off x="190500" y="6300196"/>
            <a:ext cx="59055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Extract from Kiribati Judiciary Annual Report: High Court Division  2020-2021, Magistrates Court Division 2018-2021 and Corporate Services Division 2020-2021, p49-50.</a:t>
            </a:r>
          </a:p>
        </p:txBody>
      </p:sp>
      <p:sp>
        <p:nvSpPr>
          <p:cNvPr id="26" name="Oval 25">
            <a:extLst>
              <a:ext uri="{FF2B5EF4-FFF2-40B4-BE49-F238E27FC236}">
                <a16:creationId xmlns:a16="http://schemas.microsoft.com/office/drawing/2014/main" id="{033A83CE-7284-4B2A-9779-018543B38608}"/>
              </a:ext>
            </a:extLst>
          </p:cNvPr>
          <p:cNvSpPr/>
          <p:nvPr/>
        </p:nvSpPr>
        <p:spPr>
          <a:xfrm>
            <a:off x="2937951" y="3660190"/>
            <a:ext cx="2613049" cy="2434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alibri" panose="020F0502020204030204"/>
              <a:ea typeface="+mn-ea"/>
              <a:cs typeface="+mn-cs"/>
            </a:endParaRPr>
          </a:p>
        </p:txBody>
      </p:sp>
      <p:pic>
        <p:nvPicPr>
          <p:cNvPr id="25" name="Picture 24" descr="A picture containing text, outdoor object&#10;&#10;Description automatically generated">
            <a:extLst>
              <a:ext uri="{FF2B5EF4-FFF2-40B4-BE49-F238E27FC236}">
                <a16:creationId xmlns:a16="http://schemas.microsoft.com/office/drawing/2014/main" id="{726F6478-4948-4C0C-BB16-22912F54B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56060" y="1170157"/>
            <a:ext cx="5376831" cy="3036517"/>
          </a:xfrm>
          <a:prstGeom prst="rect">
            <a:avLst/>
          </a:prstGeom>
        </p:spPr>
      </p:pic>
      <p:sp>
        <p:nvSpPr>
          <p:cNvPr id="12" name="Content Placeholder 2">
            <a:extLst>
              <a:ext uri="{FF2B5EF4-FFF2-40B4-BE49-F238E27FC236}">
                <a16:creationId xmlns:a16="http://schemas.microsoft.com/office/drawing/2014/main" id="{D0AAC807-DF3C-C1DD-2F28-8EC859B615B0}"/>
              </a:ext>
            </a:extLst>
          </p:cNvPr>
          <p:cNvSpPr txBox="1">
            <a:spLocks/>
          </p:cNvSpPr>
          <p:nvPr/>
        </p:nvSpPr>
        <p:spPr>
          <a:xfrm>
            <a:off x="3111294" y="4252659"/>
            <a:ext cx="2266361" cy="1491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5A9DF"/>
              </a:buClr>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45A9DF"/>
              </a:buClr>
              <a:buSzPct val="9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45A9DF"/>
              </a:buClr>
              <a:buFont typeface="Calibri" panose="020F050202020403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5A9DF"/>
              </a:buClr>
              <a:buSzTx/>
              <a:buFont typeface="Arial" panose="020B0604020202020204" pitchFamily="34" charset="0"/>
              <a:buNone/>
              <a:tabLst/>
              <a:defRPr/>
            </a:pPr>
            <a:r>
              <a:rPr kumimoji="0" lang="en-US" sz="2200" b="0" i="0" u="none" strike="noStrike" kern="1200" cap="none" spc="0" normalizeH="0" baseline="0" noProof="0" dirty="0">
                <a:ln>
                  <a:noFill/>
                </a:ln>
                <a:solidFill>
                  <a:srgbClr val="013E5A"/>
                </a:solidFill>
                <a:effectLst/>
                <a:uLnTx/>
                <a:uFillTx/>
                <a:latin typeface="Corbel" panose="020B0503020204020204" pitchFamily="34" charset="0"/>
                <a:ea typeface="+mn-ea"/>
                <a:cs typeface="+mn-cs"/>
              </a:rPr>
              <a:t>Allows for gaps to be identified in certain areas or regions </a:t>
            </a:r>
          </a:p>
        </p:txBody>
      </p:sp>
      <p:sp>
        <p:nvSpPr>
          <p:cNvPr id="22" name="TextBox 21">
            <a:extLst>
              <a:ext uri="{FF2B5EF4-FFF2-40B4-BE49-F238E27FC236}">
                <a16:creationId xmlns:a16="http://schemas.microsoft.com/office/drawing/2014/main" id="{B1F16D3E-EBD2-4582-9C17-ECBD11A89FA7}"/>
              </a:ext>
            </a:extLst>
          </p:cNvPr>
          <p:cNvSpPr txBox="1"/>
          <p:nvPr/>
        </p:nvSpPr>
        <p:spPr>
          <a:xfrm>
            <a:off x="304690" y="4116954"/>
            <a:ext cx="21662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(Note: Miscellaneous Applications compromise of protection order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003E59"/>
              </a:solidFill>
              <a:effectLst/>
              <a:uLnTx/>
              <a:uFillTx/>
              <a:latin typeface="Calibri" panose="020F0502020204030204"/>
              <a:ea typeface="+mn-ea"/>
              <a:cs typeface="+mn-cs"/>
            </a:endParaRPr>
          </a:p>
        </p:txBody>
      </p:sp>
      <p:pic>
        <p:nvPicPr>
          <p:cNvPr id="31" name="Graphic 30" descr="Line arrow: Counter-clockwise curve with solid fill">
            <a:extLst>
              <a:ext uri="{FF2B5EF4-FFF2-40B4-BE49-F238E27FC236}">
                <a16:creationId xmlns:a16="http://schemas.microsoft.com/office/drawing/2014/main" id="{387E6BF8-3754-43FE-9B47-FD20E86D40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flipH="1" flipV="1">
            <a:off x="5733875" y="3566608"/>
            <a:ext cx="2160943" cy="3349914"/>
          </a:xfrm>
          <a:prstGeom prst="rect">
            <a:avLst/>
          </a:prstGeom>
        </p:spPr>
      </p:pic>
      <p:sp>
        <p:nvSpPr>
          <p:cNvPr id="32" name="Oval 31">
            <a:extLst>
              <a:ext uri="{FF2B5EF4-FFF2-40B4-BE49-F238E27FC236}">
                <a16:creationId xmlns:a16="http://schemas.microsoft.com/office/drawing/2014/main" id="{373C17CA-D9C6-498A-95C7-145DC7EE4310}"/>
              </a:ext>
            </a:extLst>
          </p:cNvPr>
          <p:cNvSpPr/>
          <p:nvPr/>
        </p:nvSpPr>
        <p:spPr>
          <a:xfrm>
            <a:off x="9254049" y="3696809"/>
            <a:ext cx="2269017" cy="628111"/>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3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87A79E-34E1-4A4C-8AA3-0D2780D67623}"/>
              </a:ext>
            </a:extLst>
          </p:cNvPr>
          <p:cNvSpPr/>
          <p:nvPr/>
        </p:nvSpPr>
        <p:spPr>
          <a:xfrm>
            <a:off x="-51391" y="0"/>
            <a:ext cx="57658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D34355-98E8-4513-344D-BD992BE5CF8A}"/>
              </a:ext>
            </a:extLst>
          </p:cNvPr>
          <p:cNvSpPr>
            <a:spLocks noGrp="1"/>
          </p:cNvSpPr>
          <p:nvPr>
            <p:ph type="title"/>
          </p:nvPr>
        </p:nvSpPr>
        <p:spPr>
          <a:xfrm>
            <a:off x="534613" y="842797"/>
            <a:ext cx="4267200" cy="1325563"/>
          </a:xfrm>
        </p:spPr>
        <p:txBody>
          <a:bodyPr>
            <a:normAutofit/>
          </a:bodyPr>
          <a:lstStyle/>
          <a:p>
            <a:r>
              <a:rPr lang="en-US" sz="3600" dirty="0">
                <a:solidFill>
                  <a:schemeClr val="bg2"/>
                </a:solidFill>
              </a:rPr>
              <a:t>Affordability and accessibility data</a:t>
            </a:r>
          </a:p>
        </p:txBody>
      </p:sp>
      <p:pic>
        <p:nvPicPr>
          <p:cNvPr id="5" name="Content Placeholder 4" descr="Table&#10;&#10;Description automatically generated">
            <a:extLst>
              <a:ext uri="{FF2B5EF4-FFF2-40B4-BE49-F238E27FC236}">
                <a16:creationId xmlns:a16="http://schemas.microsoft.com/office/drawing/2014/main" id="{4929A824-72B5-72F1-BEB1-CD0CB21FE5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5800" y="779630"/>
            <a:ext cx="6276802" cy="5298739"/>
          </a:xfrm>
        </p:spPr>
      </p:pic>
      <p:sp>
        <p:nvSpPr>
          <p:cNvPr id="6" name="Content Placeholder 2">
            <a:extLst>
              <a:ext uri="{FF2B5EF4-FFF2-40B4-BE49-F238E27FC236}">
                <a16:creationId xmlns:a16="http://schemas.microsoft.com/office/drawing/2014/main" id="{EA3E0F6A-CB64-4092-4114-D43340022898}"/>
              </a:ext>
            </a:extLst>
          </p:cNvPr>
          <p:cNvSpPr txBox="1">
            <a:spLocks/>
          </p:cNvSpPr>
          <p:nvPr/>
        </p:nvSpPr>
        <p:spPr>
          <a:xfrm>
            <a:off x="650017" y="2168360"/>
            <a:ext cx="2806700" cy="1409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5A9DF"/>
              </a:buClr>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45A9DF"/>
              </a:buClr>
              <a:buSzPct val="9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45A9DF"/>
              </a:buClr>
              <a:buFont typeface="Calibri" panose="020F050202020403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5A9DF"/>
              </a:buClr>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Shows us whether people can access the courts despite cost and distance </a:t>
            </a:r>
          </a:p>
        </p:txBody>
      </p:sp>
      <p:sp>
        <p:nvSpPr>
          <p:cNvPr id="8" name="TextBox 7">
            <a:extLst>
              <a:ext uri="{FF2B5EF4-FFF2-40B4-BE49-F238E27FC236}">
                <a16:creationId xmlns:a16="http://schemas.microsoft.com/office/drawing/2014/main" id="{1252AC8F-20BE-0DD1-92A6-B7B2DB23FEBA}"/>
              </a:ext>
            </a:extLst>
          </p:cNvPr>
          <p:cNvSpPr txBox="1"/>
          <p:nvPr/>
        </p:nvSpPr>
        <p:spPr>
          <a:xfrm>
            <a:off x="112684" y="6445409"/>
            <a:ext cx="571823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Extract from Palau 2021 Annual Report (Access to Justice as COVID-19 Challenges Continue) p49.  </a:t>
            </a:r>
          </a:p>
        </p:txBody>
      </p:sp>
      <p:pic>
        <p:nvPicPr>
          <p:cNvPr id="10" name="Picture 9" descr="A picture containing text, outdoor object&#10;&#10;Description automatically generated">
            <a:extLst>
              <a:ext uri="{FF2B5EF4-FFF2-40B4-BE49-F238E27FC236}">
                <a16:creationId xmlns:a16="http://schemas.microsoft.com/office/drawing/2014/main" id="{B171F3A4-2072-4D50-B7C9-BEC234ACB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02895" y="1170157"/>
            <a:ext cx="5376831" cy="3036517"/>
          </a:xfrm>
          <a:prstGeom prst="rect">
            <a:avLst/>
          </a:prstGeom>
        </p:spPr>
      </p:pic>
      <p:sp>
        <p:nvSpPr>
          <p:cNvPr id="11" name="Oval 10">
            <a:extLst>
              <a:ext uri="{FF2B5EF4-FFF2-40B4-BE49-F238E27FC236}">
                <a16:creationId xmlns:a16="http://schemas.microsoft.com/office/drawing/2014/main" id="{BF5A17FC-A5D8-47EE-A7D3-EF66E47C4161}"/>
              </a:ext>
            </a:extLst>
          </p:cNvPr>
          <p:cNvSpPr/>
          <p:nvPr/>
        </p:nvSpPr>
        <p:spPr>
          <a:xfrm>
            <a:off x="2556545" y="3429001"/>
            <a:ext cx="2879245" cy="278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7DA65CC4-70E0-2486-BEAE-40F2C421D6F2}"/>
              </a:ext>
            </a:extLst>
          </p:cNvPr>
          <p:cNvSpPr txBox="1">
            <a:spLocks/>
          </p:cNvSpPr>
          <p:nvPr/>
        </p:nvSpPr>
        <p:spPr>
          <a:xfrm>
            <a:off x="2831510" y="3945108"/>
            <a:ext cx="2325282" cy="20620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45A9DF"/>
              </a:buClr>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45A9DF"/>
              </a:buClr>
              <a:buSzPct val="9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45A9DF"/>
              </a:buClr>
              <a:buFont typeface="Calibri" panose="020F050202020403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5A9DF"/>
              </a:buClr>
              <a:buSzTx/>
              <a:buFont typeface="Arial" panose="020B0604020202020204" pitchFamily="34" charset="0"/>
              <a:buNone/>
              <a:tabLst/>
              <a:defRPr/>
            </a:pPr>
            <a:r>
              <a:rPr kumimoji="0" lang="en-US" sz="2400" b="0" i="0" u="none" strike="noStrike" kern="1200" cap="none" spc="0" normalizeH="0" baseline="0" noProof="0" dirty="0">
                <a:ln>
                  <a:noFill/>
                </a:ln>
                <a:solidFill>
                  <a:srgbClr val="013E5A"/>
                </a:solidFill>
                <a:effectLst/>
                <a:uLnTx/>
                <a:uFillTx/>
                <a:latin typeface="Corbel" panose="020B0503020204020204" pitchFamily="34" charset="0"/>
                <a:ea typeface="+mn-ea"/>
                <a:cs typeface="+mn-cs"/>
              </a:rPr>
              <a:t>Recording data on remote court appearances shows how people are accessing the court</a:t>
            </a:r>
          </a:p>
        </p:txBody>
      </p:sp>
    </p:spTree>
    <p:extLst>
      <p:ext uri="{BB962C8B-B14F-4D97-AF65-F5344CB8AC3E}">
        <p14:creationId xmlns:p14="http://schemas.microsoft.com/office/powerpoint/2010/main" val="26475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BB03051-C22B-482D-8899-468B4C16689C}"/>
              </a:ext>
            </a:extLst>
          </p:cNvPr>
          <p:cNvSpPr/>
          <p:nvPr/>
        </p:nvSpPr>
        <p:spPr>
          <a:xfrm>
            <a:off x="-233916" y="974291"/>
            <a:ext cx="6794205" cy="106257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239203-220A-4C66-8E00-72443FDC25B7}"/>
              </a:ext>
            </a:extLst>
          </p:cNvPr>
          <p:cNvSpPr>
            <a:spLocks noGrp="1"/>
          </p:cNvSpPr>
          <p:nvPr>
            <p:ph type="title"/>
          </p:nvPr>
        </p:nvSpPr>
        <p:spPr/>
        <p:txBody>
          <a:bodyPr/>
          <a:lstStyle/>
          <a:p>
            <a:r>
              <a:rPr lang="en-NZ" dirty="0">
                <a:solidFill>
                  <a:schemeClr val="bg2"/>
                </a:solidFill>
              </a:rPr>
              <a:t>Session overview:</a:t>
            </a:r>
          </a:p>
        </p:txBody>
      </p:sp>
      <p:sp>
        <p:nvSpPr>
          <p:cNvPr id="10" name="Content Placeholder 2">
            <a:extLst>
              <a:ext uri="{FF2B5EF4-FFF2-40B4-BE49-F238E27FC236}">
                <a16:creationId xmlns:a16="http://schemas.microsoft.com/office/drawing/2014/main" id="{E8328532-C8DF-2E66-5D19-C9B9811F7D42}"/>
              </a:ext>
            </a:extLst>
          </p:cNvPr>
          <p:cNvSpPr>
            <a:spLocks noGrp="1"/>
          </p:cNvSpPr>
          <p:nvPr>
            <p:ph idx="1"/>
          </p:nvPr>
        </p:nvSpPr>
        <p:spPr>
          <a:xfrm>
            <a:off x="838200" y="2320119"/>
            <a:ext cx="7984524" cy="4144476"/>
          </a:xfrm>
        </p:spPr>
        <p:txBody>
          <a:bodyPr>
            <a:normAutofit fontScale="92500" lnSpcReduction="10000"/>
          </a:bodyPr>
          <a:lstStyle/>
          <a:p>
            <a:pPr marL="0" indent="0" algn="l" rtl="0" fontAlgn="base">
              <a:buNone/>
            </a:pPr>
            <a:r>
              <a:rPr lang="en-NZ" sz="2600" b="1" dirty="0">
                <a:solidFill>
                  <a:schemeClr val="accent2"/>
                </a:solidFill>
              </a:rPr>
              <a:t>What does Court Performance Data tell us on access and affordability of justice?</a:t>
            </a:r>
          </a:p>
          <a:p>
            <a:pPr marL="0" indent="0" algn="l" rtl="0" fontAlgn="base">
              <a:buNone/>
            </a:pPr>
            <a:endParaRPr lang="en-NZ" b="0" i="0" u="none" strike="noStrike" dirty="0">
              <a:solidFill>
                <a:srgbClr val="000000"/>
              </a:solidFill>
              <a:effectLst/>
              <a:latin typeface="Corbel" panose="020B0503020204020204" pitchFamily="34" charset="0"/>
            </a:endParaRPr>
          </a:p>
          <a:p>
            <a:pPr algn="l" rtl="0" fontAlgn="base">
              <a:buFont typeface="Wingdings" panose="05000000000000000000" pitchFamily="2" charset="2"/>
              <a:buChar char="Ø"/>
            </a:pPr>
            <a:r>
              <a:rPr lang="en-NZ" b="0" i="0" u="none" strike="noStrike" dirty="0">
                <a:solidFill>
                  <a:srgbClr val="000000"/>
                </a:solidFill>
                <a:effectLst/>
                <a:latin typeface="Corbel" panose="020B0503020204020204" pitchFamily="34" charset="0"/>
              </a:rPr>
              <a:t>Who is accessing the court and who is not?</a:t>
            </a:r>
            <a:r>
              <a:rPr lang="en-US" b="0" i="0" dirty="0">
                <a:solidFill>
                  <a:srgbClr val="000000"/>
                </a:solidFill>
                <a:effectLst/>
                <a:latin typeface="Corbel" panose="020B0503020204020204" pitchFamily="34" charset="0"/>
              </a:rPr>
              <a:t>​</a:t>
            </a:r>
            <a:endParaRPr lang="en-US" b="0" i="0" dirty="0">
              <a:solidFill>
                <a:srgbClr val="000000"/>
              </a:solidFill>
              <a:effectLst/>
              <a:latin typeface="Arial" panose="020B0604020202020204" pitchFamily="34" charset="0"/>
            </a:endParaRPr>
          </a:p>
          <a:p>
            <a:pPr algn="l" rtl="0" fontAlgn="base">
              <a:buFont typeface="Wingdings" panose="05000000000000000000" pitchFamily="2" charset="2"/>
              <a:buChar char="Ø"/>
            </a:pPr>
            <a:endParaRPr lang="en-NZ" b="0" i="0" dirty="0">
              <a:solidFill>
                <a:srgbClr val="000000"/>
              </a:solidFill>
              <a:effectLst/>
              <a:latin typeface="Arial" panose="020B0604020202020204" pitchFamily="34" charset="0"/>
            </a:endParaRPr>
          </a:p>
          <a:p>
            <a:pPr algn="l" rtl="0" fontAlgn="base">
              <a:buFont typeface="Wingdings" panose="05000000000000000000" pitchFamily="2" charset="2"/>
              <a:buChar char="Ø"/>
            </a:pPr>
            <a:r>
              <a:rPr lang="en-NZ" b="0" i="0" u="none" strike="noStrike" dirty="0">
                <a:solidFill>
                  <a:srgbClr val="000000"/>
                </a:solidFill>
                <a:effectLst/>
                <a:latin typeface="Corbel" panose="020B0503020204020204" pitchFamily="34" charset="0"/>
              </a:rPr>
              <a:t>Where are they coming to court?</a:t>
            </a:r>
            <a:r>
              <a:rPr lang="en-US" b="0" i="0" dirty="0">
                <a:solidFill>
                  <a:srgbClr val="000000"/>
                </a:solidFill>
                <a:effectLst/>
                <a:latin typeface="Corbel" panose="020B0503020204020204" pitchFamily="34" charset="0"/>
              </a:rPr>
              <a:t>​</a:t>
            </a:r>
            <a:endParaRPr lang="en-US" b="0" i="0" dirty="0">
              <a:solidFill>
                <a:srgbClr val="000000"/>
              </a:solidFill>
              <a:effectLst/>
              <a:latin typeface="Arial" panose="020B0604020202020204" pitchFamily="34" charset="0"/>
            </a:endParaRPr>
          </a:p>
          <a:p>
            <a:pPr algn="l" rtl="0" fontAlgn="base">
              <a:buFont typeface="Wingdings" panose="05000000000000000000" pitchFamily="2" charset="2"/>
              <a:buChar char="Ø"/>
            </a:pPr>
            <a:endParaRPr lang="en-NZ" b="0" i="0" dirty="0">
              <a:solidFill>
                <a:srgbClr val="000000"/>
              </a:solidFill>
              <a:effectLst/>
              <a:latin typeface="Arial" panose="020B0604020202020204" pitchFamily="34" charset="0"/>
            </a:endParaRPr>
          </a:p>
          <a:p>
            <a:pPr algn="l" rtl="0" fontAlgn="base">
              <a:buFont typeface="Wingdings" panose="05000000000000000000" pitchFamily="2" charset="2"/>
              <a:buChar char="Ø"/>
            </a:pPr>
            <a:r>
              <a:rPr lang="en-NZ" b="0" i="0" u="none" strike="noStrike" dirty="0">
                <a:solidFill>
                  <a:srgbClr val="000000"/>
                </a:solidFill>
                <a:effectLst/>
                <a:latin typeface="Corbel" panose="020B0503020204020204" pitchFamily="34" charset="0"/>
              </a:rPr>
              <a:t>How are they accessing the court? </a:t>
            </a:r>
            <a:r>
              <a:rPr lang="en-US" b="0" i="0" dirty="0">
                <a:solidFill>
                  <a:srgbClr val="000000"/>
                </a:solidFill>
                <a:effectLst/>
                <a:latin typeface="Corbel" panose="020B0503020204020204" pitchFamily="34" charset="0"/>
              </a:rPr>
              <a:t>​</a:t>
            </a:r>
          </a:p>
          <a:p>
            <a:pPr algn="l" rtl="0" fontAlgn="base">
              <a:buFont typeface="Wingdings" panose="05000000000000000000" pitchFamily="2" charset="2"/>
              <a:buChar char="Ø"/>
            </a:pPr>
            <a:endParaRPr lang="en-US" b="0" i="0" dirty="0">
              <a:solidFill>
                <a:srgbClr val="000000"/>
              </a:solidFill>
              <a:effectLst/>
              <a:latin typeface="Corbel" panose="020B0503020204020204" pitchFamily="34" charset="0"/>
            </a:endParaRPr>
          </a:p>
          <a:p>
            <a:pPr algn="l" rtl="0" fontAlgn="base">
              <a:buFont typeface="Wingdings" panose="05000000000000000000" pitchFamily="2" charset="2"/>
              <a:buChar char="Ø"/>
            </a:pPr>
            <a:r>
              <a:rPr lang="en-US" dirty="0">
                <a:solidFill>
                  <a:srgbClr val="000000"/>
                </a:solidFill>
              </a:rPr>
              <a:t>What are the outcomes when people access the court?</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32216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AF351D-38D3-44CD-9F76-706E49F7CE9D}"/>
              </a:ext>
            </a:extLst>
          </p:cNvPr>
          <p:cNvSpPr/>
          <p:nvPr/>
        </p:nvSpPr>
        <p:spPr>
          <a:xfrm>
            <a:off x="-51391" y="0"/>
            <a:ext cx="5765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BEAB7E-47C7-7537-A0C4-91DB18AA9E6E}"/>
              </a:ext>
            </a:extLst>
          </p:cNvPr>
          <p:cNvSpPr>
            <a:spLocks noGrp="1"/>
          </p:cNvSpPr>
          <p:nvPr>
            <p:ph type="title"/>
          </p:nvPr>
        </p:nvSpPr>
        <p:spPr>
          <a:xfrm>
            <a:off x="648586" y="999460"/>
            <a:ext cx="3423683" cy="2429539"/>
          </a:xfrm>
        </p:spPr>
        <p:txBody>
          <a:bodyPr>
            <a:normAutofit/>
          </a:bodyPr>
          <a:lstStyle/>
          <a:p>
            <a:r>
              <a:rPr lang="en-US" dirty="0"/>
              <a:t>Sex, age and disability  </a:t>
            </a:r>
            <a:r>
              <a:rPr lang="en-US" sz="3600" dirty="0"/>
              <a:t>disaggregated</a:t>
            </a:r>
            <a:r>
              <a:rPr lang="en-US" dirty="0"/>
              <a:t> data </a:t>
            </a:r>
          </a:p>
        </p:txBody>
      </p:sp>
      <p:sp>
        <p:nvSpPr>
          <p:cNvPr id="3" name="Content Placeholder 2">
            <a:extLst>
              <a:ext uri="{FF2B5EF4-FFF2-40B4-BE49-F238E27FC236}">
                <a16:creationId xmlns:a16="http://schemas.microsoft.com/office/drawing/2014/main" id="{44C222EA-3B89-768F-D9DC-8A80B5C3894A}"/>
              </a:ext>
            </a:extLst>
          </p:cNvPr>
          <p:cNvSpPr>
            <a:spLocks noGrp="1"/>
          </p:cNvSpPr>
          <p:nvPr>
            <p:ph idx="1"/>
          </p:nvPr>
        </p:nvSpPr>
        <p:spPr>
          <a:xfrm>
            <a:off x="753140" y="3305926"/>
            <a:ext cx="2830034" cy="1715106"/>
          </a:xfrm>
        </p:spPr>
        <p:txBody>
          <a:bodyPr>
            <a:normAutofit lnSpcReduction="10000"/>
          </a:bodyPr>
          <a:lstStyle/>
          <a:p>
            <a:pPr marL="0" indent="0">
              <a:buNone/>
            </a:pPr>
            <a:r>
              <a:rPr lang="en-US" dirty="0"/>
              <a:t>Shows us whether women, children and people with disability are accessing the courts </a:t>
            </a:r>
          </a:p>
        </p:txBody>
      </p:sp>
      <p:grpSp>
        <p:nvGrpSpPr>
          <p:cNvPr id="10" name="Group 9">
            <a:extLst>
              <a:ext uri="{FF2B5EF4-FFF2-40B4-BE49-F238E27FC236}">
                <a16:creationId xmlns:a16="http://schemas.microsoft.com/office/drawing/2014/main" id="{3D045390-B8CB-F8E4-D142-80B72A70C10B}"/>
              </a:ext>
            </a:extLst>
          </p:cNvPr>
          <p:cNvGrpSpPr/>
          <p:nvPr/>
        </p:nvGrpSpPr>
        <p:grpSpPr>
          <a:xfrm>
            <a:off x="5346586" y="412446"/>
            <a:ext cx="6845414" cy="5921119"/>
            <a:chOff x="3561900" y="360415"/>
            <a:chExt cx="7704000" cy="6137170"/>
          </a:xfrm>
        </p:grpSpPr>
        <p:pic>
          <p:nvPicPr>
            <p:cNvPr id="7" name="Picture 6" descr="Table&#10;&#10;Description automatically generated">
              <a:extLst>
                <a:ext uri="{FF2B5EF4-FFF2-40B4-BE49-F238E27FC236}">
                  <a16:creationId xmlns:a16="http://schemas.microsoft.com/office/drawing/2014/main" id="{F7EB81E1-8ED1-E5E1-F08E-A221E014A2CF}"/>
                </a:ext>
              </a:extLst>
            </p:cNvPr>
            <p:cNvPicPr>
              <a:picLocks noChangeAspect="1"/>
            </p:cNvPicPr>
            <p:nvPr/>
          </p:nvPicPr>
          <p:blipFill rotWithShape="1">
            <a:blip r:embed="rId2">
              <a:extLst>
                <a:ext uri="{28A0092B-C50C-407E-A947-70E740481C1C}">
                  <a14:useLocalDpi xmlns:a14="http://schemas.microsoft.com/office/drawing/2010/main" val="0"/>
                </a:ext>
              </a:extLst>
            </a:blip>
            <a:srcRect l="-5151" r="6031"/>
            <a:stretch/>
          </p:blipFill>
          <p:spPr>
            <a:xfrm>
              <a:off x="3561900" y="360415"/>
              <a:ext cx="7704000" cy="5026235"/>
            </a:xfrm>
            <a:prstGeom prst="rect">
              <a:avLst/>
            </a:prstGeom>
          </p:spPr>
        </p:pic>
        <p:pic>
          <p:nvPicPr>
            <p:cNvPr id="9" name="Picture 8">
              <a:extLst>
                <a:ext uri="{FF2B5EF4-FFF2-40B4-BE49-F238E27FC236}">
                  <a16:creationId xmlns:a16="http://schemas.microsoft.com/office/drawing/2014/main" id="{D21229C5-9409-3EB8-184D-7A7C07B237F0}"/>
                </a:ext>
              </a:extLst>
            </p:cNvPr>
            <p:cNvPicPr>
              <a:picLocks noChangeAspect="1"/>
            </p:cNvPicPr>
            <p:nvPr/>
          </p:nvPicPr>
          <p:blipFill rotWithShape="1">
            <a:blip r:embed="rId3">
              <a:extLst>
                <a:ext uri="{28A0092B-C50C-407E-A947-70E740481C1C}">
                  <a14:useLocalDpi xmlns:a14="http://schemas.microsoft.com/office/drawing/2010/main" val="0"/>
                </a:ext>
              </a:extLst>
            </a:blip>
            <a:srcRect l="-5151" t="26921" r="6031"/>
            <a:stretch/>
          </p:blipFill>
          <p:spPr>
            <a:xfrm>
              <a:off x="3561900" y="5054600"/>
              <a:ext cx="7704000" cy="1442985"/>
            </a:xfrm>
            <a:prstGeom prst="rect">
              <a:avLst/>
            </a:prstGeom>
          </p:spPr>
        </p:pic>
      </p:grpSp>
      <p:sp>
        <p:nvSpPr>
          <p:cNvPr id="11" name="TextBox 10">
            <a:extLst>
              <a:ext uri="{FF2B5EF4-FFF2-40B4-BE49-F238E27FC236}">
                <a16:creationId xmlns:a16="http://schemas.microsoft.com/office/drawing/2014/main" id="{510F5739-F4B4-6574-BC1E-4D315EC72803}"/>
              </a:ext>
            </a:extLst>
          </p:cNvPr>
          <p:cNvSpPr txBox="1"/>
          <p:nvPr/>
        </p:nvSpPr>
        <p:spPr>
          <a:xfrm>
            <a:off x="190500" y="6380339"/>
            <a:ext cx="55239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Extract from Palau 2021 Annual Report (Access to Justice as COVID-19 Challenges Continue) p38-39.  </a:t>
            </a:r>
          </a:p>
        </p:txBody>
      </p:sp>
      <p:pic>
        <p:nvPicPr>
          <p:cNvPr id="12" name="Picture 11" descr="A picture containing text, outdoor object&#10;&#10;Description automatically generated">
            <a:extLst>
              <a:ext uri="{FF2B5EF4-FFF2-40B4-BE49-F238E27FC236}">
                <a16:creationId xmlns:a16="http://schemas.microsoft.com/office/drawing/2014/main" id="{74E4CAE2-DC76-44E9-8FCE-ECEB41466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502895" y="1170157"/>
            <a:ext cx="5376831" cy="3036517"/>
          </a:xfrm>
          <a:prstGeom prst="rect">
            <a:avLst/>
          </a:prstGeom>
        </p:spPr>
      </p:pic>
    </p:spTree>
    <p:extLst>
      <p:ext uri="{BB962C8B-B14F-4D97-AF65-F5344CB8AC3E}">
        <p14:creationId xmlns:p14="http://schemas.microsoft.com/office/powerpoint/2010/main" val="712957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2FE35C-C4C9-45F3-9F7A-3F7C7D673131}"/>
              </a:ext>
            </a:extLst>
          </p:cNvPr>
          <p:cNvSpPr/>
          <p:nvPr/>
        </p:nvSpPr>
        <p:spPr>
          <a:xfrm>
            <a:off x="-51391" y="0"/>
            <a:ext cx="51153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10F5739-F4B4-6574-BC1E-4D315EC72803}"/>
              </a:ext>
            </a:extLst>
          </p:cNvPr>
          <p:cNvSpPr txBox="1"/>
          <p:nvPr/>
        </p:nvSpPr>
        <p:spPr>
          <a:xfrm>
            <a:off x="190500" y="6380339"/>
            <a:ext cx="372890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Extract from Courts of Tonga Annual Report 2020-2021 p63-64.</a:t>
            </a:r>
          </a:p>
        </p:txBody>
      </p:sp>
      <p:pic>
        <p:nvPicPr>
          <p:cNvPr id="5" name="Picture 4">
            <a:extLst>
              <a:ext uri="{FF2B5EF4-FFF2-40B4-BE49-F238E27FC236}">
                <a16:creationId xmlns:a16="http://schemas.microsoft.com/office/drawing/2014/main" id="{9CFBAF7C-9A8D-2BBF-7AAF-09D01980476F}"/>
              </a:ext>
            </a:extLst>
          </p:cNvPr>
          <p:cNvPicPr>
            <a:picLocks noChangeAspect="1"/>
          </p:cNvPicPr>
          <p:nvPr/>
        </p:nvPicPr>
        <p:blipFill rotWithShape="1">
          <a:blip r:embed="rId2">
            <a:extLst>
              <a:ext uri="{28A0092B-C50C-407E-A947-70E740481C1C}">
                <a14:useLocalDpi xmlns:a14="http://schemas.microsoft.com/office/drawing/2010/main" val="0"/>
              </a:ext>
            </a:extLst>
          </a:blip>
          <a:srcRect l="1499" r="5405"/>
          <a:stretch/>
        </p:blipFill>
        <p:spPr>
          <a:xfrm>
            <a:off x="5064000" y="2323214"/>
            <a:ext cx="7140000" cy="2844209"/>
          </a:xfrm>
          <a:prstGeom prst="rect">
            <a:avLst/>
          </a:prstGeom>
        </p:spPr>
      </p:pic>
      <p:pic>
        <p:nvPicPr>
          <p:cNvPr id="4" name="Picture 3" descr="Text&#10;&#10;Description automatically generated">
            <a:extLst>
              <a:ext uri="{FF2B5EF4-FFF2-40B4-BE49-F238E27FC236}">
                <a16:creationId xmlns:a16="http://schemas.microsoft.com/office/drawing/2014/main" id="{A44BD748-3EFE-7175-A509-306EB96DE141}"/>
              </a:ext>
            </a:extLst>
          </p:cNvPr>
          <p:cNvPicPr>
            <a:picLocks noChangeAspect="1"/>
          </p:cNvPicPr>
          <p:nvPr/>
        </p:nvPicPr>
        <p:blipFill rotWithShape="1">
          <a:blip r:embed="rId3">
            <a:extLst>
              <a:ext uri="{28A0092B-C50C-407E-A947-70E740481C1C}">
                <a14:useLocalDpi xmlns:a14="http://schemas.microsoft.com/office/drawing/2010/main" val="0"/>
              </a:ext>
            </a:extLst>
          </a:blip>
          <a:srcRect l="1776" r="1788"/>
          <a:stretch/>
        </p:blipFill>
        <p:spPr>
          <a:xfrm>
            <a:off x="5076000" y="1273818"/>
            <a:ext cx="7128000" cy="1049396"/>
          </a:xfrm>
          <a:prstGeom prst="rect">
            <a:avLst/>
          </a:prstGeom>
        </p:spPr>
      </p:pic>
      <p:sp>
        <p:nvSpPr>
          <p:cNvPr id="8" name="Title 1">
            <a:extLst>
              <a:ext uri="{FF2B5EF4-FFF2-40B4-BE49-F238E27FC236}">
                <a16:creationId xmlns:a16="http://schemas.microsoft.com/office/drawing/2014/main" id="{5B22DD47-E2D1-4688-97EF-541E1E1D165C}"/>
              </a:ext>
            </a:extLst>
          </p:cNvPr>
          <p:cNvSpPr>
            <a:spLocks noGrp="1"/>
          </p:cNvSpPr>
          <p:nvPr>
            <p:ph type="title"/>
          </p:nvPr>
        </p:nvSpPr>
        <p:spPr>
          <a:xfrm>
            <a:off x="648586" y="999460"/>
            <a:ext cx="3423683" cy="2429539"/>
          </a:xfrm>
        </p:spPr>
        <p:txBody>
          <a:bodyPr>
            <a:normAutofit/>
          </a:bodyPr>
          <a:lstStyle/>
          <a:p>
            <a:r>
              <a:rPr lang="en-US" dirty="0"/>
              <a:t>Sex, age and disability  </a:t>
            </a:r>
            <a:r>
              <a:rPr lang="en-US" sz="3600" dirty="0"/>
              <a:t>disaggregated</a:t>
            </a:r>
            <a:r>
              <a:rPr lang="en-US" dirty="0"/>
              <a:t> data </a:t>
            </a:r>
          </a:p>
        </p:txBody>
      </p:sp>
      <p:pic>
        <p:nvPicPr>
          <p:cNvPr id="10" name="Picture 9" descr="A picture containing text, outdoor object&#10;&#10;Description automatically generated">
            <a:extLst>
              <a:ext uri="{FF2B5EF4-FFF2-40B4-BE49-F238E27FC236}">
                <a16:creationId xmlns:a16="http://schemas.microsoft.com/office/drawing/2014/main" id="{595871AD-3B77-48EB-AE60-B2EC2A98F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57326" y="1170157"/>
            <a:ext cx="5376831" cy="3036517"/>
          </a:xfrm>
          <a:prstGeom prst="rect">
            <a:avLst/>
          </a:prstGeom>
        </p:spPr>
      </p:pic>
    </p:spTree>
    <p:extLst>
      <p:ext uri="{BB962C8B-B14F-4D97-AF65-F5344CB8AC3E}">
        <p14:creationId xmlns:p14="http://schemas.microsoft.com/office/powerpoint/2010/main" val="4144564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712066-B2E7-4F06-9DCE-251601FD00E0}"/>
              </a:ext>
            </a:extLst>
          </p:cNvPr>
          <p:cNvSpPr/>
          <p:nvPr/>
        </p:nvSpPr>
        <p:spPr>
          <a:xfrm>
            <a:off x="-51391" y="0"/>
            <a:ext cx="51153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3805B5-795F-2DB6-C090-2260A0305FD0}"/>
              </a:ext>
            </a:extLst>
          </p:cNvPr>
          <p:cNvSpPr>
            <a:spLocks noGrp="1"/>
          </p:cNvSpPr>
          <p:nvPr>
            <p:ph type="title"/>
          </p:nvPr>
        </p:nvSpPr>
        <p:spPr>
          <a:xfrm>
            <a:off x="589752" y="1303851"/>
            <a:ext cx="3036519" cy="1325563"/>
          </a:xfrm>
        </p:spPr>
        <p:txBody>
          <a:bodyPr/>
          <a:lstStyle/>
          <a:p>
            <a:r>
              <a:rPr lang="en-US" dirty="0"/>
              <a:t>Pathways to court </a:t>
            </a:r>
          </a:p>
        </p:txBody>
      </p:sp>
      <p:pic>
        <p:nvPicPr>
          <p:cNvPr id="6" name="Content Placeholder 5" descr="Text&#10;&#10;Description automatically generated">
            <a:extLst>
              <a:ext uri="{FF2B5EF4-FFF2-40B4-BE49-F238E27FC236}">
                <a16:creationId xmlns:a16="http://schemas.microsoft.com/office/drawing/2014/main" id="{16C41446-4FCC-0C98-207D-69FCB6E367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2" r="3097"/>
          <a:stretch/>
        </p:blipFill>
        <p:spPr>
          <a:xfrm>
            <a:off x="5063998" y="1935887"/>
            <a:ext cx="7104002" cy="1284474"/>
          </a:xfrm>
        </p:spPr>
      </p:pic>
      <p:sp>
        <p:nvSpPr>
          <p:cNvPr id="7" name="TextBox 6">
            <a:extLst>
              <a:ext uri="{FF2B5EF4-FFF2-40B4-BE49-F238E27FC236}">
                <a16:creationId xmlns:a16="http://schemas.microsoft.com/office/drawing/2014/main" id="{5A4BBAD9-C35C-ADDF-91E8-05D51A3FC40A}"/>
              </a:ext>
            </a:extLst>
          </p:cNvPr>
          <p:cNvSpPr txBox="1"/>
          <p:nvPr/>
        </p:nvSpPr>
        <p:spPr>
          <a:xfrm>
            <a:off x="589752" y="6409778"/>
            <a:ext cx="38331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Extract from Courts of Tonga Annual Report 2020-2021 pp 64-65.</a:t>
            </a:r>
          </a:p>
        </p:txBody>
      </p:sp>
      <p:pic>
        <p:nvPicPr>
          <p:cNvPr id="9" name="Picture 8" descr="Graphical user interface, text, application&#10;&#10;Description automatically generated">
            <a:extLst>
              <a:ext uri="{FF2B5EF4-FFF2-40B4-BE49-F238E27FC236}">
                <a16:creationId xmlns:a16="http://schemas.microsoft.com/office/drawing/2014/main" id="{BF8813C2-ED5B-3957-6D4A-B2CEE14FF0F6}"/>
              </a:ext>
            </a:extLst>
          </p:cNvPr>
          <p:cNvPicPr>
            <a:picLocks noChangeAspect="1"/>
          </p:cNvPicPr>
          <p:nvPr/>
        </p:nvPicPr>
        <p:blipFill rotWithShape="1">
          <a:blip r:embed="rId3">
            <a:extLst>
              <a:ext uri="{28A0092B-C50C-407E-A947-70E740481C1C}">
                <a14:useLocalDpi xmlns:a14="http://schemas.microsoft.com/office/drawing/2010/main" val="0"/>
              </a:ext>
            </a:extLst>
          </a:blip>
          <a:srcRect l="1170" r="1117"/>
          <a:stretch/>
        </p:blipFill>
        <p:spPr>
          <a:xfrm>
            <a:off x="5099998" y="3289792"/>
            <a:ext cx="7104002" cy="1476018"/>
          </a:xfrm>
          <a:prstGeom prst="rect">
            <a:avLst/>
          </a:prstGeom>
        </p:spPr>
      </p:pic>
      <p:sp>
        <p:nvSpPr>
          <p:cNvPr id="10" name="Content Placeholder 2">
            <a:extLst>
              <a:ext uri="{FF2B5EF4-FFF2-40B4-BE49-F238E27FC236}">
                <a16:creationId xmlns:a16="http://schemas.microsoft.com/office/drawing/2014/main" id="{1E07A83C-CF55-53A5-0A5F-4DD59BBC4C07}"/>
              </a:ext>
            </a:extLst>
          </p:cNvPr>
          <p:cNvSpPr txBox="1">
            <a:spLocks/>
          </p:cNvSpPr>
          <p:nvPr/>
        </p:nvSpPr>
        <p:spPr>
          <a:xfrm>
            <a:off x="589752" y="2578124"/>
            <a:ext cx="2483057" cy="1284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5A9DF"/>
              </a:buClr>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Clr>
                <a:srgbClr val="45A9DF"/>
              </a:buClr>
              <a:buSzPct val="90000"/>
              <a:buFont typeface="Courier New" panose="02070309020205020404" pitchFamily="49" charset="0"/>
              <a:buChar char="o"/>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Clr>
                <a:srgbClr val="45A9DF"/>
              </a:buClr>
              <a:buFont typeface="Calibri" panose="020F050202020403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5A9DF"/>
              </a:buClr>
              <a:buSzTx/>
              <a:buFont typeface="Arial" panose="020B0604020202020204" pitchFamily="34" charset="0"/>
              <a:buNone/>
              <a:tabLst/>
              <a:defRPr/>
            </a:pP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n-ea"/>
                <a:cs typeface="+mn-cs"/>
              </a:rPr>
              <a:t>Shows us how people are able to access the court</a:t>
            </a:r>
            <a:endParaRPr kumimoji="0" lang="en-US" sz="2400" b="0" i="0" u="none" strike="noStrike" kern="1200" cap="none" spc="0" normalizeH="0" baseline="0" noProof="0" dirty="0">
              <a:ln>
                <a:noFill/>
              </a:ln>
              <a:solidFill>
                <a:srgbClr val="003E59"/>
              </a:solidFill>
              <a:effectLst/>
              <a:highlight>
                <a:srgbClr val="FFFF00"/>
              </a:highlight>
              <a:uLnTx/>
              <a:uFillTx/>
              <a:latin typeface="Corbel" panose="020B0503020204020204" pitchFamily="34" charset="0"/>
              <a:ea typeface="+mn-ea"/>
              <a:cs typeface="+mn-cs"/>
            </a:endParaRPr>
          </a:p>
        </p:txBody>
      </p:sp>
      <p:pic>
        <p:nvPicPr>
          <p:cNvPr id="11" name="Picture 10" descr="A picture containing text, outdoor object&#10;&#10;Description automatically generated">
            <a:extLst>
              <a:ext uri="{FF2B5EF4-FFF2-40B4-BE49-F238E27FC236}">
                <a16:creationId xmlns:a16="http://schemas.microsoft.com/office/drawing/2014/main" id="{EFBF10C9-E8A8-4B95-8199-9F6735401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57326" y="1170157"/>
            <a:ext cx="5376831" cy="3036517"/>
          </a:xfrm>
          <a:prstGeom prst="rect">
            <a:avLst/>
          </a:prstGeom>
        </p:spPr>
      </p:pic>
    </p:spTree>
    <p:extLst>
      <p:ext uri="{BB962C8B-B14F-4D97-AF65-F5344CB8AC3E}">
        <p14:creationId xmlns:p14="http://schemas.microsoft.com/office/powerpoint/2010/main" val="3532573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D7699-1074-443F-A8A7-DF48DFBCE882}"/>
              </a:ext>
            </a:extLst>
          </p:cNvPr>
          <p:cNvSpPr/>
          <p:nvPr/>
        </p:nvSpPr>
        <p:spPr>
          <a:xfrm>
            <a:off x="0" y="0"/>
            <a:ext cx="582506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E1B64E-1678-EAB1-3A14-460A7FB0DCD4}"/>
              </a:ext>
            </a:extLst>
          </p:cNvPr>
          <p:cNvSpPr>
            <a:spLocks noGrp="1"/>
          </p:cNvSpPr>
          <p:nvPr>
            <p:ph type="title"/>
          </p:nvPr>
        </p:nvSpPr>
        <p:spPr>
          <a:xfrm>
            <a:off x="702734" y="2133853"/>
            <a:ext cx="4766733" cy="2251881"/>
          </a:xfrm>
        </p:spPr>
        <p:txBody>
          <a:bodyPr/>
          <a:lstStyle/>
          <a:p>
            <a:r>
              <a:rPr lang="en-US" dirty="0">
                <a:solidFill>
                  <a:schemeClr val="bg1"/>
                </a:solidFill>
              </a:rPr>
              <a:t>Example: Vanuatu</a:t>
            </a:r>
            <a:br>
              <a:rPr lang="en-US" dirty="0">
                <a:solidFill>
                  <a:schemeClr val="bg1"/>
                </a:solidFill>
              </a:rPr>
            </a:br>
            <a:r>
              <a:rPr lang="en-US" dirty="0">
                <a:solidFill>
                  <a:schemeClr val="bg1"/>
                </a:solidFill>
              </a:rPr>
              <a:t>2021 Annual Statistics </a:t>
            </a:r>
          </a:p>
        </p:txBody>
      </p:sp>
      <p:pic>
        <p:nvPicPr>
          <p:cNvPr id="5" name="Picture 4" descr="Chart, bar chart&#10;&#10;Description automatically generated">
            <a:extLst>
              <a:ext uri="{FF2B5EF4-FFF2-40B4-BE49-F238E27FC236}">
                <a16:creationId xmlns:a16="http://schemas.microsoft.com/office/drawing/2014/main" id="{A906AD7C-94F8-5577-A690-556712E3F4CB}"/>
              </a:ext>
            </a:extLst>
          </p:cNvPr>
          <p:cNvPicPr>
            <a:picLocks noChangeAspect="1"/>
          </p:cNvPicPr>
          <p:nvPr/>
        </p:nvPicPr>
        <p:blipFill rotWithShape="1">
          <a:blip r:embed="rId2">
            <a:extLst>
              <a:ext uri="{28A0092B-C50C-407E-A947-70E740481C1C}">
                <a14:useLocalDpi xmlns:a14="http://schemas.microsoft.com/office/drawing/2010/main" val="0"/>
              </a:ext>
            </a:extLst>
          </a:blip>
          <a:srcRect t="2642" b="4403"/>
          <a:stretch/>
        </p:blipFill>
        <p:spPr>
          <a:xfrm>
            <a:off x="5825068" y="0"/>
            <a:ext cx="6366932" cy="6858000"/>
          </a:xfrm>
          <a:prstGeom prst="rect">
            <a:avLst/>
          </a:prstGeom>
        </p:spPr>
      </p:pic>
      <p:pic>
        <p:nvPicPr>
          <p:cNvPr id="7" name="Picture 6" descr="A picture containing text, outdoor object&#10;&#10;Description automatically generated">
            <a:extLst>
              <a:ext uri="{FF2B5EF4-FFF2-40B4-BE49-F238E27FC236}">
                <a16:creationId xmlns:a16="http://schemas.microsoft.com/office/drawing/2014/main" id="{F3EA8CF2-A43F-499A-BC5E-5393B9F6D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84" y="0"/>
            <a:ext cx="6928452" cy="3912781"/>
          </a:xfrm>
          <a:prstGeom prst="rect">
            <a:avLst/>
          </a:prstGeom>
        </p:spPr>
      </p:pic>
    </p:spTree>
    <p:extLst>
      <p:ext uri="{BB962C8B-B14F-4D97-AF65-F5344CB8AC3E}">
        <p14:creationId xmlns:p14="http://schemas.microsoft.com/office/powerpoint/2010/main" val="814209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0BFCDE-C783-433D-A08B-550BF9AB7853}"/>
              </a:ext>
            </a:extLst>
          </p:cNvPr>
          <p:cNvSpPr/>
          <p:nvPr/>
        </p:nvSpPr>
        <p:spPr>
          <a:xfrm>
            <a:off x="0" y="0"/>
            <a:ext cx="582506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D4B10C68-ACC0-B649-A390-068F6290D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941" y="0"/>
            <a:ext cx="6431663" cy="6921486"/>
          </a:xfrm>
          <a:prstGeom prst="rect">
            <a:avLst/>
          </a:prstGeom>
        </p:spPr>
      </p:pic>
      <p:sp>
        <p:nvSpPr>
          <p:cNvPr id="7" name="Oval 6">
            <a:extLst>
              <a:ext uri="{FF2B5EF4-FFF2-40B4-BE49-F238E27FC236}">
                <a16:creationId xmlns:a16="http://schemas.microsoft.com/office/drawing/2014/main" id="{11125BD7-E783-FF33-C041-E22650AB1CD4}"/>
              </a:ext>
            </a:extLst>
          </p:cNvPr>
          <p:cNvSpPr/>
          <p:nvPr/>
        </p:nvSpPr>
        <p:spPr>
          <a:xfrm>
            <a:off x="5964146" y="5707460"/>
            <a:ext cx="1833329" cy="47682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pic>
        <p:nvPicPr>
          <p:cNvPr id="11" name="Picture 10" descr="A picture containing text, outdoor object&#10;&#10;Description automatically generated">
            <a:extLst>
              <a:ext uri="{FF2B5EF4-FFF2-40B4-BE49-F238E27FC236}">
                <a16:creationId xmlns:a16="http://schemas.microsoft.com/office/drawing/2014/main" id="{8EE0494C-B923-464C-B1D0-53851E6B0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84" y="0"/>
            <a:ext cx="6928452" cy="3912781"/>
          </a:xfrm>
          <a:prstGeom prst="rect">
            <a:avLst/>
          </a:prstGeom>
        </p:spPr>
      </p:pic>
      <p:sp>
        <p:nvSpPr>
          <p:cNvPr id="2" name="Title 1">
            <a:extLst>
              <a:ext uri="{FF2B5EF4-FFF2-40B4-BE49-F238E27FC236}">
                <a16:creationId xmlns:a16="http://schemas.microsoft.com/office/drawing/2014/main" id="{60E1B64E-1678-EAB1-3A14-460A7FB0DCD4}"/>
              </a:ext>
            </a:extLst>
          </p:cNvPr>
          <p:cNvSpPr>
            <a:spLocks noGrp="1"/>
          </p:cNvSpPr>
          <p:nvPr>
            <p:ph type="title"/>
          </p:nvPr>
        </p:nvSpPr>
        <p:spPr>
          <a:xfrm>
            <a:off x="438633" y="1660900"/>
            <a:ext cx="4766733" cy="2251881"/>
          </a:xfrm>
        </p:spPr>
        <p:txBody>
          <a:bodyPr/>
          <a:lstStyle/>
          <a:p>
            <a:r>
              <a:rPr lang="en-US" dirty="0">
                <a:solidFill>
                  <a:schemeClr val="bg1"/>
                </a:solidFill>
              </a:rPr>
              <a:t>Example: Vanuatu</a:t>
            </a:r>
            <a:br>
              <a:rPr lang="en-US" dirty="0">
                <a:solidFill>
                  <a:schemeClr val="bg1"/>
                </a:solidFill>
              </a:rPr>
            </a:br>
            <a:r>
              <a:rPr lang="en-US" dirty="0">
                <a:solidFill>
                  <a:schemeClr val="bg1"/>
                </a:solidFill>
              </a:rPr>
              <a:t>2021 Annual Statistics</a:t>
            </a:r>
            <a:br>
              <a:rPr lang="en-US" dirty="0"/>
            </a:br>
            <a:r>
              <a:rPr lang="en-US" dirty="0">
                <a:solidFill>
                  <a:schemeClr val="tx1"/>
                </a:solidFill>
              </a:rPr>
              <a:t>Protection Order Data </a:t>
            </a:r>
          </a:p>
        </p:txBody>
      </p:sp>
      <p:sp>
        <p:nvSpPr>
          <p:cNvPr id="12" name="Oval 11">
            <a:extLst>
              <a:ext uri="{FF2B5EF4-FFF2-40B4-BE49-F238E27FC236}">
                <a16:creationId xmlns:a16="http://schemas.microsoft.com/office/drawing/2014/main" id="{0A38B544-39B9-472F-9C7B-D1AFF3B2A242}"/>
              </a:ext>
            </a:extLst>
          </p:cNvPr>
          <p:cNvSpPr/>
          <p:nvPr/>
        </p:nvSpPr>
        <p:spPr>
          <a:xfrm>
            <a:off x="2178752" y="3817084"/>
            <a:ext cx="2879245" cy="278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A51A830-EEB3-F0A1-623A-F887C3AD768F}"/>
              </a:ext>
            </a:extLst>
          </p:cNvPr>
          <p:cNvSpPr txBox="1"/>
          <p:nvPr/>
        </p:nvSpPr>
        <p:spPr>
          <a:xfrm>
            <a:off x="2371367" y="4596935"/>
            <a:ext cx="24940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Example of how data can be used to identify areas that need attention  </a:t>
            </a:r>
          </a:p>
        </p:txBody>
      </p:sp>
      <p:pic>
        <p:nvPicPr>
          <p:cNvPr id="13" name="Graphic 12" descr="Line arrow: Counter-clockwise curve with solid fill">
            <a:extLst>
              <a:ext uri="{FF2B5EF4-FFF2-40B4-BE49-F238E27FC236}">
                <a16:creationId xmlns:a16="http://schemas.microsoft.com/office/drawing/2014/main" id="{B40E0B6B-B03E-4902-824D-6F940A4036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63762" flipH="1" flipV="1">
            <a:off x="4327623" y="5126205"/>
            <a:ext cx="1556620" cy="1766934"/>
          </a:xfrm>
          <a:prstGeom prst="rect">
            <a:avLst/>
          </a:prstGeom>
        </p:spPr>
      </p:pic>
    </p:spTree>
    <p:extLst>
      <p:ext uri="{BB962C8B-B14F-4D97-AF65-F5344CB8AC3E}">
        <p14:creationId xmlns:p14="http://schemas.microsoft.com/office/powerpoint/2010/main" val="179629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4D658-DF2F-4DA2-8402-DB0AB0E1CA72}"/>
              </a:ext>
            </a:extLst>
          </p:cNvPr>
          <p:cNvSpPr/>
          <p:nvPr/>
        </p:nvSpPr>
        <p:spPr>
          <a:xfrm>
            <a:off x="0" y="0"/>
            <a:ext cx="582506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pic>
        <p:nvPicPr>
          <p:cNvPr id="6" name="Graphic 5" descr="Open quotation mark with solid fill">
            <a:extLst>
              <a:ext uri="{FF2B5EF4-FFF2-40B4-BE49-F238E27FC236}">
                <a16:creationId xmlns:a16="http://schemas.microsoft.com/office/drawing/2014/main" id="{FCD20FE9-164B-702E-7EBA-072B0A556B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0154" y="112477"/>
            <a:ext cx="993559" cy="993559"/>
          </a:xfrm>
          <a:prstGeom prst="rect">
            <a:avLst/>
          </a:prstGeom>
        </p:spPr>
      </p:pic>
      <p:pic>
        <p:nvPicPr>
          <p:cNvPr id="7" name="Graphic 6" descr="Open quotation mark with solid fill">
            <a:extLst>
              <a:ext uri="{FF2B5EF4-FFF2-40B4-BE49-F238E27FC236}">
                <a16:creationId xmlns:a16="http://schemas.microsoft.com/office/drawing/2014/main" id="{1C982DCA-5EC4-7629-0AD6-21749CEF4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768838" y="5220794"/>
            <a:ext cx="1060845" cy="1060845"/>
          </a:xfrm>
          <a:prstGeom prst="rect">
            <a:avLst/>
          </a:prstGeom>
        </p:spPr>
      </p:pic>
      <p:sp>
        <p:nvSpPr>
          <p:cNvPr id="3" name="Content Placeholder 2">
            <a:extLst>
              <a:ext uri="{FF2B5EF4-FFF2-40B4-BE49-F238E27FC236}">
                <a16:creationId xmlns:a16="http://schemas.microsoft.com/office/drawing/2014/main" id="{099F0E8B-1515-B3B1-0A25-FC0ABDE3CC90}"/>
              </a:ext>
            </a:extLst>
          </p:cNvPr>
          <p:cNvSpPr>
            <a:spLocks noGrp="1"/>
          </p:cNvSpPr>
          <p:nvPr>
            <p:ph idx="1"/>
          </p:nvPr>
        </p:nvSpPr>
        <p:spPr>
          <a:xfrm>
            <a:off x="6646736" y="730297"/>
            <a:ext cx="5003399" cy="5518446"/>
          </a:xfrm>
        </p:spPr>
        <p:txBody>
          <a:bodyPr>
            <a:normAutofit/>
          </a:bodyPr>
          <a:lstStyle/>
          <a:p>
            <a:pPr marL="457200" indent="-457200">
              <a:buClr>
                <a:schemeClr val="accent5"/>
              </a:buClr>
              <a:buFont typeface="+mj-lt"/>
              <a:buAutoNum type="arabicPeriod"/>
            </a:pPr>
            <a:r>
              <a:rPr lang="en-US" sz="3200" b="1" i="1" dirty="0"/>
              <a:t>10 Active Magistrates in 2022</a:t>
            </a:r>
          </a:p>
          <a:p>
            <a:pPr marL="457200" indent="-457200">
              <a:buClr>
                <a:schemeClr val="accent5"/>
              </a:buClr>
              <a:buFont typeface="+mj-lt"/>
              <a:buAutoNum type="arabicPeriod"/>
            </a:pPr>
            <a:r>
              <a:rPr lang="en-US" sz="3200" b="1" i="1" dirty="0"/>
              <a:t>Management of cases through remote technology</a:t>
            </a:r>
            <a:endParaRPr lang="en-AU" sz="3200" b="1" i="1" dirty="0"/>
          </a:p>
          <a:p>
            <a:pPr marL="457200" lvl="1" indent="0">
              <a:buNone/>
            </a:pPr>
            <a:r>
              <a:rPr lang="en-AU" sz="2400" i="1" dirty="0">
                <a:effectLst/>
              </a:rPr>
              <a:t>The Magistrates were able to hear and dispose of cases via true conference and telephone conferences. As a result, we have seen an increase in number of DV applications from remote areas seeking protection orders from the court. </a:t>
            </a:r>
          </a:p>
          <a:p>
            <a:pPr marL="0" indent="0">
              <a:buNone/>
            </a:pPr>
            <a:endParaRPr lang="en-US" b="1" dirty="0"/>
          </a:p>
        </p:txBody>
      </p:sp>
      <p:pic>
        <p:nvPicPr>
          <p:cNvPr id="9" name="Picture 8" descr="A picture containing text, outdoor object&#10;&#10;Description automatically generated">
            <a:extLst>
              <a:ext uri="{FF2B5EF4-FFF2-40B4-BE49-F238E27FC236}">
                <a16:creationId xmlns:a16="http://schemas.microsoft.com/office/drawing/2014/main" id="{831C77D0-72D6-4317-B520-1BA93A198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84" y="0"/>
            <a:ext cx="6928452" cy="3912781"/>
          </a:xfrm>
          <a:prstGeom prst="rect">
            <a:avLst/>
          </a:prstGeom>
        </p:spPr>
      </p:pic>
      <p:sp>
        <p:nvSpPr>
          <p:cNvPr id="2" name="Title 1">
            <a:extLst>
              <a:ext uri="{FF2B5EF4-FFF2-40B4-BE49-F238E27FC236}">
                <a16:creationId xmlns:a16="http://schemas.microsoft.com/office/drawing/2014/main" id="{2097F788-5A5E-E1E7-E7C1-505B233BBD9B}"/>
              </a:ext>
            </a:extLst>
          </p:cNvPr>
          <p:cNvSpPr>
            <a:spLocks noGrp="1"/>
          </p:cNvSpPr>
          <p:nvPr>
            <p:ph type="title"/>
          </p:nvPr>
        </p:nvSpPr>
        <p:spPr>
          <a:xfrm>
            <a:off x="701326" y="1430901"/>
            <a:ext cx="3319032" cy="1771085"/>
          </a:xfrm>
        </p:spPr>
        <p:txBody>
          <a:bodyPr>
            <a:normAutofit/>
          </a:bodyPr>
          <a:lstStyle/>
          <a:p>
            <a:r>
              <a:rPr lang="en-US" dirty="0">
                <a:solidFill>
                  <a:schemeClr val="bg1"/>
                </a:solidFill>
              </a:rPr>
              <a:t>Vanuatu 2023 Official Opening of the Court</a:t>
            </a:r>
          </a:p>
        </p:txBody>
      </p:sp>
      <p:sp>
        <p:nvSpPr>
          <p:cNvPr id="10" name="Oval 9">
            <a:extLst>
              <a:ext uri="{FF2B5EF4-FFF2-40B4-BE49-F238E27FC236}">
                <a16:creationId xmlns:a16="http://schemas.microsoft.com/office/drawing/2014/main" id="{B8337BFE-DA0E-4C81-A386-149FED0C8F36}"/>
              </a:ext>
            </a:extLst>
          </p:cNvPr>
          <p:cNvSpPr/>
          <p:nvPr/>
        </p:nvSpPr>
        <p:spPr>
          <a:xfrm>
            <a:off x="2371475" y="3309670"/>
            <a:ext cx="2879245" cy="2781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C64A73-C9ED-C543-ABA2-5B2BEF6A39F0}"/>
              </a:ext>
            </a:extLst>
          </p:cNvPr>
          <p:cNvSpPr txBox="1"/>
          <p:nvPr/>
        </p:nvSpPr>
        <p:spPr>
          <a:xfrm>
            <a:off x="2592601" y="4020465"/>
            <a:ext cx="24369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n-ea"/>
                <a:cs typeface="+mn-cs"/>
              </a:rPr>
              <a:t>Remarks by the Honorable Chief Justice </a:t>
            </a:r>
            <a:r>
              <a:rPr kumimoji="0" lang="en-US" sz="2400" b="0" i="0" u="none" strike="noStrike" kern="1200" cap="none" spc="0" normalizeH="0" baseline="0" noProof="0" dirty="0" err="1">
                <a:ln>
                  <a:noFill/>
                </a:ln>
                <a:solidFill>
                  <a:srgbClr val="003E59"/>
                </a:solidFill>
                <a:effectLst/>
                <a:uLnTx/>
                <a:uFillTx/>
                <a:latin typeface="Corbel" panose="020B0503020204020204" pitchFamily="34" charset="0"/>
                <a:ea typeface="+mn-ea"/>
                <a:cs typeface="+mn-cs"/>
              </a:rPr>
              <a:t>Lunabek</a:t>
            </a:r>
            <a:endPar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367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64121A-A9CD-C6C3-CD1D-DBB217C270BA}"/>
              </a:ext>
            </a:extLst>
          </p:cNvPr>
          <p:cNvSpPr>
            <a:spLocks noGrp="1"/>
          </p:cNvSpPr>
          <p:nvPr>
            <p:ph type="ctrTitle"/>
          </p:nvPr>
        </p:nvSpPr>
        <p:spPr>
          <a:xfrm>
            <a:off x="800031" y="2366260"/>
            <a:ext cx="6400797" cy="2387600"/>
          </a:xfrm>
        </p:spPr>
        <p:txBody>
          <a:bodyPr/>
          <a:lstStyle/>
          <a:p>
            <a:r>
              <a:rPr lang="en-AU" dirty="0">
                <a:solidFill>
                  <a:schemeClr val="bg2"/>
                </a:solidFill>
                <a:ea typeface="Times New Roman" panose="02020603050405020304" pitchFamily="18" charset="0"/>
                <a:cs typeface="Times New Roman" panose="02020603050405020304" pitchFamily="18" charset="0"/>
              </a:rPr>
              <a:t>Presenting data </a:t>
            </a:r>
            <a:br>
              <a:rPr lang="en-AU" dirty="0">
                <a:solidFill>
                  <a:schemeClr val="bg2"/>
                </a:solidFill>
                <a:ea typeface="Times New Roman" panose="02020603050405020304" pitchFamily="18" charset="0"/>
                <a:cs typeface="Times New Roman" panose="02020603050405020304" pitchFamily="18" charset="0"/>
              </a:rPr>
            </a:br>
            <a:r>
              <a:rPr lang="en-AU" dirty="0">
                <a:solidFill>
                  <a:schemeClr val="bg2"/>
                </a:solidFill>
                <a:ea typeface="Times New Roman" panose="02020603050405020304" pitchFamily="18" charset="0"/>
                <a:cs typeface="Times New Roman" panose="02020603050405020304" pitchFamily="18" charset="0"/>
              </a:rPr>
              <a:t>on FPA Cases</a:t>
            </a:r>
            <a:br>
              <a:rPr lang="en-AU" sz="4000" dirty="0">
                <a:solidFill>
                  <a:schemeClr val="accent3"/>
                </a:solidFill>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22395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0DED78-09AE-4D0D-8723-94A6CB8BC4C4}"/>
              </a:ext>
            </a:extLst>
          </p:cNvPr>
          <p:cNvSpPr txBox="1">
            <a:spLocks/>
          </p:cNvSpPr>
          <p:nvPr/>
        </p:nvSpPr>
        <p:spPr>
          <a:xfrm>
            <a:off x="885412" y="929004"/>
            <a:ext cx="12163189" cy="12564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6DCAF3"/>
                </a:solidFill>
                <a:effectLst/>
                <a:uLnTx/>
                <a:uFillTx/>
                <a:latin typeface="Corbel" panose="020B0503020204020204" pitchFamily="34" charset="0"/>
                <a:ea typeface="Times New Roman" panose="02020603050405020304" pitchFamily="18" charset="0"/>
                <a:cs typeface="Times New Roman" panose="02020603050405020304" pitchFamily="18" charset="0"/>
              </a:rPr>
              <a:t>10 years on</a:t>
            </a:r>
            <a:br>
              <a:rPr kumimoji="0" lang="en-US" sz="4400" b="1" i="0" u="none" strike="noStrike" kern="1200" cap="none" spc="0" normalizeH="0" baseline="0" noProof="0" dirty="0">
                <a:ln>
                  <a:noFill/>
                </a:ln>
                <a:solidFill>
                  <a:srgbClr val="E50051"/>
                </a:solidFill>
                <a:effectLst/>
                <a:uLnTx/>
                <a:uFillTx/>
                <a:latin typeface="Corbel" panose="020B0503020204020204" pitchFamily="34" charset="0"/>
                <a:ea typeface="Times New Roman" panose="02020603050405020304" pitchFamily="18" charset="0"/>
                <a:cs typeface="Times New Roman" panose="02020603050405020304" pitchFamily="18" charset="0"/>
              </a:rPr>
            </a:br>
            <a:r>
              <a:rPr kumimoji="0" lang="en-US" sz="2800" b="0" i="0" u="none" strike="noStrike" kern="1200" cap="none" spc="0" normalizeH="0" baseline="0" noProof="0" dirty="0">
                <a:ln>
                  <a:noFill/>
                </a:ln>
                <a:solidFill>
                  <a:srgbClr val="6DCAF3"/>
                </a:solidFill>
                <a:effectLst/>
                <a:uLnTx/>
                <a:uFillTx/>
                <a:latin typeface="Corbel" panose="020B0503020204020204" pitchFamily="34" charset="0"/>
                <a:ea typeface="Times New Roman" panose="02020603050405020304" pitchFamily="18" charset="0"/>
                <a:cs typeface="Times New Roman" panose="02020603050405020304" pitchFamily="18" charset="0"/>
              </a:rPr>
              <a:t>since signing the Pacific Leaders Gender Equality Declaration</a:t>
            </a:r>
            <a:endParaRPr kumimoji="0" lang="en-AU" sz="2800" b="0" i="0" u="none" strike="noStrike" kern="1200" cap="none" spc="0" normalizeH="0" baseline="0" noProof="0" dirty="0">
              <a:ln>
                <a:noFill/>
              </a:ln>
              <a:solidFill>
                <a:srgbClr val="6DCAF3"/>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NZ" sz="4400" b="1" i="0" u="none" strike="noStrike" kern="1200" cap="none" spc="0" normalizeH="0" baseline="0" noProof="0" dirty="0">
              <a:ln>
                <a:noFill/>
              </a:ln>
              <a:solidFill>
                <a:srgbClr val="F07E26"/>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885412" y="2250617"/>
            <a:ext cx="8442425" cy="35535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AU" sz="3200" b="0"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Leaders expressed ‘deep concern that …overall progress in the region toward gender equality is slow.’ </a:t>
            </a: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AU" sz="3200" b="0"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And that …</a:t>
            </a:r>
            <a:r>
              <a:rPr kumimoji="0" lang="en-AU" sz="32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’violence against women is unacceptably high</a:t>
            </a:r>
            <a:r>
              <a:rPr kumimoji="0" lang="en-AU" sz="3200" b="0"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endParaRPr kumimoji="0" lang="en-AU" sz="3200" b="0" i="0" u="none" strike="noStrike" kern="1200" cap="none" spc="0" normalizeH="0" baseline="0" noProof="0" dirty="0">
              <a:ln>
                <a:noFill/>
              </a:ln>
              <a:solidFill>
                <a:srgbClr val="0DA98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NZ" sz="2800" b="0" i="0" u="none" strike="noStrike" kern="1200" cap="none" spc="0" normalizeH="0" baseline="0" noProof="0" dirty="0">
              <a:ln>
                <a:noFill/>
              </a:ln>
              <a:solidFill>
                <a:srgbClr val="0DA98A"/>
              </a:solidFill>
              <a:effectLst/>
              <a:uLnTx/>
              <a:uFillTx/>
              <a:latin typeface="Corbel" panose="020B0503020204020204" pitchFamily="34" charset="0"/>
              <a:ea typeface="Corbel" panose="020B0503020204020204" pitchFamily="34" charset="0"/>
              <a:cs typeface="Calibri" panose="020F0502020204030204" pitchFamily="34" charset="0"/>
            </a:endParaRPr>
          </a:p>
        </p:txBody>
      </p:sp>
      <p:pic>
        <p:nvPicPr>
          <p:cNvPr id="6" name="Picture 5" descr="A picture containing text, outdoor object&#10;&#10;Description automatically generated">
            <a:extLst>
              <a:ext uri="{FF2B5EF4-FFF2-40B4-BE49-F238E27FC236}">
                <a16:creationId xmlns:a16="http://schemas.microsoft.com/office/drawing/2014/main" id="{96C6E328-B26B-4932-BEEC-4AE842660AE6}"/>
              </a:ext>
            </a:extLst>
          </p:cNvPr>
          <p:cNvPicPr>
            <a:picLocks noChangeAspect="1"/>
          </p:cNvPicPr>
          <p:nvPr/>
        </p:nvPicPr>
        <p:blipFill rotWithShape="1">
          <a:blip r:embed="rId2">
            <a:extLst>
              <a:ext uri="{28A0092B-C50C-407E-A947-70E740481C1C}">
                <a14:useLocalDpi xmlns:a14="http://schemas.microsoft.com/office/drawing/2010/main" val="0"/>
              </a:ext>
            </a:extLst>
          </a:blip>
          <a:srcRect l="71501" t="46575"/>
          <a:stretch/>
        </p:blipFill>
        <p:spPr>
          <a:xfrm>
            <a:off x="8148321" y="2873547"/>
            <a:ext cx="3763662" cy="3984453"/>
          </a:xfrm>
          <a:prstGeom prst="rect">
            <a:avLst/>
          </a:prstGeom>
        </p:spPr>
      </p:pic>
    </p:spTree>
    <p:extLst>
      <p:ext uri="{BB962C8B-B14F-4D97-AF65-F5344CB8AC3E}">
        <p14:creationId xmlns:p14="http://schemas.microsoft.com/office/powerpoint/2010/main" val="2051238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089471" y="2962751"/>
            <a:ext cx="8437180" cy="1630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rgbClr val="0DA98A"/>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20B77CA-CC6C-A55B-594D-B58BAC417BD1}"/>
              </a:ext>
            </a:extLst>
          </p:cNvPr>
          <p:cNvSpPr txBox="1"/>
          <p:nvPr/>
        </p:nvSpPr>
        <p:spPr>
          <a:xfrm>
            <a:off x="1610467" y="1807612"/>
            <a:ext cx="4605645" cy="286232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r>
              <a:rPr kumimoji="0" lang="en-GB" sz="2000" b="1" i="0" u="none" strike="noStrike" kern="1200" cap="none" spc="0" normalizeH="0" baseline="0" noProof="0" dirty="0">
                <a:ln>
                  <a:noFill/>
                </a:ln>
                <a:solidFill>
                  <a:srgbClr val="0DA98A"/>
                </a:solidFill>
                <a:effectLst/>
                <a:uLnTx/>
                <a:uFillTx/>
                <a:latin typeface="Corbel" panose="020B0503020204020204" pitchFamily="34" charset="0"/>
                <a:ea typeface="Calibri" panose="020F0502020204030204" pitchFamily="34" charset="0"/>
                <a:cs typeface="Times New Roman" panose="02020603050405020304" pitchFamily="18" charset="0"/>
              </a:rPr>
              <a:t>Relevant Policy Actions</a:t>
            </a: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endParaRPr kumimoji="0" lang="en-AU" sz="2000" b="0" i="0" u="none" strike="noStrike" kern="1200" cap="none" spc="0" normalizeH="0" baseline="0" noProof="0" dirty="0">
              <a:ln>
                <a:noFill/>
              </a:ln>
              <a:solidFill>
                <a:srgbClr val="003E5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Produce and use sex disaggregated data</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Implement progressively  essential services including legal services for survivors </a:t>
            </a:r>
          </a:p>
          <a:p>
            <a:pPr marL="0" marR="0" lvl="0" indent="0" algn="l" defTabSz="914400" rtl="0" eaLnBrk="1" fontAlgn="auto" latinLnBrk="0" hangingPunct="1">
              <a:lnSpc>
                <a:spcPct val="90000"/>
              </a:lnSpc>
              <a:spcBef>
                <a:spcPts val="0"/>
              </a:spcBef>
              <a:spcAft>
                <a:spcPts val="0"/>
              </a:spcAft>
              <a:buClrTx/>
              <a:buSzTx/>
              <a:buFontTx/>
              <a:buNone/>
              <a:tabLst>
                <a:tab pos="457200" algn="l"/>
              </a:tabLst>
              <a:defRPr/>
            </a:pP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      of violence</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Impose appropriate penalties for perpetrators of violence</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22C0EB57-FFD0-760A-803E-7F00A1A02021}"/>
              </a:ext>
            </a:extLst>
          </p:cNvPr>
          <p:cNvSpPr txBox="1"/>
          <p:nvPr/>
        </p:nvSpPr>
        <p:spPr>
          <a:xfrm>
            <a:off x="6216112" y="1807612"/>
            <a:ext cx="5118195" cy="3416320"/>
          </a:xfrm>
          <a:prstGeom prst="rect">
            <a:avLst/>
          </a:prstGeom>
          <a:noFill/>
        </p:spPr>
        <p:txBody>
          <a:bodyPr wrap="square" rtlCol="0">
            <a:spAutoFit/>
          </a:bodyPr>
          <a:lstStyle/>
          <a:p>
            <a:pPr marL="0" marR="0" lvl="0" indent="0" algn="l" defTabSz="914400" rtl="0" eaLnBrk="1" fontAlgn="base" latinLnBrk="0" hangingPunct="1">
              <a:lnSpc>
                <a:spcPct val="90000"/>
              </a:lnSpc>
              <a:spcBef>
                <a:spcPts val="0"/>
              </a:spcBef>
              <a:spcAft>
                <a:spcPts val="0"/>
              </a:spcAft>
              <a:buClrTx/>
              <a:buSzTx/>
              <a:buFontTx/>
              <a:buNone/>
              <a:tabLst>
                <a:tab pos="457200" algn="l"/>
              </a:tabLst>
              <a:defRPr/>
            </a:pPr>
            <a:r>
              <a:rPr kumimoji="0" lang="en-US" sz="2000" b="1" i="0" u="none" strike="noStrike" kern="1200" cap="none" spc="0" normalizeH="0" baseline="0" noProof="0" dirty="0">
                <a:ln>
                  <a:noFill/>
                </a:ln>
                <a:solidFill>
                  <a:srgbClr val="0DA98A"/>
                </a:solidFill>
                <a:effectLst/>
                <a:uLnTx/>
                <a:uFillTx/>
                <a:latin typeface="Corbel" panose="020B0503020204020204" pitchFamily="34" charset="0"/>
                <a:ea typeface="Times New Roman" panose="02020603050405020304" pitchFamily="18" charset="0"/>
                <a:cs typeface="Times New Roman" panose="02020603050405020304" pitchFamily="18" charset="0"/>
              </a:rPr>
              <a:t>Court responses</a:t>
            </a:r>
          </a:p>
          <a:p>
            <a:pPr marL="0" marR="0" lvl="0" indent="0" algn="l" defTabSz="914400" rtl="0" eaLnBrk="1" fontAlgn="base" latinLnBrk="0" hangingPunct="1">
              <a:lnSpc>
                <a:spcPct val="9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US"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Publish sex disaggregated data on Family Protection Act, other cases involving VAW and girls</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US"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Publish information on court cases brought by legal aid services available to </a:t>
            </a: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survivors of violence </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90000"/>
              </a:lnSpc>
              <a:spcBef>
                <a:spcPts val="0"/>
              </a:spcBef>
              <a:spcAft>
                <a:spcPts val="0"/>
              </a:spcAft>
              <a:buClrTx/>
              <a:buSzTx/>
              <a:buFont typeface="Wingdings" panose="05000000000000000000" pitchFamily="2" charset="2"/>
              <a:buChar char="Ø"/>
              <a:tabLst>
                <a:tab pos="457200" algn="l"/>
              </a:tabLst>
              <a:defRPr/>
            </a:pPr>
            <a:r>
              <a:rPr kumimoji="0" lang="en-GB"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Publish data on outcomes in </a:t>
            </a:r>
            <a:r>
              <a:rPr kumimoji="0" lang="en-US" sz="2000" b="0"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Times New Roman" panose="02020603050405020304" pitchFamily="18" charset="0"/>
              </a:rPr>
              <a:t>Family Protection Act and other violence cases involving women and girls</a:t>
            </a: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3E59"/>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F61F9E-B38F-479F-AD18-BA61F77E32A9}"/>
              </a:ext>
            </a:extLst>
          </p:cNvPr>
          <p:cNvPicPr>
            <a:picLocks noChangeAspect="1"/>
          </p:cNvPicPr>
          <p:nvPr/>
        </p:nvPicPr>
        <p:blipFill rotWithShape="1">
          <a:blip r:embed="rId2">
            <a:extLst>
              <a:ext uri="{28A0092B-C50C-407E-A947-70E740481C1C}">
                <a14:useLocalDpi xmlns:a14="http://schemas.microsoft.com/office/drawing/2010/main" val="0"/>
              </a:ext>
            </a:extLst>
          </a:blip>
          <a:srcRect l="52634"/>
          <a:stretch/>
        </p:blipFill>
        <p:spPr>
          <a:xfrm rot="5400000">
            <a:off x="301824" y="3416854"/>
            <a:ext cx="3139322" cy="3742970"/>
          </a:xfrm>
          <a:prstGeom prst="rect">
            <a:avLst/>
          </a:prstGeom>
        </p:spPr>
      </p:pic>
      <p:sp>
        <p:nvSpPr>
          <p:cNvPr id="6" name="TextBox 5">
            <a:extLst>
              <a:ext uri="{FF2B5EF4-FFF2-40B4-BE49-F238E27FC236}">
                <a16:creationId xmlns:a16="http://schemas.microsoft.com/office/drawing/2014/main" id="{468CC884-3CCE-5173-2BFD-6F76FF1EC424}"/>
              </a:ext>
            </a:extLst>
          </p:cNvPr>
          <p:cNvSpPr txBox="1"/>
          <p:nvPr/>
        </p:nvSpPr>
        <p:spPr>
          <a:xfrm>
            <a:off x="1635342" y="869183"/>
            <a:ext cx="95607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DCAF3"/>
                </a:solidFill>
                <a:effectLst/>
                <a:uLnTx/>
                <a:uFillTx/>
                <a:latin typeface="Corbel" panose="020B0503020204020204" pitchFamily="34" charset="0"/>
                <a:ea typeface="Times New Roman" panose="02020603050405020304" pitchFamily="18" charset="0"/>
                <a:cs typeface="Times New Roman" panose="02020603050405020304" pitchFamily="18" charset="0"/>
              </a:rPr>
              <a:t>Pacific Leaders Gender Equality Declaration 2012</a:t>
            </a:r>
            <a:endParaRPr kumimoji="0" lang="en-US" sz="3200" b="1" i="0" u="none" strike="noStrike" kern="1200" cap="none" spc="0" normalizeH="0" baseline="0" noProof="0" dirty="0">
              <a:ln>
                <a:noFill/>
              </a:ln>
              <a:solidFill>
                <a:srgbClr val="003E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472F5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60A40F-AF3C-4B12-BC46-2DC8E4705858}"/>
              </a:ext>
            </a:extLst>
          </p:cNvPr>
          <p:cNvSpPr/>
          <p:nvPr/>
        </p:nvSpPr>
        <p:spPr>
          <a:xfrm>
            <a:off x="0" y="0"/>
            <a:ext cx="58250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089471" y="2962751"/>
            <a:ext cx="8437180" cy="16307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rgbClr val="0DA98A"/>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F61F9E-B38F-479F-AD18-BA61F77E32A9}"/>
              </a:ext>
            </a:extLst>
          </p:cNvPr>
          <p:cNvPicPr>
            <a:picLocks noChangeAspect="1"/>
          </p:cNvPicPr>
          <p:nvPr/>
        </p:nvPicPr>
        <p:blipFill rotWithShape="1">
          <a:blip r:embed="rId2">
            <a:extLst>
              <a:ext uri="{28A0092B-C50C-407E-A947-70E740481C1C}">
                <a14:useLocalDpi xmlns:a14="http://schemas.microsoft.com/office/drawing/2010/main" val="0"/>
              </a:ext>
            </a:extLst>
          </a:blip>
          <a:srcRect l="52634"/>
          <a:stretch/>
        </p:blipFill>
        <p:spPr>
          <a:xfrm rot="16200000">
            <a:off x="1904014" y="-343919"/>
            <a:ext cx="3577137" cy="4264971"/>
          </a:xfrm>
          <a:prstGeom prst="rect">
            <a:avLst/>
          </a:prstGeom>
        </p:spPr>
      </p:pic>
      <p:sp>
        <p:nvSpPr>
          <p:cNvPr id="6" name="TextBox 5">
            <a:extLst>
              <a:ext uri="{FF2B5EF4-FFF2-40B4-BE49-F238E27FC236}">
                <a16:creationId xmlns:a16="http://schemas.microsoft.com/office/drawing/2014/main" id="{25729B6F-DD2D-ED62-CF7B-743B46A42CDC}"/>
              </a:ext>
            </a:extLst>
          </p:cNvPr>
          <p:cNvSpPr txBox="1"/>
          <p:nvPr/>
        </p:nvSpPr>
        <p:spPr>
          <a:xfrm>
            <a:off x="275151" y="1439256"/>
            <a:ext cx="377585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Times New Roman" panose="02020603050405020304" pitchFamily="18" charset="0"/>
              </a:rPr>
              <a:t>Regional Ending Violence Against Women and Girls (EVAWG)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Times New Roman" panose="02020603050405020304" pitchFamily="18" charset="0"/>
              </a:rPr>
              <a:t>Services Symposium </a:t>
            </a:r>
            <a:br>
              <a:rPr kumimoji="0" lang="en-US"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Times New Roman" panose="02020603050405020304" pitchFamily="18" charset="0"/>
              </a:rPr>
            </a:br>
            <a:r>
              <a:rPr kumimoji="0" lang="en-US" sz="3200" b="1" i="0" u="none" strike="noStrike" kern="1200" cap="none" spc="0" normalizeH="0" baseline="0" noProof="0" dirty="0">
                <a:ln>
                  <a:noFill/>
                </a:ln>
                <a:solidFill>
                  <a:srgbClr val="6DCAF3"/>
                </a:solidFill>
                <a:effectLst/>
                <a:uLnTx/>
                <a:uFillTx/>
                <a:latin typeface="Corbel" panose="020B0503020204020204" pitchFamily="34" charset="0"/>
                <a:ea typeface="+mn-ea"/>
                <a:cs typeface="Times New Roman" panose="02020603050405020304" pitchFamily="18" charset="0"/>
              </a:rPr>
              <a:t>August 2022</a:t>
            </a:r>
            <a:endParaRPr kumimoji="0" lang="en-NZ" sz="3200" b="1" i="0" u="none" strike="noStrike" kern="1200" cap="none" spc="0" normalizeH="0" baseline="0" noProof="0" dirty="0">
              <a:ln>
                <a:noFill/>
              </a:ln>
              <a:solidFill>
                <a:srgbClr val="6DCAF3"/>
              </a:solidFill>
              <a:effectLst/>
              <a:uLnTx/>
              <a:uFillTx/>
              <a:latin typeface="Corbel" panose="020B0503020204020204" pitchFamily="34" charset="0"/>
              <a:ea typeface="+mn-ea"/>
              <a:cs typeface="Times New Roman" panose="02020603050405020304" pitchFamily="18" charset="0"/>
            </a:endParaRPr>
          </a:p>
        </p:txBody>
      </p:sp>
      <p:pic>
        <p:nvPicPr>
          <p:cNvPr id="2" name="Picture 1" descr="Application&#10;&#10;Description automatically generated">
            <a:extLst>
              <a:ext uri="{FF2B5EF4-FFF2-40B4-BE49-F238E27FC236}">
                <a16:creationId xmlns:a16="http://schemas.microsoft.com/office/drawing/2014/main" id="{D3C06075-72BA-50C2-EF58-706C8589DC18}"/>
              </a:ext>
            </a:extLst>
          </p:cNvPr>
          <p:cNvPicPr>
            <a:picLocks noChangeAspect="1"/>
          </p:cNvPicPr>
          <p:nvPr/>
        </p:nvPicPr>
        <p:blipFill rotWithShape="1">
          <a:blip r:embed="rId3">
            <a:extLst>
              <a:ext uri="{28A0092B-C50C-407E-A947-70E740481C1C}">
                <a14:useLocalDpi xmlns:a14="http://schemas.microsoft.com/office/drawing/2010/main" val="0"/>
              </a:ext>
            </a:extLst>
          </a:blip>
          <a:srcRect l="2734" r="-2734"/>
          <a:stretch/>
        </p:blipFill>
        <p:spPr>
          <a:xfrm>
            <a:off x="6484287" y="-3"/>
            <a:ext cx="5154084" cy="6858000"/>
          </a:xfrm>
          <a:prstGeom prst="rect">
            <a:avLst/>
          </a:prstGeom>
        </p:spPr>
      </p:pic>
    </p:spTree>
    <p:extLst>
      <p:ext uri="{BB962C8B-B14F-4D97-AF65-F5344CB8AC3E}">
        <p14:creationId xmlns:p14="http://schemas.microsoft.com/office/powerpoint/2010/main" val="359624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text, outdoor object&#10;&#10;Description automatically generated">
            <a:extLst>
              <a:ext uri="{FF2B5EF4-FFF2-40B4-BE49-F238E27FC236}">
                <a16:creationId xmlns:a16="http://schemas.microsoft.com/office/drawing/2014/main" id="{6548E60E-4BB3-DAB6-3697-EEC48724C21E}"/>
              </a:ext>
            </a:extLst>
          </p:cNvPr>
          <p:cNvPicPr>
            <a:picLocks noChangeAspect="1"/>
          </p:cNvPicPr>
          <p:nvPr/>
        </p:nvPicPr>
        <p:blipFill rotWithShape="1">
          <a:blip r:embed="rId2">
            <a:extLst>
              <a:ext uri="{28A0092B-C50C-407E-A947-70E740481C1C}">
                <a14:useLocalDpi xmlns:a14="http://schemas.microsoft.com/office/drawing/2010/main" val="0"/>
              </a:ext>
            </a:extLst>
          </a:blip>
          <a:srcRect l="71501" t="46575"/>
          <a:stretch/>
        </p:blipFill>
        <p:spPr>
          <a:xfrm>
            <a:off x="8148321" y="2873547"/>
            <a:ext cx="3763662" cy="3984453"/>
          </a:xfrm>
          <a:prstGeom prst="rect">
            <a:avLst/>
          </a:prstGeom>
        </p:spPr>
      </p:pic>
      <p:sp>
        <p:nvSpPr>
          <p:cNvPr id="5" name="Content Placeholder 6">
            <a:extLst>
              <a:ext uri="{FF2B5EF4-FFF2-40B4-BE49-F238E27FC236}">
                <a16:creationId xmlns:a16="http://schemas.microsoft.com/office/drawing/2014/main" id="{5CAD632E-0E0E-9028-5822-48D9F1E457D5}"/>
              </a:ext>
            </a:extLst>
          </p:cNvPr>
          <p:cNvSpPr txBox="1">
            <a:spLocks/>
          </p:cNvSpPr>
          <p:nvPr/>
        </p:nvSpPr>
        <p:spPr>
          <a:xfrm>
            <a:off x="645444" y="1500578"/>
            <a:ext cx="7984524" cy="38568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1" u="none" strike="noStrike" kern="1200" cap="none" spc="0" normalizeH="0" baseline="0" noProof="0" dirty="0">
                <a:ln>
                  <a:noFill/>
                </a:ln>
                <a:solidFill>
                  <a:srgbClr val="FFFFFF"/>
                </a:solidFill>
                <a:effectLst/>
                <a:uLnTx/>
                <a:uFillTx/>
                <a:latin typeface="Calibri" panose="020F0502020204030204"/>
                <a:ea typeface="+mn-ea"/>
                <a:cs typeface="+mn-cs"/>
              </a:rPr>
              <a:t>The large proportion of litigants who are unable to access or afford legal advice and or representation before the Courts continues to be a matter of serious concern. Those involved in criminal and family law/protection proceedings are often the most disadvantaged. Considerable additional time and resources are required to ensure that such cases are managed efficiently and brought to trial in a timely manner while also ensuring that those parties are afforded natural justice and procedural fairness.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914400" marR="0" lvl="2"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-Hon Chief Justice Michael H. Whitten QC of Tonga </a:t>
            </a:r>
          </a:p>
        </p:txBody>
      </p:sp>
      <p:sp>
        <p:nvSpPr>
          <p:cNvPr id="6" name="TextBox 5">
            <a:extLst>
              <a:ext uri="{FF2B5EF4-FFF2-40B4-BE49-F238E27FC236}">
                <a16:creationId xmlns:a16="http://schemas.microsoft.com/office/drawing/2014/main" id="{574EE020-0798-0053-5EDE-8B0E3BC0C387}"/>
              </a:ext>
            </a:extLst>
          </p:cNvPr>
          <p:cNvSpPr txBox="1"/>
          <p:nvPr/>
        </p:nvSpPr>
        <p:spPr>
          <a:xfrm>
            <a:off x="190500" y="6380339"/>
            <a:ext cx="32688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Extract from Courts of Tonga 2020-2021 Annual Report</a:t>
            </a:r>
          </a:p>
        </p:txBody>
      </p:sp>
    </p:spTree>
    <p:extLst>
      <p:ext uri="{BB962C8B-B14F-4D97-AF65-F5344CB8AC3E}">
        <p14:creationId xmlns:p14="http://schemas.microsoft.com/office/powerpoint/2010/main" val="755491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68789B-69AA-4BCE-8A93-8B030713349C}"/>
              </a:ext>
            </a:extLst>
          </p:cNvPr>
          <p:cNvSpPr/>
          <p:nvPr/>
        </p:nvSpPr>
        <p:spPr>
          <a:xfrm>
            <a:off x="0" y="0"/>
            <a:ext cx="58250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B127F0-223D-4B16-BE1A-AE081B9DE3C1}"/>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27769"/>
          <a:stretch/>
        </p:blipFill>
        <p:spPr>
          <a:xfrm rot="16200000">
            <a:off x="1614093" y="543102"/>
            <a:ext cx="4754077" cy="3667874"/>
          </a:xfrm>
          <a:prstGeom prst="rect">
            <a:avLst/>
          </a:prstGeom>
        </p:spPr>
      </p:pic>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179586" y="2788611"/>
            <a:ext cx="6027863" cy="2339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200" b="0" i="0" u="none" strike="noStrike" kern="1200" cap="none" spc="0" normalizeH="0" baseline="0" noProof="0" dirty="0">
              <a:ln>
                <a:noFill/>
              </a:ln>
              <a:solidFill>
                <a:srgbClr val="0DA98A"/>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4ABB7D1-359A-46F0-91CD-01C75D2B9F58}"/>
              </a:ext>
            </a:extLst>
          </p:cNvPr>
          <p:cNvSpPr txBox="1">
            <a:spLocks/>
          </p:cNvSpPr>
          <p:nvPr/>
        </p:nvSpPr>
        <p:spPr>
          <a:xfrm>
            <a:off x="354591" y="2123397"/>
            <a:ext cx="3292377" cy="23305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NZ" sz="3200" b="1" i="0" u="none" strike="noStrike" kern="1200" cap="none" spc="0" normalizeH="0" baseline="0" noProof="0" dirty="0">
                <a:ln>
                  <a:noFill/>
                </a:ln>
                <a:solidFill>
                  <a:srgbClr val="FFFFFF"/>
                </a:solidFill>
                <a:effectLst/>
                <a:uLnTx/>
                <a:uFillTx/>
                <a:latin typeface="Corbel" panose="020B0503020204020204" pitchFamily="34" charset="0"/>
                <a:ea typeface="+mj-ea"/>
                <a:cs typeface="+mj-cs"/>
              </a:rPr>
              <a:t>Regional perspective: </a:t>
            </a:r>
            <a:r>
              <a:rPr kumimoji="0" lang="en-NZ" sz="3200" b="1" i="0" u="none" strike="noStrike" kern="1200" cap="none" spc="0" normalizeH="0" baseline="0" noProof="0" dirty="0">
                <a:ln>
                  <a:noFill/>
                </a:ln>
                <a:solidFill>
                  <a:srgbClr val="6DCAF3"/>
                </a:solidFill>
                <a:effectLst/>
                <a:uLnTx/>
                <a:uFillTx/>
                <a:latin typeface="Corbel" panose="020B0503020204020204" pitchFamily="34" charset="0"/>
                <a:ea typeface="+mj-ea"/>
                <a:cs typeface="+mj-cs"/>
              </a:rPr>
              <a:t>Scale of the problem…</a:t>
            </a:r>
          </a:p>
        </p:txBody>
      </p:sp>
      <p:sp>
        <p:nvSpPr>
          <p:cNvPr id="11" name="Title 1">
            <a:extLst>
              <a:ext uri="{FF2B5EF4-FFF2-40B4-BE49-F238E27FC236}">
                <a16:creationId xmlns:a16="http://schemas.microsoft.com/office/drawing/2014/main" id="{0CEECD99-BDAF-4AA0-9FBF-802A030E77BC}"/>
              </a:ext>
            </a:extLst>
          </p:cNvPr>
          <p:cNvSpPr txBox="1">
            <a:spLocks/>
          </p:cNvSpPr>
          <p:nvPr/>
        </p:nvSpPr>
        <p:spPr>
          <a:xfrm>
            <a:off x="5825068" y="473149"/>
            <a:ext cx="6366932" cy="59117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000" marR="0" lvl="0" indent="-3420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Over a million women and girls </a:t>
            </a: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(15+) affected by violence in Pacific each year versus court annual reports show only 1250 protection order cases</a:t>
            </a:r>
          </a:p>
          <a:p>
            <a:pPr marL="342000" marR="0" lvl="0" indent="-3420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Global average </a:t>
            </a: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partner violence against women over their lifetime: </a:t>
            </a:r>
            <a:r>
              <a:rPr kumimoji="0" lang="en-US" sz="2400" b="1" i="0" u="none" strike="noStrike" kern="1200" cap="none" spc="0" normalizeH="0" baseline="0" noProof="0" dirty="0">
                <a:ln>
                  <a:noFill/>
                </a:ln>
                <a:solidFill>
                  <a:srgbClr val="0DA98A"/>
                </a:solidFill>
                <a:effectLst/>
                <a:uLnTx/>
                <a:uFillTx/>
                <a:latin typeface="Corbel" panose="020B0503020204020204" pitchFamily="34" charset="0"/>
                <a:ea typeface="+mj-ea"/>
                <a:cs typeface="+mj-cs"/>
              </a:rPr>
              <a:t>30%  </a:t>
            </a:r>
          </a:p>
          <a:p>
            <a:pPr marL="342000" marR="0" lvl="0" indent="-3420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Pacific </a:t>
            </a: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rates</a:t>
            </a:r>
            <a:r>
              <a:rPr kumimoji="0" lang="en-US" sz="2400" b="1"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 </a:t>
            </a: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higher, some </a:t>
            </a:r>
            <a:r>
              <a:rPr kumimoji="0" lang="en-US" sz="2400" b="1" i="0" u="none" strike="noStrike" kern="1200" cap="none" spc="0" normalizeH="0" baseline="0" noProof="0" dirty="0">
                <a:ln>
                  <a:noFill/>
                </a:ln>
                <a:solidFill>
                  <a:srgbClr val="0DA98A"/>
                </a:solidFill>
                <a:effectLst/>
                <a:uLnTx/>
                <a:uFillTx/>
                <a:latin typeface="Corbel" panose="020B0503020204020204" pitchFamily="34" charset="0"/>
                <a:ea typeface="+mj-ea"/>
                <a:cs typeface="+mj-cs"/>
              </a:rPr>
              <a:t>60+% </a:t>
            </a: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(based on 12 Pacific countries with data)</a:t>
            </a:r>
          </a:p>
          <a:p>
            <a:pPr marL="342000" marR="0" lvl="0" indent="-3420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rPr>
              <a:t>Without transparency of key data on protection order and family violence cases it is very difficult for countries to measure progress against National Plans on Ending Family Violence and Ending Violence Against Women and Girls as well as the actions outlined in the Pacific Leaders Gender Equality Declaration.​</a:t>
            </a:r>
            <a:endParaRPr kumimoji="0" lang="en-GB" sz="2400" b="0" i="0" u="none" strike="noStrike" kern="1200" cap="none" spc="0" normalizeH="0" baseline="0" noProof="0" dirty="0">
              <a:ln>
                <a:noFill/>
              </a:ln>
              <a:solidFill>
                <a:srgbClr val="003E59"/>
              </a:solidFill>
              <a:effectLst/>
              <a:uLnTx/>
              <a:uFillTx/>
              <a:latin typeface="Corbel" panose="020B0503020204020204" pitchFamily="34" charset="0"/>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a:ea typeface="+mj-ea"/>
                <a:cs typeface="+mj-cs"/>
              </a:rPr>
              <a:t>Source: The Pacific Communities Pacific Data Hub </a:t>
            </a:r>
            <a:br>
              <a:rPr kumimoji="0" lang="en-US" sz="1600" b="0" i="0" u="none" strike="noStrike" kern="1200" cap="none" spc="0" normalizeH="0" baseline="0" noProof="0" dirty="0">
                <a:ln>
                  <a:noFill/>
                </a:ln>
                <a:solidFill>
                  <a:srgbClr val="002060"/>
                </a:solidFill>
                <a:effectLst/>
                <a:uLnTx/>
                <a:uFillTx/>
                <a:latin typeface="Calibri" panose="020F0502020204030204"/>
                <a:ea typeface="+mj-ea"/>
                <a:cs typeface="+mj-cs"/>
              </a:rPr>
            </a:br>
            <a:r>
              <a:rPr kumimoji="0" lang="en-US" sz="1600" b="0" i="0" u="none" strike="noStrike" kern="1200" cap="none" spc="0" normalizeH="0" baseline="0" noProof="0" dirty="0">
                <a:ln>
                  <a:noFill/>
                </a:ln>
                <a:solidFill>
                  <a:srgbClr val="FFFFFF"/>
                </a:solidFill>
                <a:effectLst/>
                <a:uLnTx/>
                <a:uFillTx/>
                <a:latin typeface="Calibri" panose="020F0502020204030204"/>
                <a:ea typeface="+mj-ea"/>
                <a:cs typeface="+mj-cs"/>
                <a:hlinkClick r:id="rId3">
                  <a:extLst>
                    <a:ext uri="{A12FA001-AC4F-418D-AE19-62706E023703}">
                      <ahyp:hlinkClr xmlns:ahyp="http://schemas.microsoft.com/office/drawing/2018/hyperlinkcolor" val="tx"/>
                    </a:ext>
                  </a:extLst>
                </a:hlinkClick>
              </a:rPr>
              <a:t>http://pacificdata.org/</a:t>
            </a:r>
            <a:r>
              <a:rPr kumimoji="0" lang="en-US" sz="1600" b="0" i="0" u="none" strike="noStrike" kern="1200" cap="none" spc="0" normalizeH="0" baseline="0" noProof="0" dirty="0">
                <a:ln>
                  <a:noFill/>
                </a:ln>
                <a:solidFill>
                  <a:srgbClr val="FFFFFF"/>
                </a:solidFill>
                <a:effectLst/>
                <a:uLnTx/>
                <a:uFillTx/>
                <a:latin typeface="Calibri" panose="020F0502020204030204"/>
                <a:ea typeface="+mj-ea"/>
                <a:cs typeface="+mj-cs"/>
              </a:rPr>
              <a:t> population and SDG5 dashboards</a:t>
            </a:r>
            <a:endParaRPr kumimoji="0" lang="en-AU" sz="16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8688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552498-A3F9-13FB-9C39-5A912A9B2F76}"/>
              </a:ext>
            </a:extLst>
          </p:cNvPr>
          <p:cNvGraphicFramePr>
            <a:graphicFrameLocks noGrp="1"/>
          </p:cNvGraphicFramePr>
          <p:nvPr/>
        </p:nvGraphicFramePr>
        <p:xfrm>
          <a:off x="79247" y="1659958"/>
          <a:ext cx="12033505" cy="5149153"/>
        </p:xfrm>
        <a:graphic>
          <a:graphicData uri="http://schemas.openxmlformats.org/drawingml/2006/table">
            <a:tbl>
              <a:tblPr firstRow="1" firstCol="1" bandRow="1">
                <a:tableStyleId>{F5AB1C69-6EDB-4FF4-983F-18BD219EF322}</a:tableStyleId>
              </a:tblPr>
              <a:tblGrid>
                <a:gridCol w="1975747">
                  <a:extLst>
                    <a:ext uri="{9D8B030D-6E8A-4147-A177-3AD203B41FA5}">
                      <a16:colId xmlns:a16="http://schemas.microsoft.com/office/drawing/2014/main" val="4050499673"/>
                    </a:ext>
                  </a:extLst>
                </a:gridCol>
                <a:gridCol w="1389034">
                  <a:extLst>
                    <a:ext uri="{9D8B030D-6E8A-4147-A177-3AD203B41FA5}">
                      <a16:colId xmlns:a16="http://schemas.microsoft.com/office/drawing/2014/main" val="2151252476"/>
                    </a:ext>
                  </a:extLst>
                </a:gridCol>
                <a:gridCol w="2399123">
                  <a:extLst>
                    <a:ext uri="{9D8B030D-6E8A-4147-A177-3AD203B41FA5}">
                      <a16:colId xmlns:a16="http://schemas.microsoft.com/office/drawing/2014/main" val="439068350"/>
                    </a:ext>
                  </a:extLst>
                </a:gridCol>
                <a:gridCol w="1830703">
                  <a:extLst>
                    <a:ext uri="{9D8B030D-6E8A-4147-A177-3AD203B41FA5}">
                      <a16:colId xmlns:a16="http://schemas.microsoft.com/office/drawing/2014/main" val="1503590905"/>
                    </a:ext>
                  </a:extLst>
                </a:gridCol>
                <a:gridCol w="2587289">
                  <a:extLst>
                    <a:ext uri="{9D8B030D-6E8A-4147-A177-3AD203B41FA5}">
                      <a16:colId xmlns:a16="http://schemas.microsoft.com/office/drawing/2014/main" val="2628623929"/>
                    </a:ext>
                  </a:extLst>
                </a:gridCol>
                <a:gridCol w="1851609">
                  <a:extLst>
                    <a:ext uri="{9D8B030D-6E8A-4147-A177-3AD203B41FA5}">
                      <a16:colId xmlns:a16="http://schemas.microsoft.com/office/drawing/2014/main" val="2902975248"/>
                    </a:ext>
                  </a:extLst>
                </a:gridCol>
              </a:tblGrid>
              <a:tr h="572673">
                <a:tc>
                  <a:txBody>
                    <a:bodyPr/>
                    <a:lstStyle/>
                    <a:p>
                      <a:pPr>
                        <a:lnSpc>
                          <a:spcPct val="107000"/>
                        </a:lnSpc>
                        <a:spcAft>
                          <a:spcPts val="800"/>
                        </a:spcAft>
                      </a:pPr>
                      <a:r>
                        <a:rPr lang="en-AU" sz="1800" dirty="0">
                          <a:solidFill>
                            <a:srgbClr val="FFFFFF"/>
                          </a:solidFill>
                          <a:effectLst/>
                          <a:latin typeface="+mj-lt"/>
                        </a:rPr>
                        <a:t>Country</a:t>
                      </a:r>
                      <a:endParaRPr lang="en-AU" sz="18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AU" sz="1800" b="1" dirty="0">
                          <a:ln>
                            <a:noFill/>
                          </a:ln>
                          <a:solidFill>
                            <a:srgbClr val="FFFFFF"/>
                          </a:solidFill>
                          <a:effectLst/>
                          <a:latin typeface="+mj-lt"/>
                        </a:rPr>
                        <a:t>%, in 1 year affected</a:t>
                      </a:r>
                      <a:endParaRPr lang="en-AU" sz="1800" b="1" dirty="0">
                        <a:ln>
                          <a:noFill/>
                        </a:ln>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AU" sz="1800" b="1" dirty="0">
                          <a:ln>
                            <a:noFill/>
                          </a:ln>
                          <a:solidFill>
                            <a:srgbClr val="FFFFFF"/>
                          </a:solidFill>
                          <a:effectLst/>
                          <a:latin typeface="+mj-lt"/>
                        </a:rPr>
                        <a:t>Total women &amp; girls 15+</a:t>
                      </a:r>
                      <a:endParaRPr lang="en-AU" sz="1800" b="1" dirty="0">
                        <a:ln>
                          <a:noFill/>
                        </a:ln>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AU" sz="1800" b="1" dirty="0">
                          <a:ln>
                            <a:noFill/>
                          </a:ln>
                          <a:solidFill>
                            <a:srgbClr val="FFFFFF"/>
                          </a:solidFill>
                          <a:effectLst/>
                          <a:latin typeface="+mj-lt"/>
                        </a:rPr>
                        <a:t>Estimated total incidents</a:t>
                      </a:r>
                      <a:endParaRPr lang="en-AU" sz="1800" b="1" dirty="0">
                        <a:ln>
                          <a:noFill/>
                        </a:ln>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AU" sz="1800" b="1" dirty="0">
                          <a:ln>
                            <a:noFill/>
                          </a:ln>
                          <a:solidFill>
                            <a:srgbClr val="FFFFFF"/>
                          </a:solidFill>
                          <a:effectLst/>
                          <a:latin typeface="+mj-lt"/>
                        </a:rPr>
                        <a:t># PO cases filed  in Annual Reports</a:t>
                      </a:r>
                      <a:endParaRPr lang="en-AU" sz="1800" b="1" dirty="0">
                        <a:ln>
                          <a:noFill/>
                        </a:ln>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AU" sz="1800" b="1" dirty="0">
                          <a:ln>
                            <a:noFill/>
                          </a:ln>
                          <a:solidFill>
                            <a:srgbClr val="FFFFFF"/>
                          </a:solidFill>
                          <a:effectLst/>
                          <a:latin typeface="+mj-lt"/>
                        </a:rPr>
                        <a:t>% filed for PO</a:t>
                      </a:r>
                      <a:endParaRPr lang="en-AU" sz="1800" b="1" dirty="0">
                        <a:ln>
                          <a:noFill/>
                        </a:ln>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0198126"/>
                  </a:ext>
                </a:extLst>
              </a:tr>
              <a:tr h="362879">
                <a:tc>
                  <a:txBody>
                    <a:bodyPr/>
                    <a:lstStyle/>
                    <a:p>
                      <a:pPr>
                        <a:lnSpc>
                          <a:spcPct val="107000"/>
                        </a:lnSpc>
                        <a:spcAft>
                          <a:spcPts val="800"/>
                        </a:spcAft>
                      </a:pPr>
                      <a:r>
                        <a:rPr lang="en-AU" sz="1800" dirty="0">
                          <a:solidFill>
                            <a:srgbClr val="FFFFFF"/>
                          </a:solidFill>
                          <a:effectLst/>
                          <a:latin typeface="+mj-lt"/>
                        </a:rPr>
                        <a:t>Cook Is.</a:t>
                      </a:r>
                      <a:endParaRPr lang="en-AU" sz="18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14%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6000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833</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834541"/>
                  </a:ext>
                </a:extLst>
              </a:tr>
              <a:tr h="375970">
                <a:tc>
                  <a:txBody>
                    <a:bodyPr/>
                    <a:lstStyle/>
                    <a:p>
                      <a:pPr>
                        <a:lnSpc>
                          <a:spcPct val="107000"/>
                        </a:lnSpc>
                        <a:spcAft>
                          <a:spcPts val="800"/>
                        </a:spcAft>
                      </a:pPr>
                      <a:r>
                        <a:rPr lang="en-AU" sz="1800">
                          <a:solidFill>
                            <a:srgbClr val="FFFFFF"/>
                          </a:solidFill>
                          <a:effectLst/>
                          <a:latin typeface="+mj-lt"/>
                        </a:rPr>
                        <a:t>FSM </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21%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35,600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7,514</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6514640"/>
                  </a:ext>
                </a:extLst>
              </a:tr>
              <a:tr h="375970">
                <a:tc>
                  <a:txBody>
                    <a:bodyPr/>
                    <a:lstStyle/>
                    <a:p>
                      <a:pPr>
                        <a:lnSpc>
                          <a:spcPct val="107000"/>
                        </a:lnSpc>
                        <a:spcAft>
                          <a:spcPts val="800"/>
                        </a:spcAft>
                      </a:pPr>
                      <a:r>
                        <a:rPr lang="en-AU" sz="1800">
                          <a:solidFill>
                            <a:srgbClr val="FFFFFF"/>
                          </a:solidFill>
                          <a:effectLst/>
                          <a:latin typeface="+mj-lt"/>
                        </a:rPr>
                        <a:t>Fiji</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23%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320,200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74,291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9450631"/>
                  </a:ext>
                </a:extLst>
              </a:tr>
              <a:tr h="375970">
                <a:tc>
                  <a:txBody>
                    <a:bodyPr/>
                    <a:lstStyle/>
                    <a:p>
                      <a:pPr>
                        <a:lnSpc>
                          <a:spcPct val="107000"/>
                        </a:lnSpc>
                        <a:spcAft>
                          <a:spcPts val="800"/>
                        </a:spcAft>
                      </a:pPr>
                      <a:r>
                        <a:rPr lang="en-AU" sz="1800" dirty="0">
                          <a:solidFill>
                            <a:srgbClr val="FFFFFF"/>
                          </a:solidFill>
                          <a:effectLst/>
                          <a:latin typeface="+mj-lt"/>
                        </a:rPr>
                        <a:t>Kiribati</a:t>
                      </a:r>
                      <a:endParaRPr lang="en-AU" sz="18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25%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41,700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10,518</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9 (2021)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.08%</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527581"/>
                  </a:ext>
                </a:extLst>
              </a:tr>
              <a:tr h="375970">
                <a:tc>
                  <a:txBody>
                    <a:bodyPr/>
                    <a:lstStyle/>
                    <a:p>
                      <a:pPr>
                        <a:lnSpc>
                          <a:spcPct val="107000"/>
                        </a:lnSpc>
                        <a:spcAft>
                          <a:spcPts val="800"/>
                        </a:spcAft>
                      </a:pPr>
                      <a:r>
                        <a:rPr lang="en-AU" sz="1800">
                          <a:solidFill>
                            <a:srgbClr val="FFFFFF"/>
                          </a:solidFill>
                          <a:effectLst/>
                          <a:latin typeface="+mj-lt"/>
                        </a:rPr>
                        <a:t>Palau</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a:solidFill>
                            <a:srgbClr val="013E5A"/>
                          </a:solidFill>
                          <a:effectLst/>
                          <a:latin typeface="+mj-lt"/>
                        </a:rPr>
                        <a:t>14%</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6800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942</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67 (2020)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7.1%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7884630"/>
                  </a:ext>
                </a:extLst>
              </a:tr>
              <a:tr h="375970">
                <a:tc>
                  <a:txBody>
                    <a:bodyPr/>
                    <a:lstStyle/>
                    <a:p>
                      <a:pPr>
                        <a:lnSpc>
                          <a:spcPct val="107000"/>
                        </a:lnSpc>
                        <a:spcAft>
                          <a:spcPts val="800"/>
                        </a:spcAft>
                      </a:pPr>
                      <a:r>
                        <a:rPr lang="en-AU" sz="1800">
                          <a:solidFill>
                            <a:srgbClr val="FFFFFF"/>
                          </a:solidFill>
                          <a:effectLst/>
                          <a:latin typeface="+mj-lt"/>
                        </a:rPr>
                        <a:t>PNG</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30%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2.86 m</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877,730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ea typeface="Calibri" panose="020F0502020204030204" pitchFamily="34" charset="0"/>
                          <a:cs typeface="Times New Roman" panose="02020603050405020304" pitchFamily="18" charset="0"/>
                        </a:rPr>
                        <a:t>No data</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3858821"/>
                  </a:ext>
                </a:extLst>
              </a:tr>
              <a:tr h="375970">
                <a:tc>
                  <a:txBody>
                    <a:bodyPr/>
                    <a:lstStyle/>
                    <a:p>
                      <a:pPr>
                        <a:lnSpc>
                          <a:spcPct val="107000"/>
                        </a:lnSpc>
                        <a:spcAft>
                          <a:spcPts val="800"/>
                        </a:spcAft>
                      </a:pPr>
                      <a:r>
                        <a:rPr lang="en-AU" sz="1800" dirty="0">
                          <a:solidFill>
                            <a:srgbClr val="FFFFFF"/>
                          </a:solidFill>
                          <a:effectLst/>
                          <a:latin typeface="+mj-lt"/>
                          <a:ea typeface="Calibri" panose="020F0502020204030204" pitchFamily="34" charset="0"/>
                          <a:cs typeface="Times New Roman" panose="02020603050405020304" pitchFamily="18" charset="0"/>
                        </a:rPr>
                        <a:t>RMI</a:t>
                      </a: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a:solidFill>
                            <a:srgbClr val="013E5A"/>
                          </a:solidFill>
                          <a:effectLst/>
                          <a:latin typeface="+mj-lt"/>
                        </a:rPr>
                        <a:t>19% </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17,300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3,343</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a:solidFill>
                            <a:srgbClr val="013E5A"/>
                          </a:solidFill>
                          <a:effectLst/>
                          <a:latin typeface="+mj-lt"/>
                        </a:rPr>
                        <a:t>4 (2020)</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.12%</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7251332"/>
                  </a:ext>
                </a:extLst>
              </a:tr>
              <a:tr h="375970">
                <a:tc>
                  <a:txBody>
                    <a:bodyPr/>
                    <a:lstStyle/>
                    <a:p>
                      <a:pPr>
                        <a:lnSpc>
                          <a:spcPct val="107000"/>
                        </a:lnSpc>
                        <a:spcAft>
                          <a:spcPts val="800"/>
                        </a:spcAft>
                      </a:pPr>
                      <a:r>
                        <a:rPr lang="en-AU" sz="1800">
                          <a:solidFill>
                            <a:srgbClr val="FFFFFF"/>
                          </a:solidFill>
                          <a:effectLst/>
                          <a:latin typeface="+mj-lt"/>
                        </a:rPr>
                        <a:t>Nauru</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a:solidFill>
                            <a:srgbClr val="013E5A"/>
                          </a:solidFill>
                          <a:effectLst/>
                          <a:latin typeface="+mj-lt"/>
                        </a:rPr>
                        <a:t>20%</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3600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743</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128639"/>
                  </a:ext>
                </a:extLst>
              </a:tr>
              <a:tr h="375970">
                <a:tc>
                  <a:txBody>
                    <a:bodyPr/>
                    <a:lstStyle/>
                    <a:p>
                      <a:pPr>
                        <a:lnSpc>
                          <a:spcPct val="107000"/>
                        </a:lnSpc>
                        <a:spcAft>
                          <a:spcPts val="800"/>
                        </a:spcAft>
                      </a:pPr>
                      <a:r>
                        <a:rPr lang="en-AU" sz="1800">
                          <a:solidFill>
                            <a:srgbClr val="FFFFFF"/>
                          </a:solidFill>
                          <a:effectLst/>
                          <a:latin typeface="+mj-lt"/>
                        </a:rPr>
                        <a:t>Samoa</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a:solidFill>
                            <a:srgbClr val="013E5A"/>
                          </a:solidFill>
                          <a:effectLst/>
                          <a:latin typeface="+mj-lt"/>
                        </a:rPr>
                        <a:t>32% </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59,400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19,027</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9928557"/>
                  </a:ext>
                </a:extLst>
              </a:tr>
              <a:tr h="375970">
                <a:tc>
                  <a:txBody>
                    <a:bodyPr/>
                    <a:lstStyle/>
                    <a:p>
                      <a:pPr>
                        <a:lnSpc>
                          <a:spcPct val="107000"/>
                        </a:lnSpc>
                        <a:spcAft>
                          <a:spcPts val="800"/>
                        </a:spcAft>
                      </a:pPr>
                      <a:r>
                        <a:rPr lang="en-AU" sz="1800" dirty="0">
                          <a:solidFill>
                            <a:srgbClr val="FFFFFF"/>
                          </a:solidFill>
                          <a:effectLst/>
                          <a:latin typeface="+mj-lt"/>
                        </a:rPr>
                        <a:t>Sol Is.</a:t>
                      </a:r>
                      <a:endParaRPr lang="en-AU" sz="18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a:solidFill>
                            <a:srgbClr val="013E5A"/>
                          </a:solidFill>
                          <a:effectLst/>
                          <a:latin typeface="+mj-lt"/>
                        </a:rPr>
                        <a:t>28% </a:t>
                      </a:r>
                      <a:endParaRPr lang="en-AU" sz="1800" b="1">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227,300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63,889</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dirty="0">
                          <a:solidFill>
                            <a:srgbClr val="013E5A"/>
                          </a:solidFill>
                          <a:effectLst/>
                          <a:latin typeface="+mj-lt"/>
                        </a:rPr>
                        <a:t> No data yet</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8976189"/>
                  </a:ext>
                </a:extLst>
              </a:tr>
              <a:tr h="361728">
                <a:tc>
                  <a:txBody>
                    <a:bodyPr/>
                    <a:lstStyle/>
                    <a:p>
                      <a:pPr>
                        <a:lnSpc>
                          <a:spcPct val="107000"/>
                        </a:lnSpc>
                        <a:spcAft>
                          <a:spcPts val="800"/>
                        </a:spcAft>
                      </a:pPr>
                      <a:r>
                        <a:rPr lang="en-AU" sz="1800">
                          <a:solidFill>
                            <a:srgbClr val="FFFFFF"/>
                          </a:solidFill>
                          <a:effectLst/>
                          <a:latin typeface="+mj-lt"/>
                        </a:rPr>
                        <a:t>Tonga </a:t>
                      </a:r>
                      <a:endParaRPr lang="en-AU" sz="180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21%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33,200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6825</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157 (20/21)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2.3%</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0543057"/>
                  </a:ext>
                </a:extLst>
              </a:tr>
              <a:tr h="466839">
                <a:tc>
                  <a:txBody>
                    <a:bodyPr/>
                    <a:lstStyle/>
                    <a:p>
                      <a:pPr>
                        <a:lnSpc>
                          <a:spcPct val="107000"/>
                        </a:lnSpc>
                        <a:spcAft>
                          <a:spcPts val="800"/>
                        </a:spcAft>
                      </a:pPr>
                      <a:r>
                        <a:rPr lang="en-AU" sz="1800" dirty="0">
                          <a:solidFill>
                            <a:srgbClr val="FFFFFF"/>
                          </a:solidFill>
                          <a:effectLst/>
                          <a:latin typeface="+mj-lt"/>
                        </a:rPr>
                        <a:t>Vanuatu</a:t>
                      </a:r>
                      <a:endParaRPr lang="en-AU" sz="18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b="1" kern="1200" dirty="0">
                          <a:solidFill>
                            <a:srgbClr val="013E5A"/>
                          </a:solidFill>
                          <a:effectLst/>
                          <a:latin typeface="+mj-lt"/>
                        </a:rPr>
                        <a:t>29% </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92,700</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28,585</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1053 (2021)</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AU" sz="1800" b="1" dirty="0">
                          <a:solidFill>
                            <a:srgbClr val="013E5A"/>
                          </a:solidFill>
                          <a:effectLst/>
                          <a:latin typeface="+mj-lt"/>
                        </a:rPr>
                        <a:t>3.68%</a:t>
                      </a:r>
                      <a:endParaRPr lang="en-AU" sz="1800" b="1" dirty="0">
                        <a:solidFill>
                          <a:srgbClr val="013E5A"/>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3353378"/>
                  </a:ext>
                </a:extLst>
              </a:tr>
            </a:tbl>
          </a:graphicData>
        </a:graphic>
      </p:graphicFrame>
      <p:sp>
        <p:nvSpPr>
          <p:cNvPr id="3" name="Rectangle 2">
            <a:extLst>
              <a:ext uri="{FF2B5EF4-FFF2-40B4-BE49-F238E27FC236}">
                <a16:creationId xmlns:a16="http://schemas.microsoft.com/office/drawing/2014/main" id="{F0E306F9-2E73-4263-B872-A976B6007A40}"/>
              </a:ext>
            </a:extLst>
          </p:cNvPr>
          <p:cNvSpPr/>
          <p:nvPr/>
        </p:nvSpPr>
        <p:spPr>
          <a:xfrm>
            <a:off x="237744" y="337527"/>
            <a:ext cx="8714232" cy="99694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3200" b="1" i="0" u="none" strike="noStrike" kern="1200" cap="none" spc="0" normalizeH="0" baseline="0" noProof="0" dirty="0">
                <a:ln>
                  <a:noFill/>
                </a:ln>
                <a:solidFill>
                  <a:srgbClr val="6DCAF3"/>
                </a:solidFill>
                <a:effectLst/>
                <a:uLnTx/>
                <a:uFillTx/>
                <a:latin typeface="Corbel" panose="020B0503020204020204" pitchFamily="34" charset="0"/>
                <a:ea typeface="Calibri" panose="020F0502020204030204" pitchFamily="34" charset="0"/>
                <a:cs typeface="Times New Roman" panose="02020603050405020304" pitchFamily="18" charset="0"/>
              </a:rPr>
              <a:t>Previous 12 months: </a:t>
            </a:r>
            <a:br>
              <a:rPr kumimoji="0" lang="en-AU" sz="3600" b="1" i="0" u="none" strike="noStrike" kern="1200" cap="none" spc="0" normalizeH="0" baseline="0" noProof="0" dirty="0">
                <a:ln>
                  <a:noFill/>
                </a:ln>
                <a:solidFill>
                  <a:srgbClr val="6DCAF3"/>
                </a:solidFill>
                <a:effectLst/>
                <a:uLnTx/>
                <a:uFillTx/>
                <a:latin typeface="Calibri" panose="020F0502020204030204"/>
                <a:ea typeface="Calibri" panose="020F0502020204030204" pitchFamily="34" charset="0"/>
                <a:cs typeface="Times New Roman" panose="02020603050405020304" pitchFamily="18" charset="0"/>
              </a:rPr>
            </a:br>
            <a:r>
              <a:rPr kumimoji="0" lang="en-AU"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Times New Roman" panose="02020603050405020304" pitchFamily="18" charset="0"/>
              </a:rPr>
              <a:t>Partner violence, women and girls 15+</a:t>
            </a:r>
          </a:p>
        </p:txBody>
      </p:sp>
    </p:spTree>
    <p:extLst>
      <p:ext uri="{BB962C8B-B14F-4D97-AF65-F5344CB8AC3E}">
        <p14:creationId xmlns:p14="http://schemas.microsoft.com/office/powerpoint/2010/main" val="212174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255581" y="405059"/>
            <a:ext cx="8419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Family Protection Data: 10 Indicators</a:t>
            </a: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nvGraphicFramePr>
        <p:xfrm>
          <a:off x="-638459" y="1276007"/>
          <a:ext cx="12830459" cy="5421509"/>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991898">
                <a:tc>
                  <a:txBody>
                    <a:bodyPr/>
                    <a:lstStyle/>
                    <a:p>
                      <a:pPr algn="r"/>
                      <a:r>
                        <a:rPr lang="en-US" sz="3600" b="1" dirty="0">
                          <a:solidFill>
                            <a:schemeClr val="accent1"/>
                          </a:solidFill>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AU"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Cases filed, finalised and clearance rates including type of protection order (interim/ final) and location ( by registry/ island)</a:t>
                      </a: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991898">
                <a:tc>
                  <a:txBody>
                    <a:bodyPr/>
                    <a:lstStyle/>
                    <a:p>
                      <a:pPr algn="r"/>
                      <a:r>
                        <a:rPr lang="en-US" sz="3600" b="1" dirty="0">
                          <a:solidFill>
                            <a:schemeClr val="accent1"/>
                          </a:solidFill>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Sex/gender disaggregated data for the applicant and respondent in protection order cases</a:t>
                      </a: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974572">
                <a:tc>
                  <a:txBody>
                    <a:bodyPr/>
                    <a:lstStyle/>
                    <a:p>
                      <a:pPr algn="r"/>
                      <a:r>
                        <a:rPr lang="en-US" sz="3600" b="1" dirty="0">
                          <a:solidFill>
                            <a:schemeClr val="accent1"/>
                          </a:solidFill>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13E5A"/>
                          </a:solidFill>
                          <a:effectLst/>
                          <a:latin typeface="Corbel" panose="020B0503020204020204" pitchFamily="34" charset="0"/>
                          <a:cs typeface="Times New Roman" panose="02020603050405020304" pitchFamily="18" charset="0"/>
                        </a:rPr>
                        <a:t>Family Protection Act cases as a % of total cases filed in the Magistrates Court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r h="1065887">
                <a:tc>
                  <a:txBody>
                    <a:bodyPr/>
                    <a:lstStyle/>
                    <a:p>
                      <a:pPr algn="r"/>
                      <a:r>
                        <a:rPr lang="en-US" sz="3600" b="1" dirty="0">
                          <a:solidFill>
                            <a:schemeClr val="accent1"/>
                          </a:solidFill>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13E5A"/>
                          </a:solidFill>
                          <a:effectLst/>
                          <a:latin typeface="Corbel" panose="020B0503020204020204" pitchFamily="34" charset="0"/>
                          <a:cs typeface="Times New Roman" panose="02020603050405020304" pitchFamily="18" charset="0"/>
                        </a:rPr>
                        <a:t>Average duration of a protection order case – interim/ final/ total cases and disaggregated by registry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732091"/>
                  </a:ext>
                </a:extLst>
              </a:tr>
              <a:tr h="1331002">
                <a:tc>
                  <a:txBody>
                    <a:bodyPr/>
                    <a:lstStyle/>
                    <a:p>
                      <a:pPr algn="r"/>
                      <a:r>
                        <a:rPr lang="en-US" sz="3600" b="1" dirty="0">
                          <a:solidFill>
                            <a:schemeClr val="accent1"/>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800" b="0" dirty="0">
                          <a:solidFill>
                            <a:srgbClr val="013E5A"/>
                          </a:solidFill>
                          <a:latin typeface="Corbel" panose="020B0503020204020204" pitchFamily="34" charset="0"/>
                          <a:cs typeface="Times New Roman" panose="02020603050405020304" pitchFamily="18" charset="0"/>
                        </a:rPr>
                        <a:t>Outcomes in protection order cases:</a:t>
                      </a:r>
                      <a:r>
                        <a:rPr lang="en-AU" sz="1800" b="0" dirty="0">
                          <a:solidFill>
                            <a:srgbClr val="013E5A"/>
                          </a:solidFill>
                          <a:latin typeface="Corbel" panose="020B0503020204020204" pitchFamily="34" charset="0"/>
                          <a:cs typeface="Times New Roman" panose="02020603050405020304" pitchFamily="18" charset="0"/>
                        </a:rPr>
                        <a:t> </a:t>
                      </a:r>
                    </a:p>
                    <a:p>
                      <a:pPr marL="342900" lvl="0" indent="-342900">
                        <a:buFont typeface="Symbol" pitchFamily="2" charset="2"/>
                        <a:buChar char=""/>
                      </a:pPr>
                      <a:r>
                        <a:rPr lang="en-US" sz="1800" b="0" dirty="0">
                          <a:solidFill>
                            <a:srgbClr val="013E5A"/>
                          </a:solidFill>
                          <a:latin typeface="Corbel" panose="020B0503020204020204" pitchFamily="34" charset="0"/>
                          <a:cs typeface="Times New Roman" panose="02020603050405020304" pitchFamily="18" charset="0"/>
                        </a:rPr>
                        <a:t>Granted/ not granted/ withdrawn (for both final or interim protection orders)</a:t>
                      </a:r>
                      <a:endParaRPr lang="en-AU" sz="1800" b="0" dirty="0">
                        <a:solidFill>
                          <a:srgbClr val="013E5A"/>
                        </a:solidFill>
                        <a:latin typeface="Corbel" panose="020B0503020204020204" pitchFamily="34" charset="0"/>
                        <a:cs typeface="Times New Roman" panose="02020603050405020304" pitchFamily="18" charset="0"/>
                      </a:endParaRPr>
                    </a:p>
                    <a:p>
                      <a:pPr marL="342900" lvl="0" indent="-342900">
                        <a:lnSpc>
                          <a:spcPct val="120000"/>
                        </a:lnSpc>
                        <a:buFont typeface="Symbol" pitchFamily="2" charset="2"/>
                        <a:buChar char=""/>
                      </a:pPr>
                      <a:r>
                        <a:rPr lang="en-GB" sz="1800" b="0" dirty="0">
                          <a:solidFill>
                            <a:srgbClr val="013E5A"/>
                          </a:solidFill>
                          <a:latin typeface="Corbel" panose="020B0503020204020204" pitchFamily="34" charset="0"/>
                          <a:cs typeface="Times New Roman" panose="02020603050405020304" pitchFamily="18" charset="0"/>
                        </a:rPr>
                        <a:t>conditions that were included in protection orders for contact, custody of children, maintenance, residence</a:t>
                      </a:r>
                      <a:endParaRPr lang="en-AU" sz="1800" b="0" dirty="0">
                        <a:solidFill>
                          <a:srgbClr val="013E5A"/>
                        </a:solidFill>
                        <a:latin typeface="Corbel" panose="020B0503020204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713456"/>
                  </a:ext>
                </a:extLst>
              </a:tr>
            </a:tbl>
          </a:graphicData>
        </a:graphic>
      </p:graphicFrame>
      <p:grpSp>
        <p:nvGrpSpPr>
          <p:cNvPr id="8" name="Group 7">
            <a:extLst>
              <a:ext uri="{FF2B5EF4-FFF2-40B4-BE49-F238E27FC236}">
                <a16:creationId xmlns:a16="http://schemas.microsoft.com/office/drawing/2014/main" id="{F1E42E9B-EAE9-F77F-74B5-C022DB726A5E}"/>
              </a:ext>
            </a:extLst>
          </p:cNvPr>
          <p:cNvGrpSpPr>
            <a:grpSpLocks/>
          </p:cNvGrpSpPr>
          <p:nvPr/>
        </p:nvGrpSpPr>
        <p:grpSpPr bwMode="auto">
          <a:xfrm>
            <a:off x="990596" y="1516165"/>
            <a:ext cx="685800" cy="685800"/>
            <a:chOff x="3603" y="9575"/>
            <a:chExt cx="881" cy="832"/>
          </a:xfrm>
          <a:solidFill>
            <a:schemeClr val="accent1"/>
          </a:solidFill>
        </p:grpSpPr>
        <p:sp>
          <p:nvSpPr>
            <p:cNvPr id="9" name="Freeform 17">
              <a:extLst>
                <a:ext uri="{FF2B5EF4-FFF2-40B4-BE49-F238E27FC236}">
                  <a16:creationId xmlns:a16="http://schemas.microsoft.com/office/drawing/2014/main" id="{FF2817F3-9869-F770-BD2B-116C1BD9DAB2}"/>
                </a:ext>
              </a:extLst>
            </p:cNvPr>
            <p:cNvSpPr>
              <a:spLocks/>
            </p:cNvSpPr>
            <p:nvPr/>
          </p:nvSpPr>
          <p:spPr bwMode="auto">
            <a:xfrm>
              <a:off x="3603" y="9575"/>
              <a:ext cx="881" cy="832"/>
            </a:xfrm>
            <a:custGeom>
              <a:avLst/>
              <a:gdLst>
                <a:gd name="T0" fmla="+- 0 4435 3604"/>
                <a:gd name="T1" fmla="*/ T0 w 881"/>
                <a:gd name="T2" fmla="+- 0 253 253"/>
                <a:gd name="T3" fmla="*/ 253 h 832"/>
                <a:gd name="T4" fmla="+- 0 3653 3604"/>
                <a:gd name="T5" fmla="*/ T4 w 881"/>
                <a:gd name="T6" fmla="+- 0 253 253"/>
                <a:gd name="T7" fmla="*/ 253 h 832"/>
                <a:gd name="T8" fmla="+- 0 3634 3604"/>
                <a:gd name="T9" fmla="*/ T8 w 881"/>
                <a:gd name="T10" fmla="+- 0 257 253"/>
                <a:gd name="T11" fmla="*/ 257 h 832"/>
                <a:gd name="T12" fmla="+- 0 3618 3604"/>
                <a:gd name="T13" fmla="*/ T12 w 881"/>
                <a:gd name="T14" fmla="+- 0 267 253"/>
                <a:gd name="T15" fmla="*/ 267 h 832"/>
                <a:gd name="T16" fmla="+- 0 3608 3604"/>
                <a:gd name="T17" fmla="*/ T16 w 881"/>
                <a:gd name="T18" fmla="+- 0 283 253"/>
                <a:gd name="T19" fmla="*/ 283 h 832"/>
                <a:gd name="T20" fmla="+- 0 3604 3604"/>
                <a:gd name="T21" fmla="*/ T20 w 881"/>
                <a:gd name="T22" fmla="+- 0 302 253"/>
                <a:gd name="T23" fmla="*/ 302 h 832"/>
                <a:gd name="T24" fmla="+- 0 3604 3604"/>
                <a:gd name="T25" fmla="*/ T24 w 881"/>
                <a:gd name="T26" fmla="+- 0 1035 253"/>
                <a:gd name="T27" fmla="*/ 1035 h 832"/>
                <a:gd name="T28" fmla="+- 0 3608 3604"/>
                <a:gd name="T29" fmla="*/ T28 w 881"/>
                <a:gd name="T30" fmla="+- 0 1054 253"/>
                <a:gd name="T31" fmla="*/ 1054 h 832"/>
                <a:gd name="T32" fmla="+- 0 3618 3604"/>
                <a:gd name="T33" fmla="*/ T32 w 881"/>
                <a:gd name="T34" fmla="+- 0 1070 253"/>
                <a:gd name="T35" fmla="*/ 1070 h 832"/>
                <a:gd name="T36" fmla="+- 0 3634 3604"/>
                <a:gd name="T37" fmla="*/ T36 w 881"/>
                <a:gd name="T38" fmla="+- 0 1080 253"/>
                <a:gd name="T39" fmla="*/ 1080 h 832"/>
                <a:gd name="T40" fmla="+- 0 3653 3604"/>
                <a:gd name="T41" fmla="*/ T40 w 881"/>
                <a:gd name="T42" fmla="+- 0 1084 253"/>
                <a:gd name="T43" fmla="*/ 1084 h 832"/>
                <a:gd name="T44" fmla="+- 0 4435 3604"/>
                <a:gd name="T45" fmla="*/ T44 w 881"/>
                <a:gd name="T46" fmla="+- 0 1084 253"/>
                <a:gd name="T47" fmla="*/ 1084 h 832"/>
                <a:gd name="T48" fmla="+- 0 4454 3604"/>
                <a:gd name="T49" fmla="*/ T48 w 881"/>
                <a:gd name="T50" fmla="+- 0 1080 253"/>
                <a:gd name="T51" fmla="*/ 1080 h 832"/>
                <a:gd name="T52" fmla="+- 0 4470 3604"/>
                <a:gd name="T53" fmla="*/ T52 w 881"/>
                <a:gd name="T54" fmla="+- 0 1070 253"/>
                <a:gd name="T55" fmla="*/ 1070 h 832"/>
                <a:gd name="T56" fmla="+- 0 4480 3604"/>
                <a:gd name="T57" fmla="*/ T56 w 881"/>
                <a:gd name="T58" fmla="+- 0 1054 253"/>
                <a:gd name="T59" fmla="*/ 1054 h 832"/>
                <a:gd name="T60" fmla="+- 0 4484 3604"/>
                <a:gd name="T61" fmla="*/ T60 w 881"/>
                <a:gd name="T62" fmla="+- 0 1035 253"/>
                <a:gd name="T63" fmla="*/ 1035 h 832"/>
                <a:gd name="T64" fmla="+- 0 4484 3604"/>
                <a:gd name="T65" fmla="*/ T64 w 881"/>
                <a:gd name="T66" fmla="+- 0 302 253"/>
                <a:gd name="T67" fmla="*/ 302 h 832"/>
                <a:gd name="T68" fmla="+- 0 4480 3604"/>
                <a:gd name="T69" fmla="*/ T68 w 881"/>
                <a:gd name="T70" fmla="+- 0 283 253"/>
                <a:gd name="T71" fmla="*/ 283 h 832"/>
                <a:gd name="T72" fmla="+- 0 4470 3604"/>
                <a:gd name="T73" fmla="*/ T72 w 881"/>
                <a:gd name="T74" fmla="+- 0 267 253"/>
                <a:gd name="T75" fmla="*/ 267 h 832"/>
                <a:gd name="T76" fmla="+- 0 4454 3604"/>
                <a:gd name="T77" fmla="*/ T76 w 881"/>
                <a:gd name="T78" fmla="+- 0 257 253"/>
                <a:gd name="T79" fmla="*/ 257 h 832"/>
                <a:gd name="T80" fmla="+- 0 4435 3604"/>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0" name="Picture 9">
              <a:extLst>
                <a:ext uri="{FF2B5EF4-FFF2-40B4-BE49-F238E27FC236}">
                  <a16:creationId xmlns:a16="http://schemas.microsoft.com/office/drawing/2014/main" id="{1CA41FE9-9418-B4DB-BE21-78E3B86A9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12"/>
            <a:stretch>
              <a:fillRect/>
            </a:stretch>
          </p:blipFill>
          <p:spPr bwMode="auto">
            <a:xfrm>
              <a:off x="3675" y="9744"/>
              <a:ext cx="730" cy="493"/>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11" name="Group 10">
            <a:extLst>
              <a:ext uri="{FF2B5EF4-FFF2-40B4-BE49-F238E27FC236}">
                <a16:creationId xmlns:a16="http://schemas.microsoft.com/office/drawing/2014/main" id="{56C6B58B-CD64-69AF-91C1-1E1C514FD2D9}"/>
              </a:ext>
            </a:extLst>
          </p:cNvPr>
          <p:cNvGrpSpPr>
            <a:grpSpLocks/>
          </p:cNvGrpSpPr>
          <p:nvPr/>
        </p:nvGrpSpPr>
        <p:grpSpPr bwMode="auto">
          <a:xfrm>
            <a:off x="990596" y="3424531"/>
            <a:ext cx="687070" cy="687070"/>
            <a:chOff x="4561" y="10464"/>
            <a:chExt cx="881" cy="832"/>
          </a:xfrm>
          <a:solidFill>
            <a:schemeClr val="accent1"/>
          </a:solidFill>
        </p:grpSpPr>
        <p:sp>
          <p:nvSpPr>
            <p:cNvPr id="12" name="Freeform 29">
              <a:extLst>
                <a:ext uri="{FF2B5EF4-FFF2-40B4-BE49-F238E27FC236}">
                  <a16:creationId xmlns:a16="http://schemas.microsoft.com/office/drawing/2014/main" id="{9E509832-98D2-2C6B-3FAC-543326094164}"/>
                </a:ext>
              </a:extLst>
            </p:cNvPr>
            <p:cNvSpPr>
              <a:spLocks/>
            </p:cNvSpPr>
            <p:nvPr/>
          </p:nvSpPr>
          <p:spPr bwMode="auto">
            <a:xfrm>
              <a:off x="4561" y="10464"/>
              <a:ext cx="881" cy="832"/>
            </a:xfrm>
            <a:custGeom>
              <a:avLst/>
              <a:gdLst>
                <a:gd name="T0" fmla="+- 0 5393 4561"/>
                <a:gd name="T1" fmla="*/ T0 w 881"/>
                <a:gd name="T2" fmla="+- 0 1142 1142"/>
                <a:gd name="T3" fmla="*/ 1142 h 832"/>
                <a:gd name="T4" fmla="+- 0 4610 4561"/>
                <a:gd name="T5" fmla="*/ T4 w 881"/>
                <a:gd name="T6" fmla="+- 0 1142 1142"/>
                <a:gd name="T7" fmla="*/ 1142 h 832"/>
                <a:gd name="T8" fmla="+- 0 4591 4561"/>
                <a:gd name="T9" fmla="*/ T8 w 881"/>
                <a:gd name="T10" fmla="+- 0 1146 1142"/>
                <a:gd name="T11" fmla="*/ 1146 h 832"/>
                <a:gd name="T12" fmla="+- 0 4576 4561"/>
                <a:gd name="T13" fmla="*/ T12 w 881"/>
                <a:gd name="T14" fmla="+- 0 1156 1142"/>
                <a:gd name="T15" fmla="*/ 1156 h 832"/>
                <a:gd name="T16" fmla="+- 0 4565 4561"/>
                <a:gd name="T17" fmla="*/ T16 w 881"/>
                <a:gd name="T18" fmla="+- 0 1172 1142"/>
                <a:gd name="T19" fmla="*/ 1172 h 832"/>
                <a:gd name="T20" fmla="+- 0 4561 4561"/>
                <a:gd name="T21" fmla="*/ T20 w 881"/>
                <a:gd name="T22" fmla="+- 0 1191 1142"/>
                <a:gd name="T23" fmla="*/ 1191 h 832"/>
                <a:gd name="T24" fmla="+- 0 4561 4561"/>
                <a:gd name="T25" fmla="*/ T24 w 881"/>
                <a:gd name="T26" fmla="+- 0 1924 1142"/>
                <a:gd name="T27" fmla="*/ 1924 h 832"/>
                <a:gd name="T28" fmla="+- 0 4565 4561"/>
                <a:gd name="T29" fmla="*/ T28 w 881"/>
                <a:gd name="T30" fmla="+- 0 1943 1142"/>
                <a:gd name="T31" fmla="*/ 1943 h 832"/>
                <a:gd name="T32" fmla="+- 0 4576 4561"/>
                <a:gd name="T33" fmla="*/ T32 w 881"/>
                <a:gd name="T34" fmla="+- 0 1959 1142"/>
                <a:gd name="T35" fmla="*/ 1959 h 832"/>
                <a:gd name="T36" fmla="+- 0 4591 4561"/>
                <a:gd name="T37" fmla="*/ T36 w 881"/>
                <a:gd name="T38" fmla="+- 0 1969 1142"/>
                <a:gd name="T39" fmla="*/ 1969 h 832"/>
                <a:gd name="T40" fmla="+- 0 4610 4561"/>
                <a:gd name="T41" fmla="*/ T40 w 881"/>
                <a:gd name="T42" fmla="+- 0 1973 1142"/>
                <a:gd name="T43" fmla="*/ 1973 h 832"/>
                <a:gd name="T44" fmla="+- 0 5393 4561"/>
                <a:gd name="T45" fmla="*/ T44 w 881"/>
                <a:gd name="T46" fmla="+- 0 1973 1142"/>
                <a:gd name="T47" fmla="*/ 1973 h 832"/>
                <a:gd name="T48" fmla="+- 0 5412 4561"/>
                <a:gd name="T49" fmla="*/ T48 w 881"/>
                <a:gd name="T50" fmla="+- 0 1969 1142"/>
                <a:gd name="T51" fmla="*/ 1969 h 832"/>
                <a:gd name="T52" fmla="+- 0 5427 4561"/>
                <a:gd name="T53" fmla="*/ T52 w 881"/>
                <a:gd name="T54" fmla="+- 0 1959 1142"/>
                <a:gd name="T55" fmla="*/ 1959 h 832"/>
                <a:gd name="T56" fmla="+- 0 5438 4561"/>
                <a:gd name="T57" fmla="*/ T56 w 881"/>
                <a:gd name="T58" fmla="+- 0 1943 1142"/>
                <a:gd name="T59" fmla="*/ 1943 h 832"/>
                <a:gd name="T60" fmla="+- 0 5441 4561"/>
                <a:gd name="T61" fmla="*/ T60 w 881"/>
                <a:gd name="T62" fmla="+- 0 1924 1142"/>
                <a:gd name="T63" fmla="*/ 1924 h 832"/>
                <a:gd name="T64" fmla="+- 0 5441 4561"/>
                <a:gd name="T65" fmla="*/ T64 w 881"/>
                <a:gd name="T66" fmla="+- 0 1191 1142"/>
                <a:gd name="T67" fmla="*/ 1191 h 832"/>
                <a:gd name="T68" fmla="+- 0 5438 4561"/>
                <a:gd name="T69" fmla="*/ T68 w 881"/>
                <a:gd name="T70" fmla="+- 0 1172 1142"/>
                <a:gd name="T71" fmla="*/ 1172 h 832"/>
                <a:gd name="T72" fmla="+- 0 5427 4561"/>
                <a:gd name="T73" fmla="*/ T72 w 881"/>
                <a:gd name="T74" fmla="+- 0 1156 1142"/>
                <a:gd name="T75" fmla="*/ 1156 h 832"/>
                <a:gd name="T76" fmla="+- 0 5412 4561"/>
                <a:gd name="T77" fmla="*/ T76 w 881"/>
                <a:gd name="T78" fmla="+- 0 1146 1142"/>
                <a:gd name="T79" fmla="*/ 1146 h 832"/>
                <a:gd name="T80" fmla="+- 0 5393 4561"/>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2" y="0"/>
                  </a:moveTo>
                  <a:lnTo>
                    <a:pt x="49" y="0"/>
                  </a:lnTo>
                  <a:lnTo>
                    <a:pt x="30" y="4"/>
                  </a:lnTo>
                  <a:lnTo>
                    <a:pt x="15" y="14"/>
                  </a:lnTo>
                  <a:lnTo>
                    <a:pt x="4" y="30"/>
                  </a:lnTo>
                  <a:lnTo>
                    <a:pt x="0" y="49"/>
                  </a:lnTo>
                  <a:lnTo>
                    <a:pt x="0" y="782"/>
                  </a:lnTo>
                  <a:lnTo>
                    <a:pt x="4" y="801"/>
                  </a:lnTo>
                  <a:lnTo>
                    <a:pt x="15" y="817"/>
                  </a:lnTo>
                  <a:lnTo>
                    <a:pt x="30" y="827"/>
                  </a:lnTo>
                  <a:lnTo>
                    <a:pt x="49" y="831"/>
                  </a:lnTo>
                  <a:lnTo>
                    <a:pt x="832" y="831"/>
                  </a:lnTo>
                  <a:lnTo>
                    <a:pt x="851" y="827"/>
                  </a:lnTo>
                  <a:lnTo>
                    <a:pt x="866" y="817"/>
                  </a:lnTo>
                  <a:lnTo>
                    <a:pt x="877" y="801"/>
                  </a:lnTo>
                  <a:lnTo>
                    <a:pt x="880" y="782"/>
                  </a:lnTo>
                  <a:lnTo>
                    <a:pt x="880" y="49"/>
                  </a:lnTo>
                  <a:lnTo>
                    <a:pt x="877" y="30"/>
                  </a:lnTo>
                  <a:lnTo>
                    <a:pt x="866" y="14"/>
                  </a:lnTo>
                  <a:lnTo>
                    <a:pt x="851" y="4"/>
                  </a:lnTo>
                  <a:lnTo>
                    <a:pt x="832"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3" name="Picture 12">
              <a:extLst>
                <a:ext uri="{FF2B5EF4-FFF2-40B4-BE49-F238E27FC236}">
                  <a16:creationId xmlns:a16="http://schemas.microsoft.com/office/drawing/2014/main" id="{9E917172-9E4E-2A26-3295-25EB38D51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35" r="-5620"/>
            <a:stretch>
              <a:fillRect/>
            </a:stretch>
          </p:blipFill>
          <p:spPr bwMode="auto">
            <a:xfrm>
              <a:off x="4661" y="10527"/>
              <a:ext cx="687" cy="691"/>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14" name="Group 13">
            <a:extLst>
              <a:ext uri="{FF2B5EF4-FFF2-40B4-BE49-F238E27FC236}">
                <a16:creationId xmlns:a16="http://schemas.microsoft.com/office/drawing/2014/main" id="{135A016D-22C0-3259-0ECB-962FB3736AB7}"/>
              </a:ext>
            </a:extLst>
          </p:cNvPr>
          <p:cNvGrpSpPr>
            <a:grpSpLocks/>
          </p:cNvGrpSpPr>
          <p:nvPr/>
        </p:nvGrpSpPr>
        <p:grpSpPr bwMode="auto">
          <a:xfrm>
            <a:off x="987871" y="4489786"/>
            <a:ext cx="685800" cy="663173"/>
            <a:chOff x="1700" y="32"/>
            <a:chExt cx="1531" cy="1446"/>
          </a:xfrm>
          <a:solidFill>
            <a:schemeClr val="accent1"/>
          </a:solidFill>
        </p:grpSpPr>
        <p:sp>
          <p:nvSpPr>
            <p:cNvPr id="15" name="Freeform 51">
              <a:extLst>
                <a:ext uri="{FF2B5EF4-FFF2-40B4-BE49-F238E27FC236}">
                  <a16:creationId xmlns:a16="http://schemas.microsoft.com/office/drawing/2014/main" id="{50A55F99-A3C7-6C7B-5070-B5C68138A840}"/>
                </a:ext>
              </a:extLst>
            </p:cNvPr>
            <p:cNvSpPr>
              <a:spLocks/>
            </p:cNvSpPr>
            <p:nvPr/>
          </p:nvSpPr>
          <p:spPr bwMode="auto">
            <a:xfrm>
              <a:off x="1700" y="32"/>
              <a:ext cx="1531" cy="1446"/>
            </a:xfrm>
            <a:custGeom>
              <a:avLst/>
              <a:gdLst>
                <a:gd name="T0" fmla="+- 0 3146 1701"/>
                <a:gd name="T1" fmla="*/ T0 w 1531"/>
                <a:gd name="T2" fmla="+- 0 33 33"/>
                <a:gd name="T3" fmla="*/ 33 h 1446"/>
                <a:gd name="T4" fmla="+- 0 1786 1701"/>
                <a:gd name="T5" fmla="*/ T4 w 1531"/>
                <a:gd name="T6" fmla="+- 0 33 33"/>
                <a:gd name="T7" fmla="*/ 33 h 1446"/>
                <a:gd name="T8" fmla="+- 0 1753 1701"/>
                <a:gd name="T9" fmla="*/ T8 w 1531"/>
                <a:gd name="T10" fmla="+- 0 39 33"/>
                <a:gd name="T11" fmla="*/ 39 h 1446"/>
                <a:gd name="T12" fmla="+- 0 1726 1701"/>
                <a:gd name="T13" fmla="*/ T12 w 1531"/>
                <a:gd name="T14" fmla="+- 0 57 33"/>
                <a:gd name="T15" fmla="*/ 57 h 1446"/>
                <a:gd name="T16" fmla="+- 0 1707 1701"/>
                <a:gd name="T17" fmla="*/ T16 w 1531"/>
                <a:gd name="T18" fmla="+- 0 84 33"/>
                <a:gd name="T19" fmla="*/ 84 h 1446"/>
                <a:gd name="T20" fmla="+- 0 1701 1701"/>
                <a:gd name="T21" fmla="*/ T20 w 1531"/>
                <a:gd name="T22" fmla="+- 0 118 33"/>
                <a:gd name="T23" fmla="*/ 118 h 1446"/>
                <a:gd name="T24" fmla="+- 0 1701 1701"/>
                <a:gd name="T25" fmla="*/ T24 w 1531"/>
                <a:gd name="T26" fmla="+- 0 1393 33"/>
                <a:gd name="T27" fmla="*/ 1393 h 1446"/>
                <a:gd name="T28" fmla="+- 0 1707 1701"/>
                <a:gd name="T29" fmla="*/ T28 w 1531"/>
                <a:gd name="T30" fmla="+- 0 1426 33"/>
                <a:gd name="T31" fmla="*/ 1426 h 1446"/>
                <a:gd name="T32" fmla="+- 0 1726 1701"/>
                <a:gd name="T33" fmla="*/ T32 w 1531"/>
                <a:gd name="T34" fmla="+- 0 1453 33"/>
                <a:gd name="T35" fmla="*/ 1453 h 1446"/>
                <a:gd name="T36" fmla="+- 0 1753 1701"/>
                <a:gd name="T37" fmla="*/ T36 w 1531"/>
                <a:gd name="T38" fmla="+- 0 1472 33"/>
                <a:gd name="T39" fmla="*/ 1472 h 1446"/>
                <a:gd name="T40" fmla="+- 0 1786 1701"/>
                <a:gd name="T41" fmla="*/ T40 w 1531"/>
                <a:gd name="T42" fmla="+- 0 1478 33"/>
                <a:gd name="T43" fmla="*/ 1478 h 1446"/>
                <a:gd name="T44" fmla="+- 0 3146 1701"/>
                <a:gd name="T45" fmla="*/ T44 w 1531"/>
                <a:gd name="T46" fmla="+- 0 1478 33"/>
                <a:gd name="T47" fmla="*/ 1478 h 1446"/>
                <a:gd name="T48" fmla="+- 0 3180 1701"/>
                <a:gd name="T49" fmla="*/ T48 w 1531"/>
                <a:gd name="T50" fmla="+- 0 1472 33"/>
                <a:gd name="T51" fmla="*/ 1472 h 1446"/>
                <a:gd name="T52" fmla="+- 0 3207 1701"/>
                <a:gd name="T53" fmla="*/ T52 w 1531"/>
                <a:gd name="T54" fmla="+- 0 1453 33"/>
                <a:gd name="T55" fmla="*/ 1453 h 1446"/>
                <a:gd name="T56" fmla="+- 0 3225 1701"/>
                <a:gd name="T57" fmla="*/ T56 w 1531"/>
                <a:gd name="T58" fmla="+- 0 1426 33"/>
                <a:gd name="T59" fmla="*/ 1426 h 1446"/>
                <a:gd name="T60" fmla="+- 0 3231 1701"/>
                <a:gd name="T61" fmla="*/ T60 w 1531"/>
                <a:gd name="T62" fmla="+- 0 1393 33"/>
                <a:gd name="T63" fmla="*/ 1393 h 1446"/>
                <a:gd name="T64" fmla="+- 0 3231 1701"/>
                <a:gd name="T65" fmla="*/ T64 w 1531"/>
                <a:gd name="T66" fmla="+- 0 118 33"/>
                <a:gd name="T67" fmla="*/ 118 h 1446"/>
                <a:gd name="T68" fmla="+- 0 3225 1701"/>
                <a:gd name="T69" fmla="*/ T68 w 1531"/>
                <a:gd name="T70" fmla="+- 0 84 33"/>
                <a:gd name="T71" fmla="*/ 84 h 1446"/>
                <a:gd name="T72" fmla="+- 0 3207 1701"/>
                <a:gd name="T73" fmla="*/ T72 w 1531"/>
                <a:gd name="T74" fmla="+- 0 57 33"/>
                <a:gd name="T75" fmla="*/ 57 h 1446"/>
                <a:gd name="T76" fmla="+- 0 3180 1701"/>
                <a:gd name="T77" fmla="*/ T76 w 1531"/>
                <a:gd name="T78" fmla="+- 0 39 33"/>
                <a:gd name="T79" fmla="*/ 39 h 1446"/>
                <a:gd name="T80" fmla="+- 0 3146 1701"/>
                <a:gd name="T81" fmla="*/ T80 w 1531"/>
                <a:gd name="T82" fmla="+- 0 33 33"/>
                <a:gd name="T83" fmla="*/ 33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1"/>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1"/>
                  </a:lnTo>
                  <a:lnTo>
                    <a:pt x="1506" y="24"/>
                  </a:lnTo>
                  <a:lnTo>
                    <a:pt x="1479" y="6"/>
                  </a:lnTo>
                  <a:lnTo>
                    <a:pt x="1445"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6" name="Picture 15">
              <a:extLst>
                <a:ext uri="{FF2B5EF4-FFF2-40B4-BE49-F238E27FC236}">
                  <a16:creationId xmlns:a16="http://schemas.microsoft.com/office/drawing/2014/main" id="{E53BEBE0-A79E-1D26-08DE-0D690BFAEC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 y="155"/>
              <a:ext cx="1199" cy="1199"/>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pic>
        <p:nvPicPr>
          <p:cNvPr id="7" name="Picture 6" descr="Logo&#10;&#10;Description automatically generated">
            <a:extLst>
              <a:ext uri="{FF2B5EF4-FFF2-40B4-BE49-F238E27FC236}">
                <a16:creationId xmlns:a16="http://schemas.microsoft.com/office/drawing/2014/main" id="{3DB7E112-A9DF-4E78-B023-A0CB7B8FF2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960" y="243444"/>
            <a:ext cx="2103459" cy="776110"/>
          </a:xfrm>
          <a:prstGeom prst="rect">
            <a:avLst/>
          </a:prstGeom>
        </p:spPr>
      </p:pic>
      <p:grpSp>
        <p:nvGrpSpPr>
          <p:cNvPr id="5" name="Group 4">
            <a:extLst>
              <a:ext uri="{FF2B5EF4-FFF2-40B4-BE49-F238E27FC236}">
                <a16:creationId xmlns:a16="http://schemas.microsoft.com/office/drawing/2014/main" id="{DA1E90B1-62D5-7539-C9C7-494D61442C05}"/>
              </a:ext>
            </a:extLst>
          </p:cNvPr>
          <p:cNvGrpSpPr>
            <a:grpSpLocks/>
          </p:cNvGrpSpPr>
          <p:nvPr/>
        </p:nvGrpSpPr>
        <p:grpSpPr bwMode="auto">
          <a:xfrm>
            <a:off x="998471" y="2464122"/>
            <a:ext cx="685800" cy="687070"/>
            <a:chOff x="9324" y="9575"/>
            <a:chExt cx="881" cy="832"/>
          </a:xfrm>
          <a:solidFill>
            <a:srgbClr val="013E5A"/>
          </a:solidFill>
        </p:grpSpPr>
        <p:sp>
          <p:nvSpPr>
            <p:cNvPr id="6" name="Freeform 20">
              <a:extLst>
                <a:ext uri="{FF2B5EF4-FFF2-40B4-BE49-F238E27FC236}">
                  <a16:creationId xmlns:a16="http://schemas.microsoft.com/office/drawing/2014/main" id="{98199435-EE07-B62E-BBE1-FD85C793BFBF}"/>
                </a:ext>
              </a:extLst>
            </p:cNvPr>
            <p:cNvSpPr>
              <a:spLocks/>
            </p:cNvSpPr>
            <p:nvPr/>
          </p:nvSpPr>
          <p:spPr bwMode="auto">
            <a:xfrm>
              <a:off x="9324" y="9575"/>
              <a:ext cx="881" cy="832"/>
            </a:xfrm>
            <a:custGeom>
              <a:avLst/>
              <a:gdLst>
                <a:gd name="T0" fmla="+- 0 10156 9325"/>
                <a:gd name="T1" fmla="*/ T0 w 881"/>
                <a:gd name="T2" fmla="+- 0 253 253"/>
                <a:gd name="T3" fmla="*/ 253 h 832"/>
                <a:gd name="T4" fmla="+- 0 9374 9325"/>
                <a:gd name="T5" fmla="*/ T4 w 881"/>
                <a:gd name="T6" fmla="+- 0 253 253"/>
                <a:gd name="T7" fmla="*/ 253 h 832"/>
                <a:gd name="T8" fmla="+- 0 9355 9325"/>
                <a:gd name="T9" fmla="*/ T8 w 881"/>
                <a:gd name="T10" fmla="+- 0 257 253"/>
                <a:gd name="T11" fmla="*/ 257 h 832"/>
                <a:gd name="T12" fmla="+- 0 9339 9325"/>
                <a:gd name="T13" fmla="*/ T12 w 881"/>
                <a:gd name="T14" fmla="+- 0 267 253"/>
                <a:gd name="T15" fmla="*/ 267 h 832"/>
                <a:gd name="T16" fmla="+- 0 9329 9325"/>
                <a:gd name="T17" fmla="*/ T16 w 881"/>
                <a:gd name="T18" fmla="+- 0 283 253"/>
                <a:gd name="T19" fmla="*/ 283 h 832"/>
                <a:gd name="T20" fmla="+- 0 9325 9325"/>
                <a:gd name="T21" fmla="*/ T20 w 881"/>
                <a:gd name="T22" fmla="+- 0 302 253"/>
                <a:gd name="T23" fmla="*/ 302 h 832"/>
                <a:gd name="T24" fmla="+- 0 9325 9325"/>
                <a:gd name="T25" fmla="*/ T24 w 881"/>
                <a:gd name="T26" fmla="+- 0 1035 253"/>
                <a:gd name="T27" fmla="*/ 1035 h 832"/>
                <a:gd name="T28" fmla="+- 0 9329 9325"/>
                <a:gd name="T29" fmla="*/ T28 w 881"/>
                <a:gd name="T30" fmla="+- 0 1054 253"/>
                <a:gd name="T31" fmla="*/ 1054 h 832"/>
                <a:gd name="T32" fmla="+- 0 9339 9325"/>
                <a:gd name="T33" fmla="*/ T32 w 881"/>
                <a:gd name="T34" fmla="+- 0 1070 253"/>
                <a:gd name="T35" fmla="*/ 1070 h 832"/>
                <a:gd name="T36" fmla="+- 0 9355 9325"/>
                <a:gd name="T37" fmla="*/ T36 w 881"/>
                <a:gd name="T38" fmla="+- 0 1080 253"/>
                <a:gd name="T39" fmla="*/ 1080 h 832"/>
                <a:gd name="T40" fmla="+- 0 9374 9325"/>
                <a:gd name="T41" fmla="*/ T40 w 881"/>
                <a:gd name="T42" fmla="+- 0 1084 253"/>
                <a:gd name="T43" fmla="*/ 1084 h 832"/>
                <a:gd name="T44" fmla="+- 0 10156 9325"/>
                <a:gd name="T45" fmla="*/ T44 w 881"/>
                <a:gd name="T46" fmla="+- 0 1084 253"/>
                <a:gd name="T47" fmla="*/ 1084 h 832"/>
                <a:gd name="T48" fmla="+- 0 10175 9325"/>
                <a:gd name="T49" fmla="*/ T48 w 881"/>
                <a:gd name="T50" fmla="+- 0 1080 253"/>
                <a:gd name="T51" fmla="*/ 1080 h 832"/>
                <a:gd name="T52" fmla="+- 0 10191 9325"/>
                <a:gd name="T53" fmla="*/ T52 w 881"/>
                <a:gd name="T54" fmla="+- 0 1070 253"/>
                <a:gd name="T55" fmla="*/ 1070 h 832"/>
                <a:gd name="T56" fmla="+- 0 10201 9325"/>
                <a:gd name="T57" fmla="*/ T56 w 881"/>
                <a:gd name="T58" fmla="+- 0 1054 253"/>
                <a:gd name="T59" fmla="*/ 1054 h 832"/>
                <a:gd name="T60" fmla="+- 0 10205 9325"/>
                <a:gd name="T61" fmla="*/ T60 w 881"/>
                <a:gd name="T62" fmla="+- 0 1035 253"/>
                <a:gd name="T63" fmla="*/ 1035 h 832"/>
                <a:gd name="T64" fmla="+- 0 10205 9325"/>
                <a:gd name="T65" fmla="*/ T64 w 881"/>
                <a:gd name="T66" fmla="+- 0 302 253"/>
                <a:gd name="T67" fmla="*/ 302 h 832"/>
                <a:gd name="T68" fmla="+- 0 10201 9325"/>
                <a:gd name="T69" fmla="*/ T68 w 881"/>
                <a:gd name="T70" fmla="+- 0 283 253"/>
                <a:gd name="T71" fmla="*/ 283 h 832"/>
                <a:gd name="T72" fmla="+- 0 10191 9325"/>
                <a:gd name="T73" fmla="*/ T72 w 881"/>
                <a:gd name="T74" fmla="+- 0 267 253"/>
                <a:gd name="T75" fmla="*/ 267 h 832"/>
                <a:gd name="T76" fmla="+- 0 10175 9325"/>
                <a:gd name="T77" fmla="*/ T76 w 881"/>
                <a:gd name="T78" fmla="+- 0 257 253"/>
                <a:gd name="T79" fmla="*/ 257 h 832"/>
                <a:gd name="T80" fmla="+- 0 10156 9325"/>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23" name="Picture 22">
              <a:extLst>
                <a:ext uri="{FF2B5EF4-FFF2-40B4-BE49-F238E27FC236}">
                  <a16:creationId xmlns:a16="http://schemas.microsoft.com/office/drawing/2014/main" id="{8A4B6E72-2654-9E62-5D69-32081F1D6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92" r="-5202"/>
            <a:stretch>
              <a:fillRect/>
            </a:stretch>
          </p:blipFill>
          <p:spPr bwMode="auto">
            <a:xfrm>
              <a:off x="9385" y="9667"/>
              <a:ext cx="766" cy="662"/>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grpSp>
        <p:nvGrpSpPr>
          <p:cNvPr id="4" name="Group 3">
            <a:extLst>
              <a:ext uri="{FF2B5EF4-FFF2-40B4-BE49-F238E27FC236}">
                <a16:creationId xmlns:a16="http://schemas.microsoft.com/office/drawing/2014/main" id="{E8E9FAF8-52EC-D3AE-0DC8-9C37C9F609A3}"/>
              </a:ext>
            </a:extLst>
          </p:cNvPr>
          <p:cNvGrpSpPr>
            <a:grpSpLocks/>
          </p:cNvGrpSpPr>
          <p:nvPr/>
        </p:nvGrpSpPr>
        <p:grpSpPr bwMode="auto">
          <a:xfrm>
            <a:off x="956909" y="5531144"/>
            <a:ext cx="669925" cy="647850"/>
            <a:chOff x="1700" y="63"/>
            <a:chExt cx="1531" cy="1446"/>
          </a:xfrm>
          <a:solidFill>
            <a:schemeClr val="accent1"/>
          </a:solidFill>
        </p:grpSpPr>
        <p:sp>
          <p:nvSpPr>
            <p:cNvPr id="24" name="Freeform 23">
              <a:extLst>
                <a:ext uri="{FF2B5EF4-FFF2-40B4-BE49-F238E27FC236}">
                  <a16:creationId xmlns:a16="http://schemas.microsoft.com/office/drawing/2014/main" id="{896ECCFC-924A-A1DA-8ACA-AD46194B8F2F}"/>
                </a:ext>
              </a:extLst>
            </p:cNvPr>
            <p:cNvSpPr>
              <a:spLocks/>
            </p:cNvSpPr>
            <p:nvPr/>
          </p:nvSpPr>
          <p:spPr bwMode="auto">
            <a:xfrm>
              <a:off x="1700" y="63"/>
              <a:ext cx="1531" cy="1446"/>
            </a:xfrm>
            <a:custGeom>
              <a:avLst/>
              <a:gdLst>
                <a:gd name="T0" fmla="+- 0 3146 1701"/>
                <a:gd name="T1" fmla="*/ T0 w 1531"/>
                <a:gd name="T2" fmla="+- 0 64 64"/>
                <a:gd name="T3" fmla="*/ 64 h 1446"/>
                <a:gd name="T4" fmla="+- 0 1786 1701"/>
                <a:gd name="T5" fmla="*/ T4 w 1531"/>
                <a:gd name="T6" fmla="+- 0 64 64"/>
                <a:gd name="T7" fmla="*/ 64 h 1446"/>
                <a:gd name="T8" fmla="+- 0 1753 1701"/>
                <a:gd name="T9" fmla="*/ T8 w 1531"/>
                <a:gd name="T10" fmla="+- 0 70 64"/>
                <a:gd name="T11" fmla="*/ 70 h 1446"/>
                <a:gd name="T12" fmla="+- 0 1726 1701"/>
                <a:gd name="T13" fmla="*/ T12 w 1531"/>
                <a:gd name="T14" fmla="+- 0 88 64"/>
                <a:gd name="T15" fmla="*/ 88 h 1446"/>
                <a:gd name="T16" fmla="+- 0 1707 1701"/>
                <a:gd name="T17" fmla="*/ T16 w 1531"/>
                <a:gd name="T18" fmla="+- 0 116 64"/>
                <a:gd name="T19" fmla="*/ 116 h 1446"/>
                <a:gd name="T20" fmla="+- 0 1701 1701"/>
                <a:gd name="T21" fmla="*/ T20 w 1531"/>
                <a:gd name="T22" fmla="+- 0 149 64"/>
                <a:gd name="T23" fmla="*/ 149 h 1446"/>
                <a:gd name="T24" fmla="+- 0 1701 1701"/>
                <a:gd name="T25" fmla="*/ T24 w 1531"/>
                <a:gd name="T26" fmla="+- 0 1424 64"/>
                <a:gd name="T27" fmla="*/ 1424 h 1446"/>
                <a:gd name="T28" fmla="+- 0 1707 1701"/>
                <a:gd name="T29" fmla="*/ T28 w 1531"/>
                <a:gd name="T30" fmla="+- 0 1457 64"/>
                <a:gd name="T31" fmla="*/ 1457 h 1446"/>
                <a:gd name="T32" fmla="+- 0 1726 1701"/>
                <a:gd name="T33" fmla="*/ T32 w 1531"/>
                <a:gd name="T34" fmla="+- 0 1484 64"/>
                <a:gd name="T35" fmla="*/ 1484 h 1446"/>
                <a:gd name="T36" fmla="+- 0 1753 1701"/>
                <a:gd name="T37" fmla="*/ T36 w 1531"/>
                <a:gd name="T38" fmla="+- 0 1503 64"/>
                <a:gd name="T39" fmla="*/ 1503 h 1446"/>
                <a:gd name="T40" fmla="+- 0 1786 1701"/>
                <a:gd name="T41" fmla="*/ T40 w 1531"/>
                <a:gd name="T42" fmla="+- 0 1509 64"/>
                <a:gd name="T43" fmla="*/ 1509 h 1446"/>
                <a:gd name="T44" fmla="+- 0 3146 1701"/>
                <a:gd name="T45" fmla="*/ T44 w 1531"/>
                <a:gd name="T46" fmla="+- 0 1509 64"/>
                <a:gd name="T47" fmla="*/ 1509 h 1446"/>
                <a:gd name="T48" fmla="+- 0 3180 1701"/>
                <a:gd name="T49" fmla="*/ T48 w 1531"/>
                <a:gd name="T50" fmla="+- 0 1503 64"/>
                <a:gd name="T51" fmla="*/ 1503 h 1446"/>
                <a:gd name="T52" fmla="+- 0 3207 1701"/>
                <a:gd name="T53" fmla="*/ T52 w 1531"/>
                <a:gd name="T54" fmla="+- 0 1484 64"/>
                <a:gd name="T55" fmla="*/ 1484 h 1446"/>
                <a:gd name="T56" fmla="+- 0 3225 1701"/>
                <a:gd name="T57" fmla="*/ T56 w 1531"/>
                <a:gd name="T58" fmla="+- 0 1457 64"/>
                <a:gd name="T59" fmla="*/ 1457 h 1446"/>
                <a:gd name="T60" fmla="+- 0 3231 1701"/>
                <a:gd name="T61" fmla="*/ T60 w 1531"/>
                <a:gd name="T62" fmla="+- 0 1424 64"/>
                <a:gd name="T63" fmla="*/ 1424 h 1446"/>
                <a:gd name="T64" fmla="+- 0 3231 1701"/>
                <a:gd name="T65" fmla="*/ T64 w 1531"/>
                <a:gd name="T66" fmla="+- 0 149 64"/>
                <a:gd name="T67" fmla="*/ 149 h 1446"/>
                <a:gd name="T68" fmla="+- 0 3225 1701"/>
                <a:gd name="T69" fmla="*/ T68 w 1531"/>
                <a:gd name="T70" fmla="+- 0 116 64"/>
                <a:gd name="T71" fmla="*/ 116 h 1446"/>
                <a:gd name="T72" fmla="+- 0 3207 1701"/>
                <a:gd name="T73" fmla="*/ T72 w 1531"/>
                <a:gd name="T74" fmla="+- 0 88 64"/>
                <a:gd name="T75" fmla="*/ 88 h 1446"/>
                <a:gd name="T76" fmla="+- 0 3180 1701"/>
                <a:gd name="T77" fmla="*/ T76 w 1531"/>
                <a:gd name="T78" fmla="+- 0 70 64"/>
                <a:gd name="T79" fmla="*/ 70 h 1446"/>
                <a:gd name="T80" fmla="+- 0 3146 1701"/>
                <a:gd name="T81" fmla="*/ T80 w 1531"/>
                <a:gd name="T82" fmla="+- 0 64 64"/>
                <a:gd name="T83" fmla="*/ 6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4"/>
                  </a:lnTo>
                  <a:lnTo>
                    <a:pt x="1479" y="6"/>
                  </a:lnTo>
                  <a:lnTo>
                    <a:pt x="1445"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28" name="Picture 27">
              <a:extLst>
                <a:ext uri="{FF2B5EF4-FFF2-40B4-BE49-F238E27FC236}">
                  <a16:creationId xmlns:a16="http://schemas.microsoft.com/office/drawing/2014/main" id="{09D7ADE5-7CFF-EF76-5AC3-58DD620A46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 y="168"/>
              <a:ext cx="1089" cy="1237"/>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57300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255581" y="405059"/>
            <a:ext cx="8419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Family Protection Act: 10 Indicators</a:t>
            </a: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nvGraphicFramePr>
        <p:xfrm>
          <a:off x="-638459" y="1276007"/>
          <a:ext cx="12830459" cy="5355257"/>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991898">
                <a:tc>
                  <a:txBody>
                    <a:bodyPr/>
                    <a:lstStyle/>
                    <a:p>
                      <a:pPr algn="r"/>
                      <a:r>
                        <a:rPr lang="en-US" sz="3600" b="1" dirty="0">
                          <a:solidFill>
                            <a:schemeClr val="accent1"/>
                          </a:solidFill>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Number of cases in which any of the parties in a protection order case indicate they have a disability</a:t>
                      </a: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991898">
                <a:tc>
                  <a:txBody>
                    <a:bodyPr/>
                    <a:lstStyle/>
                    <a:p>
                      <a:pPr algn="r"/>
                      <a:r>
                        <a:rPr lang="en-US" sz="3600" b="1" dirty="0">
                          <a:solidFill>
                            <a:schemeClr val="accent1"/>
                          </a:solidFill>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Number of cases where assistance provided to file protection order applications and who assisted: Women’s Centre/ Police/ Authorised persons/ Public solicitor/ private lawyer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974572">
                <a:tc>
                  <a:txBody>
                    <a:bodyPr/>
                    <a:lstStyle/>
                    <a:p>
                      <a:pPr algn="r"/>
                      <a:r>
                        <a:rPr lang="en-US" sz="3600" b="1" dirty="0">
                          <a:solidFill>
                            <a:schemeClr val="accent1"/>
                          </a:solidFill>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13E5A"/>
                          </a:solidFill>
                          <a:effectLst/>
                          <a:latin typeface="Corbel" panose="020B0503020204020204" pitchFamily="34" charset="0"/>
                          <a:cs typeface="Times New Roman" panose="02020603050405020304" pitchFamily="18" charset="0"/>
                        </a:rPr>
                        <a:t>Relationship between the parties: intimate partner, other family member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r h="1065887">
                <a:tc>
                  <a:txBody>
                    <a:bodyPr/>
                    <a:lstStyle/>
                    <a:p>
                      <a:pPr algn="r"/>
                      <a:r>
                        <a:rPr lang="en-US" sz="3600" b="1" dirty="0">
                          <a:solidFill>
                            <a:schemeClr val="accent1"/>
                          </a:solidFill>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rgbClr val="013E5A"/>
                          </a:solidFill>
                          <a:effectLst/>
                          <a:latin typeface="Corbel" panose="020B0503020204020204" pitchFamily="34" charset="0"/>
                          <a:cs typeface="Times New Roman" panose="02020603050405020304" pitchFamily="18" charset="0"/>
                        </a:rPr>
                        <a:t>Number of protection order cases filed and/ or heard remotely including type of protection order (interim/ final)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732091"/>
                  </a:ext>
                </a:extLst>
              </a:tr>
              <a:tr h="1331002">
                <a:tc>
                  <a:txBody>
                    <a:bodyPr/>
                    <a:lstStyle/>
                    <a:p>
                      <a:pPr algn="r"/>
                      <a:r>
                        <a:rPr lang="en-US" sz="3600" b="1" dirty="0">
                          <a:solidFill>
                            <a:schemeClr val="accent1"/>
                          </a:solidFill>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800" b="0" dirty="0">
                          <a:solidFill>
                            <a:srgbClr val="013E5A"/>
                          </a:solidFill>
                          <a:latin typeface="Corbel" panose="020B0503020204020204" pitchFamily="34" charset="0"/>
                          <a:cs typeface="Times New Roman" panose="02020603050405020304" pitchFamily="18" charset="0"/>
                        </a:rPr>
                        <a:t>Number of breaches of protection order; family violence offences;  penal code offences involving a family member.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713456"/>
                  </a:ext>
                </a:extLst>
              </a:tr>
            </a:tbl>
          </a:graphicData>
        </a:graphic>
      </p:graphicFrame>
      <p:grpSp>
        <p:nvGrpSpPr>
          <p:cNvPr id="20" name="Group 19">
            <a:extLst>
              <a:ext uri="{FF2B5EF4-FFF2-40B4-BE49-F238E27FC236}">
                <a16:creationId xmlns:a16="http://schemas.microsoft.com/office/drawing/2014/main" id="{323C683B-2F19-68AD-E7B4-CC0CEF999204}"/>
              </a:ext>
            </a:extLst>
          </p:cNvPr>
          <p:cNvGrpSpPr>
            <a:grpSpLocks/>
          </p:cNvGrpSpPr>
          <p:nvPr/>
        </p:nvGrpSpPr>
        <p:grpSpPr bwMode="auto">
          <a:xfrm>
            <a:off x="987871" y="1435132"/>
            <a:ext cx="720090" cy="684530"/>
            <a:chOff x="1814" y="652"/>
            <a:chExt cx="1134" cy="1078"/>
          </a:xfrm>
          <a:solidFill>
            <a:schemeClr val="accent1"/>
          </a:solidFill>
        </p:grpSpPr>
        <p:sp>
          <p:nvSpPr>
            <p:cNvPr id="21" name="Freeform 20">
              <a:extLst>
                <a:ext uri="{FF2B5EF4-FFF2-40B4-BE49-F238E27FC236}">
                  <a16:creationId xmlns:a16="http://schemas.microsoft.com/office/drawing/2014/main" id="{DC662A15-764A-0472-28B8-3A4C3CBA40BA}"/>
                </a:ext>
              </a:extLst>
            </p:cNvPr>
            <p:cNvSpPr>
              <a:spLocks/>
            </p:cNvSpPr>
            <p:nvPr/>
          </p:nvSpPr>
          <p:spPr bwMode="auto">
            <a:xfrm>
              <a:off x="1814" y="652"/>
              <a:ext cx="1134" cy="1078"/>
            </a:xfrm>
            <a:custGeom>
              <a:avLst/>
              <a:gdLst>
                <a:gd name="T0" fmla="+- 0 2883 1814"/>
                <a:gd name="T1" fmla="*/ T0 w 1134"/>
                <a:gd name="T2" fmla="+- 0 653 653"/>
                <a:gd name="T3" fmla="*/ 653 h 1078"/>
                <a:gd name="T4" fmla="+- 0 1879 1814"/>
                <a:gd name="T5" fmla="*/ T4 w 1134"/>
                <a:gd name="T6" fmla="+- 0 653 653"/>
                <a:gd name="T7" fmla="*/ 653 h 1078"/>
                <a:gd name="T8" fmla="+- 0 1854 1814"/>
                <a:gd name="T9" fmla="*/ T8 w 1134"/>
                <a:gd name="T10" fmla="+- 0 658 653"/>
                <a:gd name="T11" fmla="*/ 658 h 1078"/>
                <a:gd name="T12" fmla="+- 0 1833 1814"/>
                <a:gd name="T13" fmla="*/ T12 w 1134"/>
                <a:gd name="T14" fmla="+- 0 672 653"/>
                <a:gd name="T15" fmla="*/ 672 h 1078"/>
                <a:gd name="T16" fmla="+- 0 1819 1814"/>
                <a:gd name="T17" fmla="*/ T16 w 1134"/>
                <a:gd name="T18" fmla="+- 0 693 653"/>
                <a:gd name="T19" fmla="*/ 693 h 1078"/>
                <a:gd name="T20" fmla="+- 0 1814 1814"/>
                <a:gd name="T21" fmla="*/ T20 w 1134"/>
                <a:gd name="T22" fmla="+- 0 718 653"/>
                <a:gd name="T23" fmla="*/ 718 h 1078"/>
                <a:gd name="T24" fmla="+- 0 1814 1814"/>
                <a:gd name="T25" fmla="*/ T24 w 1134"/>
                <a:gd name="T26" fmla="+- 0 1665 653"/>
                <a:gd name="T27" fmla="*/ 1665 h 1078"/>
                <a:gd name="T28" fmla="+- 0 1819 1814"/>
                <a:gd name="T29" fmla="*/ T28 w 1134"/>
                <a:gd name="T30" fmla="+- 0 1690 653"/>
                <a:gd name="T31" fmla="*/ 1690 h 1078"/>
                <a:gd name="T32" fmla="+- 0 1833 1814"/>
                <a:gd name="T33" fmla="*/ T32 w 1134"/>
                <a:gd name="T34" fmla="+- 0 1711 653"/>
                <a:gd name="T35" fmla="*/ 1711 h 1078"/>
                <a:gd name="T36" fmla="+- 0 1854 1814"/>
                <a:gd name="T37" fmla="*/ T36 w 1134"/>
                <a:gd name="T38" fmla="+- 0 1725 653"/>
                <a:gd name="T39" fmla="*/ 1725 h 1078"/>
                <a:gd name="T40" fmla="+- 0 1879 1814"/>
                <a:gd name="T41" fmla="*/ T40 w 1134"/>
                <a:gd name="T42" fmla="+- 0 1730 653"/>
                <a:gd name="T43" fmla="*/ 1730 h 1078"/>
                <a:gd name="T44" fmla="+- 0 2883 1814"/>
                <a:gd name="T45" fmla="*/ T44 w 1134"/>
                <a:gd name="T46" fmla="+- 0 1730 653"/>
                <a:gd name="T47" fmla="*/ 1730 h 1078"/>
                <a:gd name="T48" fmla="+- 0 2908 1814"/>
                <a:gd name="T49" fmla="*/ T48 w 1134"/>
                <a:gd name="T50" fmla="+- 0 1725 653"/>
                <a:gd name="T51" fmla="*/ 1725 h 1078"/>
                <a:gd name="T52" fmla="+- 0 2929 1814"/>
                <a:gd name="T53" fmla="*/ T52 w 1134"/>
                <a:gd name="T54" fmla="+- 0 1711 653"/>
                <a:gd name="T55" fmla="*/ 1711 h 1078"/>
                <a:gd name="T56" fmla="+- 0 2943 1814"/>
                <a:gd name="T57" fmla="*/ T56 w 1134"/>
                <a:gd name="T58" fmla="+- 0 1690 653"/>
                <a:gd name="T59" fmla="*/ 1690 h 1078"/>
                <a:gd name="T60" fmla="+- 0 2948 1814"/>
                <a:gd name="T61" fmla="*/ T60 w 1134"/>
                <a:gd name="T62" fmla="+- 0 1665 653"/>
                <a:gd name="T63" fmla="*/ 1665 h 1078"/>
                <a:gd name="T64" fmla="+- 0 2948 1814"/>
                <a:gd name="T65" fmla="*/ T64 w 1134"/>
                <a:gd name="T66" fmla="+- 0 718 653"/>
                <a:gd name="T67" fmla="*/ 718 h 1078"/>
                <a:gd name="T68" fmla="+- 0 2943 1814"/>
                <a:gd name="T69" fmla="*/ T68 w 1134"/>
                <a:gd name="T70" fmla="+- 0 693 653"/>
                <a:gd name="T71" fmla="*/ 693 h 1078"/>
                <a:gd name="T72" fmla="+- 0 2929 1814"/>
                <a:gd name="T73" fmla="*/ T72 w 1134"/>
                <a:gd name="T74" fmla="+- 0 672 653"/>
                <a:gd name="T75" fmla="*/ 672 h 1078"/>
                <a:gd name="T76" fmla="+- 0 2908 1814"/>
                <a:gd name="T77" fmla="*/ T76 w 1134"/>
                <a:gd name="T78" fmla="+- 0 658 653"/>
                <a:gd name="T79" fmla="*/ 658 h 1078"/>
                <a:gd name="T80" fmla="+- 0 2883 1814"/>
                <a:gd name="T81" fmla="*/ T80 w 1134"/>
                <a:gd name="T82" fmla="+- 0 653 653"/>
                <a:gd name="T83" fmla="*/ 653 h 10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4" h="1078">
                  <a:moveTo>
                    <a:pt x="1069" y="0"/>
                  </a:moveTo>
                  <a:lnTo>
                    <a:pt x="65" y="0"/>
                  </a:lnTo>
                  <a:lnTo>
                    <a:pt x="40" y="5"/>
                  </a:lnTo>
                  <a:lnTo>
                    <a:pt x="19" y="19"/>
                  </a:lnTo>
                  <a:lnTo>
                    <a:pt x="5" y="40"/>
                  </a:lnTo>
                  <a:lnTo>
                    <a:pt x="0" y="65"/>
                  </a:lnTo>
                  <a:lnTo>
                    <a:pt x="0" y="1012"/>
                  </a:lnTo>
                  <a:lnTo>
                    <a:pt x="5" y="1037"/>
                  </a:lnTo>
                  <a:lnTo>
                    <a:pt x="19" y="1058"/>
                  </a:lnTo>
                  <a:lnTo>
                    <a:pt x="40" y="1072"/>
                  </a:lnTo>
                  <a:lnTo>
                    <a:pt x="65" y="1077"/>
                  </a:lnTo>
                  <a:lnTo>
                    <a:pt x="1069" y="1077"/>
                  </a:lnTo>
                  <a:lnTo>
                    <a:pt x="1094" y="1072"/>
                  </a:lnTo>
                  <a:lnTo>
                    <a:pt x="1115" y="1058"/>
                  </a:lnTo>
                  <a:lnTo>
                    <a:pt x="1129" y="1037"/>
                  </a:lnTo>
                  <a:lnTo>
                    <a:pt x="1134" y="1012"/>
                  </a:lnTo>
                  <a:lnTo>
                    <a:pt x="1134" y="65"/>
                  </a:lnTo>
                  <a:lnTo>
                    <a:pt x="1129" y="40"/>
                  </a:lnTo>
                  <a:lnTo>
                    <a:pt x="1115" y="19"/>
                  </a:lnTo>
                  <a:lnTo>
                    <a:pt x="1094" y="5"/>
                  </a:lnTo>
                  <a:lnTo>
                    <a:pt x="1069"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22" name="Picture 21">
              <a:extLst>
                <a:ext uri="{FF2B5EF4-FFF2-40B4-BE49-F238E27FC236}">
                  <a16:creationId xmlns:a16="http://schemas.microsoft.com/office/drawing/2014/main" id="{828B8020-A447-6D79-A45B-B31F106BB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 y="724"/>
              <a:ext cx="972" cy="972"/>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pic>
        <p:nvPicPr>
          <p:cNvPr id="7" name="Picture 6" descr="Logo&#10;&#10;Description automatically generated">
            <a:extLst>
              <a:ext uri="{FF2B5EF4-FFF2-40B4-BE49-F238E27FC236}">
                <a16:creationId xmlns:a16="http://schemas.microsoft.com/office/drawing/2014/main" id="{3DB7E112-A9DF-4E78-B023-A0CB7B8FF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960" y="243444"/>
            <a:ext cx="2103459" cy="776110"/>
          </a:xfrm>
          <a:prstGeom prst="rect">
            <a:avLst/>
          </a:prstGeom>
        </p:spPr>
      </p:pic>
      <p:grpSp>
        <p:nvGrpSpPr>
          <p:cNvPr id="28" name="Group 27">
            <a:extLst>
              <a:ext uri="{FF2B5EF4-FFF2-40B4-BE49-F238E27FC236}">
                <a16:creationId xmlns:a16="http://schemas.microsoft.com/office/drawing/2014/main" id="{6D46C3ED-A647-6235-F05B-3FFE05AD24AA}"/>
              </a:ext>
            </a:extLst>
          </p:cNvPr>
          <p:cNvGrpSpPr>
            <a:grpSpLocks/>
          </p:cNvGrpSpPr>
          <p:nvPr/>
        </p:nvGrpSpPr>
        <p:grpSpPr bwMode="auto">
          <a:xfrm>
            <a:off x="987871" y="2440594"/>
            <a:ext cx="687070" cy="687070"/>
            <a:chOff x="1700" y="1073"/>
            <a:chExt cx="1531" cy="1446"/>
          </a:xfrm>
          <a:solidFill>
            <a:srgbClr val="013E5A"/>
          </a:solidFill>
        </p:grpSpPr>
        <p:sp>
          <p:nvSpPr>
            <p:cNvPr id="29" name="Freeform 35">
              <a:extLst>
                <a:ext uri="{FF2B5EF4-FFF2-40B4-BE49-F238E27FC236}">
                  <a16:creationId xmlns:a16="http://schemas.microsoft.com/office/drawing/2014/main" id="{24D0C014-4F8D-622C-B30E-758ABF616077}"/>
                </a:ext>
              </a:extLst>
            </p:cNvPr>
            <p:cNvSpPr>
              <a:spLocks/>
            </p:cNvSpPr>
            <p:nvPr/>
          </p:nvSpPr>
          <p:spPr bwMode="auto">
            <a:xfrm>
              <a:off x="1700" y="1073"/>
              <a:ext cx="1531" cy="1446"/>
            </a:xfrm>
            <a:custGeom>
              <a:avLst/>
              <a:gdLst>
                <a:gd name="T0" fmla="+- 0 3146 1701"/>
                <a:gd name="T1" fmla="*/ T0 w 1531"/>
                <a:gd name="T2" fmla="+- 0 1074 1074"/>
                <a:gd name="T3" fmla="*/ 1074 h 1446"/>
                <a:gd name="T4" fmla="+- 0 1786 1701"/>
                <a:gd name="T5" fmla="*/ T4 w 1531"/>
                <a:gd name="T6" fmla="+- 0 1074 1074"/>
                <a:gd name="T7" fmla="*/ 1074 h 1446"/>
                <a:gd name="T8" fmla="+- 0 1753 1701"/>
                <a:gd name="T9" fmla="*/ T8 w 1531"/>
                <a:gd name="T10" fmla="+- 0 1080 1074"/>
                <a:gd name="T11" fmla="*/ 1080 h 1446"/>
                <a:gd name="T12" fmla="+- 0 1726 1701"/>
                <a:gd name="T13" fmla="*/ T12 w 1531"/>
                <a:gd name="T14" fmla="+- 0 1099 1074"/>
                <a:gd name="T15" fmla="*/ 1099 h 1446"/>
                <a:gd name="T16" fmla="+- 0 1707 1701"/>
                <a:gd name="T17" fmla="*/ T16 w 1531"/>
                <a:gd name="T18" fmla="+- 0 1126 1074"/>
                <a:gd name="T19" fmla="*/ 1126 h 1446"/>
                <a:gd name="T20" fmla="+- 0 1701 1701"/>
                <a:gd name="T21" fmla="*/ T20 w 1531"/>
                <a:gd name="T22" fmla="+- 0 1159 1074"/>
                <a:gd name="T23" fmla="*/ 1159 h 1446"/>
                <a:gd name="T24" fmla="+- 0 1701 1701"/>
                <a:gd name="T25" fmla="*/ T24 w 1531"/>
                <a:gd name="T26" fmla="+- 0 2434 1074"/>
                <a:gd name="T27" fmla="*/ 2434 h 1446"/>
                <a:gd name="T28" fmla="+- 0 1707 1701"/>
                <a:gd name="T29" fmla="*/ T28 w 1531"/>
                <a:gd name="T30" fmla="+- 0 2467 1074"/>
                <a:gd name="T31" fmla="*/ 2467 h 1446"/>
                <a:gd name="T32" fmla="+- 0 1726 1701"/>
                <a:gd name="T33" fmla="*/ T32 w 1531"/>
                <a:gd name="T34" fmla="+- 0 2494 1074"/>
                <a:gd name="T35" fmla="*/ 2494 h 1446"/>
                <a:gd name="T36" fmla="+- 0 1753 1701"/>
                <a:gd name="T37" fmla="*/ T36 w 1531"/>
                <a:gd name="T38" fmla="+- 0 2513 1074"/>
                <a:gd name="T39" fmla="*/ 2513 h 1446"/>
                <a:gd name="T40" fmla="+- 0 1786 1701"/>
                <a:gd name="T41" fmla="*/ T40 w 1531"/>
                <a:gd name="T42" fmla="+- 0 2519 1074"/>
                <a:gd name="T43" fmla="*/ 2519 h 1446"/>
                <a:gd name="T44" fmla="+- 0 3146 1701"/>
                <a:gd name="T45" fmla="*/ T44 w 1531"/>
                <a:gd name="T46" fmla="+- 0 2519 1074"/>
                <a:gd name="T47" fmla="*/ 2519 h 1446"/>
                <a:gd name="T48" fmla="+- 0 3180 1701"/>
                <a:gd name="T49" fmla="*/ T48 w 1531"/>
                <a:gd name="T50" fmla="+- 0 2513 1074"/>
                <a:gd name="T51" fmla="*/ 2513 h 1446"/>
                <a:gd name="T52" fmla="+- 0 3207 1701"/>
                <a:gd name="T53" fmla="*/ T52 w 1531"/>
                <a:gd name="T54" fmla="+- 0 2494 1074"/>
                <a:gd name="T55" fmla="*/ 2494 h 1446"/>
                <a:gd name="T56" fmla="+- 0 3225 1701"/>
                <a:gd name="T57" fmla="*/ T56 w 1531"/>
                <a:gd name="T58" fmla="+- 0 2467 1074"/>
                <a:gd name="T59" fmla="*/ 2467 h 1446"/>
                <a:gd name="T60" fmla="+- 0 3231 1701"/>
                <a:gd name="T61" fmla="*/ T60 w 1531"/>
                <a:gd name="T62" fmla="+- 0 2434 1074"/>
                <a:gd name="T63" fmla="*/ 2434 h 1446"/>
                <a:gd name="T64" fmla="+- 0 3231 1701"/>
                <a:gd name="T65" fmla="*/ T64 w 1531"/>
                <a:gd name="T66" fmla="+- 0 1159 1074"/>
                <a:gd name="T67" fmla="*/ 1159 h 1446"/>
                <a:gd name="T68" fmla="+- 0 3225 1701"/>
                <a:gd name="T69" fmla="*/ T68 w 1531"/>
                <a:gd name="T70" fmla="+- 0 1126 1074"/>
                <a:gd name="T71" fmla="*/ 1126 h 1446"/>
                <a:gd name="T72" fmla="+- 0 3207 1701"/>
                <a:gd name="T73" fmla="*/ T72 w 1531"/>
                <a:gd name="T74" fmla="+- 0 1099 1074"/>
                <a:gd name="T75" fmla="*/ 1099 h 1446"/>
                <a:gd name="T76" fmla="+- 0 3180 1701"/>
                <a:gd name="T77" fmla="*/ T76 w 1531"/>
                <a:gd name="T78" fmla="+- 0 1080 1074"/>
                <a:gd name="T79" fmla="*/ 1080 h 1446"/>
                <a:gd name="T80" fmla="+- 0 3146 1701"/>
                <a:gd name="T81" fmla="*/ T80 w 1531"/>
                <a:gd name="T82" fmla="+- 0 1074 1074"/>
                <a:gd name="T83" fmla="*/ 107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5"/>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5"/>
                  </a:lnTo>
                  <a:lnTo>
                    <a:pt x="1479" y="6"/>
                  </a:lnTo>
                  <a:lnTo>
                    <a:pt x="1445"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0" name="Picture 29">
              <a:extLst>
                <a:ext uri="{FF2B5EF4-FFF2-40B4-BE49-F238E27FC236}">
                  <a16:creationId xmlns:a16="http://schemas.microsoft.com/office/drawing/2014/main" id="{1B265DBE-8F72-B50D-23A7-0F63C80DF1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 y="1197"/>
              <a:ext cx="1203" cy="1199"/>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grpSp>
        <p:nvGrpSpPr>
          <p:cNvPr id="32" name="Group 31">
            <a:extLst>
              <a:ext uri="{FF2B5EF4-FFF2-40B4-BE49-F238E27FC236}">
                <a16:creationId xmlns:a16="http://schemas.microsoft.com/office/drawing/2014/main" id="{6CC67815-61C9-7E29-9F28-F6D5B9AFC01E}"/>
              </a:ext>
            </a:extLst>
          </p:cNvPr>
          <p:cNvGrpSpPr>
            <a:grpSpLocks/>
          </p:cNvGrpSpPr>
          <p:nvPr/>
        </p:nvGrpSpPr>
        <p:grpSpPr bwMode="auto">
          <a:xfrm>
            <a:off x="987871" y="4561852"/>
            <a:ext cx="687070" cy="687070"/>
            <a:chOff x="1700" y="9"/>
            <a:chExt cx="1531" cy="1446"/>
          </a:xfrm>
          <a:solidFill>
            <a:srgbClr val="013E5A"/>
          </a:solidFill>
        </p:grpSpPr>
        <p:sp>
          <p:nvSpPr>
            <p:cNvPr id="33" name="Freeform 41">
              <a:extLst>
                <a:ext uri="{FF2B5EF4-FFF2-40B4-BE49-F238E27FC236}">
                  <a16:creationId xmlns:a16="http://schemas.microsoft.com/office/drawing/2014/main" id="{D0133F96-55BC-6480-87FC-4D3E646C4448}"/>
                </a:ext>
              </a:extLst>
            </p:cNvPr>
            <p:cNvSpPr>
              <a:spLocks/>
            </p:cNvSpPr>
            <p:nvPr/>
          </p:nvSpPr>
          <p:spPr bwMode="auto">
            <a:xfrm>
              <a:off x="1700" y="9"/>
              <a:ext cx="1531" cy="1446"/>
            </a:xfrm>
            <a:custGeom>
              <a:avLst/>
              <a:gdLst>
                <a:gd name="T0" fmla="+- 0 3146 1701"/>
                <a:gd name="T1" fmla="*/ T0 w 1531"/>
                <a:gd name="T2" fmla="+- 0 10 10"/>
                <a:gd name="T3" fmla="*/ 10 h 1446"/>
                <a:gd name="T4" fmla="+- 0 1786 1701"/>
                <a:gd name="T5" fmla="*/ T4 w 1531"/>
                <a:gd name="T6" fmla="+- 0 10 10"/>
                <a:gd name="T7" fmla="*/ 10 h 1446"/>
                <a:gd name="T8" fmla="+- 0 1753 1701"/>
                <a:gd name="T9" fmla="*/ T8 w 1531"/>
                <a:gd name="T10" fmla="+- 0 16 10"/>
                <a:gd name="T11" fmla="*/ 16 h 1446"/>
                <a:gd name="T12" fmla="+- 0 1726 1701"/>
                <a:gd name="T13" fmla="*/ T12 w 1531"/>
                <a:gd name="T14" fmla="+- 0 35 10"/>
                <a:gd name="T15" fmla="*/ 35 h 1446"/>
                <a:gd name="T16" fmla="+- 0 1707 1701"/>
                <a:gd name="T17" fmla="*/ T16 w 1531"/>
                <a:gd name="T18" fmla="+- 0 62 10"/>
                <a:gd name="T19" fmla="*/ 62 h 1446"/>
                <a:gd name="T20" fmla="+- 0 1701 1701"/>
                <a:gd name="T21" fmla="*/ T20 w 1531"/>
                <a:gd name="T22" fmla="+- 0 95 10"/>
                <a:gd name="T23" fmla="*/ 95 h 1446"/>
                <a:gd name="T24" fmla="+- 0 1701 1701"/>
                <a:gd name="T25" fmla="*/ T24 w 1531"/>
                <a:gd name="T26" fmla="+- 0 1370 10"/>
                <a:gd name="T27" fmla="*/ 1370 h 1446"/>
                <a:gd name="T28" fmla="+- 0 1707 1701"/>
                <a:gd name="T29" fmla="*/ T28 w 1531"/>
                <a:gd name="T30" fmla="+- 0 1403 10"/>
                <a:gd name="T31" fmla="*/ 1403 h 1446"/>
                <a:gd name="T32" fmla="+- 0 1726 1701"/>
                <a:gd name="T33" fmla="*/ T32 w 1531"/>
                <a:gd name="T34" fmla="+- 0 1430 10"/>
                <a:gd name="T35" fmla="*/ 1430 h 1446"/>
                <a:gd name="T36" fmla="+- 0 1753 1701"/>
                <a:gd name="T37" fmla="*/ T36 w 1531"/>
                <a:gd name="T38" fmla="+- 0 1449 10"/>
                <a:gd name="T39" fmla="*/ 1449 h 1446"/>
                <a:gd name="T40" fmla="+- 0 1786 1701"/>
                <a:gd name="T41" fmla="*/ T40 w 1531"/>
                <a:gd name="T42" fmla="+- 0 1455 10"/>
                <a:gd name="T43" fmla="*/ 1455 h 1446"/>
                <a:gd name="T44" fmla="+- 0 3146 1701"/>
                <a:gd name="T45" fmla="*/ T44 w 1531"/>
                <a:gd name="T46" fmla="+- 0 1455 10"/>
                <a:gd name="T47" fmla="*/ 1455 h 1446"/>
                <a:gd name="T48" fmla="+- 0 3180 1701"/>
                <a:gd name="T49" fmla="*/ T48 w 1531"/>
                <a:gd name="T50" fmla="+- 0 1449 10"/>
                <a:gd name="T51" fmla="*/ 1449 h 1446"/>
                <a:gd name="T52" fmla="+- 0 3207 1701"/>
                <a:gd name="T53" fmla="*/ T52 w 1531"/>
                <a:gd name="T54" fmla="+- 0 1430 10"/>
                <a:gd name="T55" fmla="*/ 1430 h 1446"/>
                <a:gd name="T56" fmla="+- 0 3225 1701"/>
                <a:gd name="T57" fmla="*/ T56 w 1531"/>
                <a:gd name="T58" fmla="+- 0 1403 10"/>
                <a:gd name="T59" fmla="*/ 1403 h 1446"/>
                <a:gd name="T60" fmla="+- 0 3231 1701"/>
                <a:gd name="T61" fmla="*/ T60 w 1531"/>
                <a:gd name="T62" fmla="+- 0 1370 10"/>
                <a:gd name="T63" fmla="*/ 1370 h 1446"/>
                <a:gd name="T64" fmla="+- 0 3231 1701"/>
                <a:gd name="T65" fmla="*/ T64 w 1531"/>
                <a:gd name="T66" fmla="+- 0 95 10"/>
                <a:gd name="T67" fmla="*/ 95 h 1446"/>
                <a:gd name="T68" fmla="+- 0 3225 1701"/>
                <a:gd name="T69" fmla="*/ T68 w 1531"/>
                <a:gd name="T70" fmla="+- 0 62 10"/>
                <a:gd name="T71" fmla="*/ 62 h 1446"/>
                <a:gd name="T72" fmla="+- 0 3207 1701"/>
                <a:gd name="T73" fmla="*/ T72 w 1531"/>
                <a:gd name="T74" fmla="+- 0 35 10"/>
                <a:gd name="T75" fmla="*/ 35 h 1446"/>
                <a:gd name="T76" fmla="+- 0 3180 1701"/>
                <a:gd name="T77" fmla="*/ T76 w 1531"/>
                <a:gd name="T78" fmla="+- 0 16 10"/>
                <a:gd name="T79" fmla="*/ 16 h 1446"/>
                <a:gd name="T80" fmla="+- 0 3146 1701"/>
                <a:gd name="T81" fmla="*/ T80 w 1531"/>
                <a:gd name="T82" fmla="+- 0 10 10"/>
                <a:gd name="T83" fmla="*/ 10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5"/>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5"/>
                  </a:lnTo>
                  <a:lnTo>
                    <a:pt x="1479" y="6"/>
                  </a:lnTo>
                  <a:lnTo>
                    <a:pt x="1445"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5" name="Picture 34">
              <a:extLst>
                <a:ext uri="{FF2B5EF4-FFF2-40B4-BE49-F238E27FC236}">
                  <a16:creationId xmlns:a16="http://schemas.microsoft.com/office/drawing/2014/main" id="{BCB0998B-90FA-7737-8D43-35CC68D470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 y="84"/>
              <a:ext cx="1358" cy="1275"/>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grpSp>
        <p:nvGrpSpPr>
          <p:cNvPr id="37" name="Group 36">
            <a:extLst>
              <a:ext uri="{FF2B5EF4-FFF2-40B4-BE49-F238E27FC236}">
                <a16:creationId xmlns:a16="http://schemas.microsoft.com/office/drawing/2014/main" id="{14346752-3DF6-5018-C698-9BBE0AA1C667}"/>
              </a:ext>
            </a:extLst>
          </p:cNvPr>
          <p:cNvGrpSpPr>
            <a:grpSpLocks/>
          </p:cNvGrpSpPr>
          <p:nvPr/>
        </p:nvGrpSpPr>
        <p:grpSpPr bwMode="auto">
          <a:xfrm>
            <a:off x="1004381" y="3438657"/>
            <a:ext cx="687070" cy="687070"/>
            <a:chOff x="7417" y="10464"/>
            <a:chExt cx="881" cy="832"/>
          </a:xfrm>
          <a:solidFill>
            <a:schemeClr val="accent1"/>
          </a:solidFill>
        </p:grpSpPr>
        <p:sp>
          <p:nvSpPr>
            <p:cNvPr id="38" name="Freeform 26">
              <a:extLst>
                <a:ext uri="{FF2B5EF4-FFF2-40B4-BE49-F238E27FC236}">
                  <a16:creationId xmlns:a16="http://schemas.microsoft.com/office/drawing/2014/main" id="{89F0710B-2AB4-3EFD-B1A9-0E932562B33F}"/>
                </a:ext>
              </a:extLst>
            </p:cNvPr>
            <p:cNvSpPr>
              <a:spLocks/>
            </p:cNvSpPr>
            <p:nvPr/>
          </p:nvSpPr>
          <p:spPr bwMode="auto">
            <a:xfrm>
              <a:off x="7417" y="10464"/>
              <a:ext cx="881" cy="832"/>
            </a:xfrm>
            <a:custGeom>
              <a:avLst/>
              <a:gdLst>
                <a:gd name="T0" fmla="+- 0 8249 7418"/>
                <a:gd name="T1" fmla="*/ T0 w 881"/>
                <a:gd name="T2" fmla="+- 0 1142 1142"/>
                <a:gd name="T3" fmla="*/ 1142 h 832"/>
                <a:gd name="T4" fmla="+- 0 7467 7418"/>
                <a:gd name="T5" fmla="*/ T4 w 881"/>
                <a:gd name="T6" fmla="+- 0 1142 1142"/>
                <a:gd name="T7" fmla="*/ 1142 h 832"/>
                <a:gd name="T8" fmla="+- 0 7448 7418"/>
                <a:gd name="T9" fmla="*/ T8 w 881"/>
                <a:gd name="T10" fmla="+- 0 1146 1142"/>
                <a:gd name="T11" fmla="*/ 1146 h 832"/>
                <a:gd name="T12" fmla="+- 0 7432 7418"/>
                <a:gd name="T13" fmla="*/ T12 w 881"/>
                <a:gd name="T14" fmla="+- 0 1156 1142"/>
                <a:gd name="T15" fmla="*/ 1156 h 832"/>
                <a:gd name="T16" fmla="+- 0 7422 7418"/>
                <a:gd name="T17" fmla="*/ T16 w 881"/>
                <a:gd name="T18" fmla="+- 0 1172 1142"/>
                <a:gd name="T19" fmla="*/ 1172 h 832"/>
                <a:gd name="T20" fmla="+- 0 7418 7418"/>
                <a:gd name="T21" fmla="*/ T20 w 881"/>
                <a:gd name="T22" fmla="+- 0 1191 1142"/>
                <a:gd name="T23" fmla="*/ 1191 h 832"/>
                <a:gd name="T24" fmla="+- 0 7418 7418"/>
                <a:gd name="T25" fmla="*/ T24 w 881"/>
                <a:gd name="T26" fmla="+- 0 1924 1142"/>
                <a:gd name="T27" fmla="*/ 1924 h 832"/>
                <a:gd name="T28" fmla="+- 0 7422 7418"/>
                <a:gd name="T29" fmla="*/ T28 w 881"/>
                <a:gd name="T30" fmla="+- 0 1943 1142"/>
                <a:gd name="T31" fmla="*/ 1943 h 832"/>
                <a:gd name="T32" fmla="+- 0 7432 7418"/>
                <a:gd name="T33" fmla="*/ T32 w 881"/>
                <a:gd name="T34" fmla="+- 0 1959 1142"/>
                <a:gd name="T35" fmla="*/ 1959 h 832"/>
                <a:gd name="T36" fmla="+- 0 7448 7418"/>
                <a:gd name="T37" fmla="*/ T36 w 881"/>
                <a:gd name="T38" fmla="+- 0 1969 1142"/>
                <a:gd name="T39" fmla="*/ 1969 h 832"/>
                <a:gd name="T40" fmla="+- 0 7467 7418"/>
                <a:gd name="T41" fmla="*/ T40 w 881"/>
                <a:gd name="T42" fmla="+- 0 1973 1142"/>
                <a:gd name="T43" fmla="*/ 1973 h 832"/>
                <a:gd name="T44" fmla="+- 0 8249 7418"/>
                <a:gd name="T45" fmla="*/ T44 w 881"/>
                <a:gd name="T46" fmla="+- 0 1973 1142"/>
                <a:gd name="T47" fmla="*/ 1973 h 832"/>
                <a:gd name="T48" fmla="+- 0 8268 7418"/>
                <a:gd name="T49" fmla="*/ T48 w 881"/>
                <a:gd name="T50" fmla="+- 0 1969 1142"/>
                <a:gd name="T51" fmla="*/ 1969 h 832"/>
                <a:gd name="T52" fmla="+- 0 8284 7418"/>
                <a:gd name="T53" fmla="*/ T52 w 881"/>
                <a:gd name="T54" fmla="+- 0 1959 1142"/>
                <a:gd name="T55" fmla="*/ 1959 h 832"/>
                <a:gd name="T56" fmla="+- 0 8294 7418"/>
                <a:gd name="T57" fmla="*/ T56 w 881"/>
                <a:gd name="T58" fmla="+- 0 1943 1142"/>
                <a:gd name="T59" fmla="*/ 1943 h 832"/>
                <a:gd name="T60" fmla="+- 0 8298 7418"/>
                <a:gd name="T61" fmla="*/ T60 w 881"/>
                <a:gd name="T62" fmla="+- 0 1924 1142"/>
                <a:gd name="T63" fmla="*/ 1924 h 832"/>
                <a:gd name="T64" fmla="+- 0 8298 7418"/>
                <a:gd name="T65" fmla="*/ T64 w 881"/>
                <a:gd name="T66" fmla="+- 0 1191 1142"/>
                <a:gd name="T67" fmla="*/ 1191 h 832"/>
                <a:gd name="T68" fmla="+- 0 8294 7418"/>
                <a:gd name="T69" fmla="*/ T68 w 881"/>
                <a:gd name="T70" fmla="+- 0 1172 1142"/>
                <a:gd name="T71" fmla="*/ 1172 h 832"/>
                <a:gd name="T72" fmla="+- 0 8284 7418"/>
                <a:gd name="T73" fmla="*/ T72 w 881"/>
                <a:gd name="T74" fmla="+- 0 1156 1142"/>
                <a:gd name="T75" fmla="*/ 1156 h 832"/>
                <a:gd name="T76" fmla="+- 0 8268 7418"/>
                <a:gd name="T77" fmla="*/ T76 w 881"/>
                <a:gd name="T78" fmla="+- 0 1146 1142"/>
                <a:gd name="T79" fmla="*/ 1146 h 832"/>
                <a:gd name="T80" fmla="+- 0 8249 7418"/>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9" name="Picture 38">
              <a:extLst>
                <a:ext uri="{FF2B5EF4-FFF2-40B4-BE49-F238E27FC236}">
                  <a16:creationId xmlns:a16="http://schemas.microsoft.com/office/drawing/2014/main" id="{71EB531F-F1E0-D53D-5B96-94E7BB9CC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555" b="-1187"/>
            <a:stretch>
              <a:fillRect/>
            </a:stretch>
          </p:blipFill>
          <p:spPr bwMode="auto">
            <a:xfrm>
              <a:off x="7534" y="10514"/>
              <a:ext cx="653" cy="767"/>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pic>
        <p:nvPicPr>
          <p:cNvPr id="40" name="Graphic 39" descr="Gavel with solid fill">
            <a:extLst>
              <a:ext uri="{FF2B5EF4-FFF2-40B4-BE49-F238E27FC236}">
                <a16:creationId xmlns:a16="http://schemas.microsoft.com/office/drawing/2014/main" id="{018CE104-F843-2ADB-8F66-6E4501643E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6094" y="5518649"/>
            <a:ext cx="739402" cy="739402"/>
          </a:xfrm>
          <a:prstGeom prst="rect">
            <a:avLst/>
          </a:prstGeom>
        </p:spPr>
      </p:pic>
    </p:spTree>
    <p:extLst>
      <p:ext uri="{BB962C8B-B14F-4D97-AF65-F5344CB8AC3E}">
        <p14:creationId xmlns:p14="http://schemas.microsoft.com/office/powerpoint/2010/main" val="103839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679791" y="228382"/>
            <a:ext cx="97520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E59"/>
                </a:solidFill>
                <a:effectLst/>
                <a:uLnTx/>
                <a:uFillTx/>
                <a:latin typeface="Corbel"/>
                <a:ea typeface="+mn-ea"/>
                <a:cs typeface="+mn-cs"/>
              </a:rPr>
              <a:t>2021: Palau </a:t>
            </a:r>
            <a:r>
              <a:rPr kumimoji="0" lang="en-US" sz="3600" b="1" i="0" u="none" strike="noStrike" kern="1200" cap="none" spc="0" normalizeH="0" baseline="0" noProof="0" dirty="0">
                <a:ln>
                  <a:noFill/>
                </a:ln>
                <a:solidFill>
                  <a:schemeClr val="accent5"/>
                </a:solidFill>
                <a:effectLst/>
                <a:uLnTx/>
                <a:uFillTx/>
                <a:latin typeface="Corbel"/>
                <a:ea typeface="+mn-ea"/>
                <a:cs typeface="+mn-cs"/>
              </a:rPr>
              <a:t>Family Protection Act cases update</a:t>
            </a: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extLst>
              <p:ext uri="{D42A27DB-BD31-4B8C-83A1-F6EECF244321}">
                <p14:modId xmlns:p14="http://schemas.microsoft.com/office/powerpoint/2010/main" val="2114100463"/>
              </p:ext>
            </p:extLst>
          </p:nvPr>
        </p:nvGraphicFramePr>
        <p:xfrm>
          <a:off x="-638459" y="1015239"/>
          <a:ext cx="12830459" cy="5467472"/>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1319583">
                <a:tc>
                  <a:txBody>
                    <a:bodyPr/>
                    <a:lstStyle/>
                    <a:p>
                      <a:pPr algn="r"/>
                      <a:r>
                        <a:rPr lang="en-US" sz="3600" b="1" dirty="0">
                          <a:solidFill>
                            <a:schemeClr val="accent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kern="1200" dirty="0">
                          <a:solidFill>
                            <a:schemeClr val="accent1"/>
                          </a:solidFill>
                          <a:latin typeface="+mn-lt"/>
                          <a:ea typeface="+mn-ea"/>
                          <a:cs typeface="+mn-cs"/>
                        </a:rPr>
                        <a:t>69</a:t>
                      </a:r>
                      <a:r>
                        <a:rPr lang="en-US" sz="2000" b="0" kern="1200" dirty="0">
                          <a:solidFill>
                            <a:schemeClr val="accent1"/>
                          </a:solidFill>
                          <a:latin typeface="+mn-lt"/>
                          <a:ea typeface="+mn-ea"/>
                          <a:cs typeface="+mn-cs"/>
                        </a:rPr>
                        <a:t> restraining order cases were filed in 2021, 71 cases finalized with a clearance rate of </a:t>
                      </a:r>
                      <a:r>
                        <a:rPr lang="en-US" sz="2000" b="1" kern="1200" dirty="0">
                          <a:solidFill>
                            <a:schemeClr val="accent1"/>
                          </a:solidFill>
                          <a:latin typeface="+mn-lt"/>
                          <a:ea typeface="+mn-ea"/>
                          <a:cs typeface="+mn-cs"/>
                        </a:rPr>
                        <a:t>103%. </a:t>
                      </a:r>
                    </a:p>
                    <a:p>
                      <a:r>
                        <a:rPr lang="en-US" sz="2000" b="0" kern="1200" dirty="0">
                          <a:solidFill>
                            <a:schemeClr val="accent1"/>
                          </a:solidFill>
                          <a:latin typeface="+mn-lt"/>
                          <a:ea typeface="+mn-ea"/>
                          <a:cs typeface="+mn-cs"/>
                        </a:rPr>
                        <a:t>The trend clearance rate for restraining order cases has not fallen below 94% in the last five years.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1319583">
                <a:tc>
                  <a:txBody>
                    <a:bodyPr/>
                    <a:lstStyle/>
                    <a:p>
                      <a:pPr algn="r"/>
                      <a:r>
                        <a:rPr lang="en-US" sz="3600" b="1" dirty="0">
                          <a:solidFill>
                            <a:schemeClr val="accent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kern="1200" dirty="0">
                          <a:solidFill>
                            <a:schemeClr val="accent1"/>
                          </a:solidFill>
                          <a:latin typeface="+mn-lt"/>
                          <a:ea typeface="+mn-ea"/>
                          <a:cs typeface="+mn-cs"/>
                        </a:rPr>
                        <a:t>Restraining order cases made up 8% of total cases filed in the Court of Common Pleas. </a:t>
                      </a:r>
                    </a:p>
                    <a:p>
                      <a:r>
                        <a:rPr lang="en-US" sz="2000" b="0" kern="1200" dirty="0">
                          <a:solidFill>
                            <a:schemeClr val="accent1"/>
                          </a:solidFill>
                          <a:latin typeface="+mn-lt"/>
                          <a:ea typeface="+mn-ea"/>
                          <a:cs typeface="+mn-cs"/>
                        </a:rPr>
                        <a:t>Note: citation cases that are paid at court and not heard by a judge are excluded from this calculation.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1319583">
                <a:tc>
                  <a:txBody>
                    <a:bodyPr/>
                    <a:lstStyle/>
                    <a:p>
                      <a:pPr algn="r"/>
                      <a:r>
                        <a:rPr lang="en-US" sz="3600" b="1" dirty="0">
                          <a:solidFill>
                            <a:schemeClr val="accent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accent1"/>
                          </a:solidFill>
                          <a:latin typeface="+mn-lt"/>
                          <a:ea typeface="+mn-ea"/>
                          <a:cs typeface="+mn-cs"/>
                        </a:rPr>
                        <a:t>The average duration of a final restraining order case was </a:t>
                      </a:r>
                      <a:r>
                        <a:rPr lang="en-US" sz="2000" b="1" kern="1200" dirty="0">
                          <a:solidFill>
                            <a:schemeClr val="accent1"/>
                          </a:solidFill>
                          <a:latin typeface="+mn-lt"/>
                          <a:ea typeface="+mn-ea"/>
                          <a:cs typeface="+mn-cs"/>
                        </a:rPr>
                        <a:t>16 days.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r h="1508723">
                <a:tc>
                  <a:txBody>
                    <a:bodyPr/>
                    <a:lstStyle/>
                    <a:p>
                      <a:pPr algn="r"/>
                      <a:r>
                        <a:rPr lang="en-US" sz="3600" b="1" dirty="0">
                          <a:solidFill>
                            <a:schemeClr val="accent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1"/>
                          </a:solidFill>
                          <a:latin typeface="+mn-lt"/>
                          <a:ea typeface="+mn-ea"/>
                          <a:cs typeface="+mn-cs"/>
                        </a:rPr>
                        <a:t>77% </a:t>
                      </a:r>
                      <a:r>
                        <a:rPr lang="en-US" sz="2000" b="0" kern="1200" dirty="0">
                          <a:solidFill>
                            <a:schemeClr val="accent1"/>
                          </a:solidFill>
                          <a:latin typeface="+mn-lt"/>
                          <a:ea typeface="+mn-ea"/>
                          <a:cs typeface="+mn-cs"/>
                        </a:rPr>
                        <a:t>of applicants in restraining order cases were female, whilst 20% were male and 3% were filed jointly by male and female applicants.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accent1"/>
                          </a:solidFill>
                          <a:latin typeface="+mn-lt"/>
                          <a:ea typeface="+mn-ea"/>
                          <a:cs typeface="+mn-cs"/>
                        </a:rPr>
                        <a:t>The proportion of female applicants is up from 2019 and 2020, where women made up 43% and 48% of applicants, respectively.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732091"/>
                  </a:ext>
                </a:extLst>
              </a:tr>
            </a:tbl>
          </a:graphicData>
        </a:graphic>
      </p:graphicFrame>
      <p:grpSp>
        <p:nvGrpSpPr>
          <p:cNvPr id="17" name="Group 16">
            <a:extLst>
              <a:ext uri="{FF2B5EF4-FFF2-40B4-BE49-F238E27FC236}">
                <a16:creationId xmlns:a16="http://schemas.microsoft.com/office/drawing/2014/main" id="{D50404BB-9757-4D95-6ABF-00BF8015B811}"/>
              </a:ext>
            </a:extLst>
          </p:cNvPr>
          <p:cNvGrpSpPr>
            <a:grpSpLocks/>
          </p:cNvGrpSpPr>
          <p:nvPr/>
        </p:nvGrpSpPr>
        <p:grpSpPr bwMode="auto">
          <a:xfrm>
            <a:off x="1044395" y="5064035"/>
            <a:ext cx="687070" cy="687070"/>
            <a:chOff x="7417" y="10464"/>
            <a:chExt cx="881" cy="832"/>
          </a:xfrm>
          <a:solidFill>
            <a:schemeClr val="accent1"/>
          </a:solidFill>
        </p:grpSpPr>
        <p:sp>
          <p:nvSpPr>
            <p:cNvPr id="18" name="Freeform 26">
              <a:extLst>
                <a:ext uri="{FF2B5EF4-FFF2-40B4-BE49-F238E27FC236}">
                  <a16:creationId xmlns:a16="http://schemas.microsoft.com/office/drawing/2014/main" id="{F64D894B-1240-C7F3-632F-E4C57C44EEC5}"/>
                </a:ext>
              </a:extLst>
            </p:cNvPr>
            <p:cNvSpPr>
              <a:spLocks/>
            </p:cNvSpPr>
            <p:nvPr/>
          </p:nvSpPr>
          <p:spPr bwMode="auto">
            <a:xfrm>
              <a:off x="7417" y="10464"/>
              <a:ext cx="881" cy="832"/>
            </a:xfrm>
            <a:custGeom>
              <a:avLst/>
              <a:gdLst>
                <a:gd name="T0" fmla="+- 0 8249 7418"/>
                <a:gd name="T1" fmla="*/ T0 w 881"/>
                <a:gd name="T2" fmla="+- 0 1142 1142"/>
                <a:gd name="T3" fmla="*/ 1142 h 832"/>
                <a:gd name="T4" fmla="+- 0 7467 7418"/>
                <a:gd name="T5" fmla="*/ T4 w 881"/>
                <a:gd name="T6" fmla="+- 0 1142 1142"/>
                <a:gd name="T7" fmla="*/ 1142 h 832"/>
                <a:gd name="T8" fmla="+- 0 7448 7418"/>
                <a:gd name="T9" fmla="*/ T8 w 881"/>
                <a:gd name="T10" fmla="+- 0 1146 1142"/>
                <a:gd name="T11" fmla="*/ 1146 h 832"/>
                <a:gd name="T12" fmla="+- 0 7432 7418"/>
                <a:gd name="T13" fmla="*/ T12 w 881"/>
                <a:gd name="T14" fmla="+- 0 1156 1142"/>
                <a:gd name="T15" fmla="*/ 1156 h 832"/>
                <a:gd name="T16" fmla="+- 0 7422 7418"/>
                <a:gd name="T17" fmla="*/ T16 w 881"/>
                <a:gd name="T18" fmla="+- 0 1172 1142"/>
                <a:gd name="T19" fmla="*/ 1172 h 832"/>
                <a:gd name="T20" fmla="+- 0 7418 7418"/>
                <a:gd name="T21" fmla="*/ T20 w 881"/>
                <a:gd name="T22" fmla="+- 0 1191 1142"/>
                <a:gd name="T23" fmla="*/ 1191 h 832"/>
                <a:gd name="T24" fmla="+- 0 7418 7418"/>
                <a:gd name="T25" fmla="*/ T24 w 881"/>
                <a:gd name="T26" fmla="+- 0 1924 1142"/>
                <a:gd name="T27" fmla="*/ 1924 h 832"/>
                <a:gd name="T28" fmla="+- 0 7422 7418"/>
                <a:gd name="T29" fmla="*/ T28 w 881"/>
                <a:gd name="T30" fmla="+- 0 1943 1142"/>
                <a:gd name="T31" fmla="*/ 1943 h 832"/>
                <a:gd name="T32" fmla="+- 0 7432 7418"/>
                <a:gd name="T33" fmla="*/ T32 w 881"/>
                <a:gd name="T34" fmla="+- 0 1959 1142"/>
                <a:gd name="T35" fmla="*/ 1959 h 832"/>
                <a:gd name="T36" fmla="+- 0 7448 7418"/>
                <a:gd name="T37" fmla="*/ T36 w 881"/>
                <a:gd name="T38" fmla="+- 0 1969 1142"/>
                <a:gd name="T39" fmla="*/ 1969 h 832"/>
                <a:gd name="T40" fmla="+- 0 7467 7418"/>
                <a:gd name="T41" fmla="*/ T40 w 881"/>
                <a:gd name="T42" fmla="+- 0 1973 1142"/>
                <a:gd name="T43" fmla="*/ 1973 h 832"/>
                <a:gd name="T44" fmla="+- 0 8249 7418"/>
                <a:gd name="T45" fmla="*/ T44 w 881"/>
                <a:gd name="T46" fmla="+- 0 1973 1142"/>
                <a:gd name="T47" fmla="*/ 1973 h 832"/>
                <a:gd name="T48" fmla="+- 0 8268 7418"/>
                <a:gd name="T49" fmla="*/ T48 w 881"/>
                <a:gd name="T50" fmla="+- 0 1969 1142"/>
                <a:gd name="T51" fmla="*/ 1969 h 832"/>
                <a:gd name="T52" fmla="+- 0 8284 7418"/>
                <a:gd name="T53" fmla="*/ T52 w 881"/>
                <a:gd name="T54" fmla="+- 0 1959 1142"/>
                <a:gd name="T55" fmla="*/ 1959 h 832"/>
                <a:gd name="T56" fmla="+- 0 8294 7418"/>
                <a:gd name="T57" fmla="*/ T56 w 881"/>
                <a:gd name="T58" fmla="+- 0 1943 1142"/>
                <a:gd name="T59" fmla="*/ 1943 h 832"/>
                <a:gd name="T60" fmla="+- 0 8298 7418"/>
                <a:gd name="T61" fmla="*/ T60 w 881"/>
                <a:gd name="T62" fmla="+- 0 1924 1142"/>
                <a:gd name="T63" fmla="*/ 1924 h 832"/>
                <a:gd name="T64" fmla="+- 0 8298 7418"/>
                <a:gd name="T65" fmla="*/ T64 w 881"/>
                <a:gd name="T66" fmla="+- 0 1191 1142"/>
                <a:gd name="T67" fmla="*/ 1191 h 832"/>
                <a:gd name="T68" fmla="+- 0 8294 7418"/>
                <a:gd name="T69" fmla="*/ T68 w 881"/>
                <a:gd name="T70" fmla="+- 0 1172 1142"/>
                <a:gd name="T71" fmla="*/ 1172 h 832"/>
                <a:gd name="T72" fmla="+- 0 8284 7418"/>
                <a:gd name="T73" fmla="*/ T72 w 881"/>
                <a:gd name="T74" fmla="+- 0 1156 1142"/>
                <a:gd name="T75" fmla="*/ 1156 h 832"/>
                <a:gd name="T76" fmla="+- 0 8268 7418"/>
                <a:gd name="T77" fmla="*/ T76 w 881"/>
                <a:gd name="T78" fmla="+- 0 1146 1142"/>
                <a:gd name="T79" fmla="*/ 1146 h 832"/>
                <a:gd name="T80" fmla="+- 0 8249 7418"/>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9" name="Picture 18">
              <a:extLst>
                <a:ext uri="{FF2B5EF4-FFF2-40B4-BE49-F238E27FC236}">
                  <a16:creationId xmlns:a16="http://schemas.microsoft.com/office/drawing/2014/main" id="{24B08F91-1DF3-A326-EDF3-3E8BF4E34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55" b="-1187"/>
            <a:stretch>
              <a:fillRect/>
            </a:stretch>
          </p:blipFill>
          <p:spPr bwMode="auto">
            <a:xfrm>
              <a:off x="7534" y="10514"/>
              <a:ext cx="653" cy="767"/>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pic>
        <p:nvPicPr>
          <p:cNvPr id="5" name="Picture 4" descr="Logo&#10;&#10;Description automatically generated">
            <a:extLst>
              <a:ext uri="{FF2B5EF4-FFF2-40B4-BE49-F238E27FC236}">
                <a16:creationId xmlns:a16="http://schemas.microsoft.com/office/drawing/2014/main" id="{B80194D6-057D-4DCC-241D-F31C86FFF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081" y="0"/>
            <a:ext cx="1352550" cy="1085850"/>
          </a:xfrm>
          <a:prstGeom prst="rect">
            <a:avLst/>
          </a:prstGeom>
        </p:spPr>
      </p:pic>
      <p:grpSp>
        <p:nvGrpSpPr>
          <p:cNvPr id="28" name="Group 27">
            <a:extLst>
              <a:ext uri="{FF2B5EF4-FFF2-40B4-BE49-F238E27FC236}">
                <a16:creationId xmlns:a16="http://schemas.microsoft.com/office/drawing/2014/main" id="{CF3672F3-62EE-4CE6-9966-7F4608A6C93E}"/>
              </a:ext>
            </a:extLst>
          </p:cNvPr>
          <p:cNvGrpSpPr>
            <a:grpSpLocks/>
          </p:cNvGrpSpPr>
          <p:nvPr/>
        </p:nvGrpSpPr>
        <p:grpSpPr bwMode="auto">
          <a:xfrm>
            <a:off x="1110695" y="1019635"/>
            <a:ext cx="685800" cy="685800"/>
            <a:chOff x="3603" y="9575"/>
            <a:chExt cx="881" cy="832"/>
          </a:xfrm>
          <a:solidFill>
            <a:schemeClr val="accent5"/>
          </a:solidFill>
        </p:grpSpPr>
        <p:sp>
          <p:nvSpPr>
            <p:cNvPr id="29" name="Freeform 17">
              <a:extLst>
                <a:ext uri="{FF2B5EF4-FFF2-40B4-BE49-F238E27FC236}">
                  <a16:creationId xmlns:a16="http://schemas.microsoft.com/office/drawing/2014/main" id="{3E9C58A2-8029-40FB-8906-40B7255161DD}"/>
                </a:ext>
              </a:extLst>
            </p:cNvPr>
            <p:cNvSpPr>
              <a:spLocks/>
            </p:cNvSpPr>
            <p:nvPr/>
          </p:nvSpPr>
          <p:spPr bwMode="auto">
            <a:xfrm>
              <a:off x="3603" y="9575"/>
              <a:ext cx="881" cy="832"/>
            </a:xfrm>
            <a:custGeom>
              <a:avLst/>
              <a:gdLst>
                <a:gd name="T0" fmla="+- 0 4435 3604"/>
                <a:gd name="T1" fmla="*/ T0 w 881"/>
                <a:gd name="T2" fmla="+- 0 253 253"/>
                <a:gd name="T3" fmla="*/ 253 h 832"/>
                <a:gd name="T4" fmla="+- 0 3653 3604"/>
                <a:gd name="T5" fmla="*/ T4 w 881"/>
                <a:gd name="T6" fmla="+- 0 253 253"/>
                <a:gd name="T7" fmla="*/ 253 h 832"/>
                <a:gd name="T8" fmla="+- 0 3634 3604"/>
                <a:gd name="T9" fmla="*/ T8 w 881"/>
                <a:gd name="T10" fmla="+- 0 257 253"/>
                <a:gd name="T11" fmla="*/ 257 h 832"/>
                <a:gd name="T12" fmla="+- 0 3618 3604"/>
                <a:gd name="T13" fmla="*/ T12 w 881"/>
                <a:gd name="T14" fmla="+- 0 267 253"/>
                <a:gd name="T15" fmla="*/ 267 h 832"/>
                <a:gd name="T16" fmla="+- 0 3608 3604"/>
                <a:gd name="T17" fmla="*/ T16 w 881"/>
                <a:gd name="T18" fmla="+- 0 283 253"/>
                <a:gd name="T19" fmla="*/ 283 h 832"/>
                <a:gd name="T20" fmla="+- 0 3604 3604"/>
                <a:gd name="T21" fmla="*/ T20 w 881"/>
                <a:gd name="T22" fmla="+- 0 302 253"/>
                <a:gd name="T23" fmla="*/ 302 h 832"/>
                <a:gd name="T24" fmla="+- 0 3604 3604"/>
                <a:gd name="T25" fmla="*/ T24 w 881"/>
                <a:gd name="T26" fmla="+- 0 1035 253"/>
                <a:gd name="T27" fmla="*/ 1035 h 832"/>
                <a:gd name="T28" fmla="+- 0 3608 3604"/>
                <a:gd name="T29" fmla="*/ T28 w 881"/>
                <a:gd name="T30" fmla="+- 0 1054 253"/>
                <a:gd name="T31" fmla="*/ 1054 h 832"/>
                <a:gd name="T32" fmla="+- 0 3618 3604"/>
                <a:gd name="T33" fmla="*/ T32 w 881"/>
                <a:gd name="T34" fmla="+- 0 1070 253"/>
                <a:gd name="T35" fmla="*/ 1070 h 832"/>
                <a:gd name="T36" fmla="+- 0 3634 3604"/>
                <a:gd name="T37" fmla="*/ T36 w 881"/>
                <a:gd name="T38" fmla="+- 0 1080 253"/>
                <a:gd name="T39" fmla="*/ 1080 h 832"/>
                <a:gd name="T40" fmla="+- 0 3653 3604"/>
                <a:gd name="T41" fmla="*/ T40 w 881"/>
                <a:gd name="T42" fmla="+- 0 1084 253"/>
                <a:gd name="T43" fmla="*/ 1084 h 832"/>
                <a:gd name="T44" fmla="+- 0 4435 3604"/>
                <a:gd name="T45" fmla="*/ T44 w 881"/>
                <a:gd name="T46" fmla="+- 0 1084 253"/>
                <a:gd name="T47" fmla="*/ 1084 h 832"/>
                <a:gd name="T48" fmla="+- 0 4454 3604"/>
                <a:gd name="T49" fmla="*/ T48 w 881"/>
                <a:gd name="T50" fmla="+- 0 1080 253"/>
                <a:gd name="T51" fmla="*/ 1080 h 832"/>
                <a:gd name="T52" fmla="+- 0 4470 3604"/>
                <a:gd name="T53" fmla="*/ T52 w 881"/>
                <a:gd name="T54" fmla="+- 0 1070 253"/>
                <a:gd name="T55" fmla="*/ 1070 h 832"/>
                <a:gd name="T56" fmla="+- 0 4480 3604"/>
                <a:gd name="T57" fmla="*/ T56 w 881"/>
                <a:gd name="T58" fmla="+- 0 1054 253"/>
                <a:gd name="T59" fmla="*/ 1054 h 832"/>
                <a:gd name="T60" fmla="+- 0 4484 3604"/>
                <a:gd name="T61" fmla="*/ T60 w 881"/>
                <a:gd name="T62" fmla="+- 0 1035 253"/>
                <a:gd name="T63" fmla="*/ 1035 h 832"/>
                <a:gd name="T64" fmla="+- 0 4484 3604"/>
                <a:gd name="T65" fmla="*/ T64 w 881"/>
                <a:gd name="T66" fmla="+- 0 302 253"/>
                <a:gd name="T67" fmla="*/ 302 h 832"/>
                <a:gd name="T68" fmla="+- 0 4480 3604"/>
                <a:gd name="T69" fmla="*/ T68 w 881"/>
                <a:gd name="T70" fmla="+- 0 283 253"/>
                <a:gd name="T71" fmla="*/ 283 h 832"/>
                <a:gd name="T72" fmla="+- 0 4470 3604"/>
                <a:gd name="T73" fmla="*/ T72 w 881"/>
                <a:gd name="T74" fmla="+- 0 267 253"/>
                <a:gd name="T75" fmla="*/ 267 h 832"/>
                <a:gd name="T76" fmla="+- 0 4454 3604"/>
                <a:gd name="T77" fmla="*/ T76 w 881"/>
                <a:gd name="T78" fmla="+- 0 257 253"/>
                <a:gd name="T79" fmla="*/ 257 h 832"/>
                <a:gd name="T80" fmla="+- 0 4435 3604"/>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0" name="Picture 29">
              <a:extLst>
                <a:ext uri="{FF2B5EF4-FFF2-40B4-BE49-F238E27FC236}">
                  <a16:creationId xmlns:a16="http://schemas.microsoft.com/office/drawing/2014/main" id="{2D10C621-0537-44B4-BA70-F86A087E3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12"/>
            <a:stretch>
              <a:fillRect/>
            </a:stretch>
          </p:blipFill>
          <p:spPr bwMode="auto">
            <a:xfrm>
              <a:off x="3675" y="9744"/>
              <a:ext cx="730" cy="493"/>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31" name="Group 30">
            <a:extLst>
              <a:ext uri="{FF2B5EF4-FFF2-40B4-BE49-F238E27FC236}">
                <a16:creationId xmlns:a16="http://schemas.microsoft.com/office/drawing/2014/main" id="{458EA217-B0A3-426B-B3F2-9EA0631B03D2}"/>
              </a:ext>
            </a:extLst>
          </p:cNvPr>
          <p:cNvGrpSpPr>
            <a:grpSpLocks/>
          </p:cNvGrpSpPr>
          <p:nvPr/>
        </p:nvGrpSpPr>
        <p:grpSpPr bwMode="auto">
          <a:xfrm>
            <a:off x="1094752" y="2312436"/>
            <a:ext cx="687070" cy="687070"/>
            <a:chOff x="4561" y="10464"/>
            <a:chExt cx="881" cy="832"/>
          </a:xfrm>
          <a:solidFill>
            <a:schemeClr val="accent3"/>
          </a:solidFill>
        </p:grpSpPr>
        <p:sp>
          <p:nvSpPr>
            <p:cNvPr id="32" name="Freeform 29">
              <a:extLst>
                <a:ext uri="{FF2B5EF4-FFF2-40B4-BE49-F238E27FC236}">
                  <a16:creationId xmlns:a16="http://schemas.microsoft.com/office/drawing/2014/main" id="{7244DE4B-CF19-45EB-8211-D5C2464845EE}"/>
                </a:ext>
              </a:extLst>
            </p:cNvPr>
            <p:cNvSpPr>
              <a:spLocks/>
            </p:cNvSpPr>
            <p:nvPr/>
          </p:nvSpPr>
          <p:spPr bwMode="auto">
            <a:xfrm>
              <a:off x="4561" y="10464"/>
              <a:ext cx="881" cy="832"/>
            </a:xfrm>
            <a:custGeom>
              <a:avLst/>
              <a:gdLst>
                <a:gd name="T0" fmla="+- 0 5393 4561"/>
                <a:gd name="T1" fmla="*/ T0 w 881"/>
                <a:gd name="T2" fmla="+- 0 1142 1142"/>
                <a:gd name="T3" fmla="*/ 1142 h 832"/>
                <a:gd name="T4" fmla="+- 0 4610 4561"/>
                <a:gd name="T5" fmla="*/ T4 w 881"/>
                <a:gd name="T6" fmla="+- 0 1142 1142"/>
                <a:gd name="T7" fmla="*/ 1142 h 832"/>
                <a:gd name="T8" fmla="+- 0 4591 4561"/>
                <a:gd name="T9" fmla="*/ T8 w 881"/>
                <a:gd name="T10" fmla="+- 0 1146 1142"/>
                <a:gd name="T11" fmla="*/ 1146 h 832"/>
                <a:gd name="T12" fmla="+- 0 4576 4561"/>
                <a:gd name="T13" fmla="*/ T12 w 881"/>
                <a:gd name="T14" fmla="+- 0 1156 1142"/>
                <a:gd name="T15" fmla="*/ 1156 h 832"/>
                <a:gd name="T16" fmla="+- 0 4565 4561"/>
                <a:gd name="T17" fmla="*/ T16 w 881"/>
                <a:gd name="T18" fmla="+- 0 1172 1142"/>
                <a:gd name="T19" fmla="*/ 1172 h 832"/>
                <a:gd name="T20" fmla="+- 0 4561 4561"/>
                <a:gd name="T21" fmla="*/ T20 w 881"/>
                <a:gd name="T22" fmla="+- 0 1191 1142"/>
                <a:gd name="T23" fmla="*/ 1191 h 832"/>
                <a:gd name="T24" fmla="+- 0 4561 4561"/>
                <a:gd name="T25" fmla="*/ T24 w 881"/>
                <a:gd name="T26" fmla="+- 0 1924 1142"/>
                <a:gd name="T27" fmla="*/ 1924 h 832"/>
                <a:gd name="T28" fmla="+- 0 4565 4561"/>
                <a:gd name="T29" fmla="*/ T28 w 881"/>
                <a:gd name="T30" fmla="+- 0 1943 1142"/>
                <a:gd name="T31" fmla="*/ 1943 h 832"/>
                <a:gd name="T32" fmla="+- 0 4576 4561"/>
                <a:gd name="T33" fmla="*/ T32 w 881"/>
                <a:gd name="T34" fmla="+- 0 1959 1142"/>
                <a:gd name="T35" fmla="*/ 1959 h 832"/>
                <a:gd name="T36" fmla="+- 0 4591 4561"/>
                <a:gd name="T37" fmla="*/ T36 w 881"/>
                <a:gd name="T38" fmla="+- 0 1969 1142"/>
                <a:gd name="T39" fmla="*/ 1969 h 832"/>
                <a:gd name="T40" fmla="+- 0 4610 4561"/>
                <a:gd name="T41" fmla="*/ T40 w 881"/>
                <a:gd name="T42" fmla="+- 0 1973 1142"/>
                <a:gd name="T43" fmla="*/ 1973 h 832"/>
                <a:gd name="T44" fmla="+- 0 5393 4561"/>
                <a:gd name="T45" fmla="*/ T44 w 881"/>
                <a:gd name="T46" fmla="+- 0 1973 1142"/>
                <a:gd name="T47" fmla="*/ 1973 h 832"/>
                <a:gd name="T48" fmla="+- 0 5412 4561"/>
                <a:gd name="T49" fmla="*/ T48 w 881"/>
                <a:gd name="T50" fmla="+- 0 1969 1142"/>
                <a:gd name="T51" fmla="*/ 1969 h 832"/>
                <a:gd name="T52" fmla="+- 0 5427 4561"/>
                <a:gd name="T53" fmla="*/ T52 w 881"/>
                <a:gd name="T54" fmla="+- 0 1959 1142"/>
                <a:gd name="T55" fmla="*/ 1959 h 832"/>
                <a:gd name="T56" fmla="+- 0 5438 4561"/>
                <a:gd name="T57" fmla="*/ T56 w 881"/>
                <a:gd name="T58" fmla="+- 0 1943 1142"/>
                <a:gd name="T59" fmla="*/ 1943 h 832"/>
                <a:gd name="T60" fmla="+- 0 5441 4561"/>
                <a:gd name="T61" fmla="*/ T60 w 881"/>
                <a:gd name="T62" fmla="+- 0 1924 1142"/>
                <a:gd name="T63" fmla="*/ 1924 h 832"/>
                <a:gd name="T64" fmla="+- 0 5441 4561"/>
                <a:gd name="T65" fmla="*/ T64 w 881"/>
                <a:gd name="T66" fmla="+- 0 1191 1142"/>
                <a:gd name="T67" fmla="*/ 1191 h 832"/>
                <a:gd name="T68" fmla="+- 0 5438 4561"/>
                <a:gd name="T69" fmla="*/ T68 w 881"/>
                <a:gd name="T70" fmla="+- 0 1172 1142"/>
                <a:gd name="T71" fmla="*/ 1172 h 832"/>
                <a:gd name="T72" fmla="+- 0 5427 4561"/>
                <a:gd name="T73" fmla="*/ T72 w 881"/>
                <a:gd name="T74" fmla="+- 0 1156 1142"/>
                <a:gd name="T75" fmla="*/ 1156 h 832"/>
                <a:gd name="T76" fmla="+- 0 5412 4561"/>
                <a:gd name="T77" fmla="*/ T76 w 881"/>
                <a:gd name="T78" fmla="+- 0 1146 1142"/>
                <a:gd name="T79" fmla="*/ 1146 h 832"/>
                <a:gd name="T80" fmla="+- 0 5393 4561"/>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2" y="0"/>
                  </a:moveTo>
                  <a:lnTo>
                    <a:pt x="49" y="0"/>
                  </a:lnTo>
                  <a:lnTo>
                    <a:pt x="30" y="4"/>
                  </a:lnTo>
                  <a:lnTo>
                    <a:pt x="15" y="14"/>
                  </a:lnTo>
                  <a:lnTo>
                    <a:pt x="4" y="30"/>
                  </a:lnTo>
                  <a:lnTo>
                    <a:pt x="0" y="49"/>
                  </a:lnTo>
                  <a:lnTo>
                    <a:pt x="0" y="782"/>
                  </a:lnTo>
                  <a:lnTo>
                    <a:pt x="4" y="801"/>
                  </a:lnTo>
                  <a:lnTo>
                    <a:pt x="15" y="817"/>
                  </a:lnTo>
                  <a:lnTo>
                    <a:pt x="30" y="827"/>
                  </a:lnTo>
                  <a:lnTo>
                    <a:pt x="49" y="831"/>
                  </a:lnTo>
                  <a:lnTo>
                    <a:pt x="832" y="831"/>
                  </a:lnTo>
                  <a:lnTo>
                    <a:pt x="851" y="827"/>
                  </a:lnTo>
                  <a:lnTo>
                    <a:pt x="866" y="817"/>
                  </a:lnTo>
                  <a:lnTo>
                    <a:pt x="877" y="801"/>
                  </a:lnTo>
                  <a:lnTo>
                    <a:pt x="880" y="782"/>
                  </a:lnTo>
                  <a:lnTo>
                    <a:pt x="880" y="49"/>
                  </a:lnTo>
                  <a:lnTo>
                    <a:pt x="877" y="30"/>
                  </a:lnTo>
                  <a:lnTo>
                    <a:pt x="866" y="14"/>
                  </a:lnTo>
                  <a:lnTo>
                    <a:pt x="851" y="4"/>
                  </a:lnTo>
                  <a:lnTo>
                    <a:pt x="832"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3" name="Picture 32">
              <a:extLst>
                <a:ext uri="{FF2B5EF4-FFF2-40B4-BE49-F238E27FC236}">
                  <a16:creationId xmlns:a16="http://schemas.microsoft.com/office/drawing/2014/main" id="{239AF382-368C-4F4F-8A5E-ABE4A1423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35" r="-5620"/>
            <a:stretch>
              <a:fillRect/>
            </a:stretch>
          </p:blipFill>
          <p:spPr bwMode="auto">
            <a:xfrm>
              <a:off x="4661" y="10527"/>
              <a:ext cx="687" cy="691"/>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35" name="Group 34">
            <a:extLst>
              <a:ext uri="{FF2B5EF4-FFF2-40B4-BE49-F238E27FC236}">
                <a16:creationId xmlns:a16="http://schemas.microsoft.com/office/drawing/2014/main" id="{9EAE1359-D9D7-49B5-A705-F5943C85C810}"/>
              </a:ext>
            </a:extLst>
          </p:cNvPr>
          <p:cNvGrpSpPr>
            <a:grpSpLocks/>
          </p:cNvGrpSpPr>
          <p:nvPr/>
        </p:nvGrpSpPr>
        <p:grpSpPr bwMode="auto">
          <a:xfrm>
            <a:off x="1096022" y="3695412"/>
            <a:ext cx="685800" cy="663173"/>
            <a:chOff x="1700" y="32"/>
            <a:chExt cx="1531" cy="1446"/>
          </a:xfrm>
          <a:solidFill>
            <a:schemeClr val="accent6"/>
          </a:solidFill>
        </p:grpSpPr>
        <p:sp>
          <p:nvSpPr>
            <p:cNvPr id="37" name="Freeform 51">
              <a:extLst>
                <a:ext uri="{FF2B5EF4-FFF2-40B4-BE49-F238E27FC236}">
                  <a16:creationId xmlns:a16="http://schemas.microsoft.com/office/drawing/2014/main" id="{272B56A7-8EEC-4A1C-9795-31AC776B44A3}"/>
                </a:ext>
              </a:extLst>
            </p:cNvPr>
            <p:cNvSpPr>
              <a:spLocks/>
            </p:cNvSpPr>
            <p:nvPr/>
          </p:nvSpPr>
          <p:spPr bwMode="auto">
            <a:xfrm>
              <a:off x="1700" y="32"/>
              <a:ext cx="1531" cy="1446"/>
            </a:xfrm>
            <a:custGeom>
              <a:avLst/>
              <a:gdLst>
                <a:gd name="T0" fmla="+- 0 3146 1701"/>
                <a:gd name="T1" fmla="*/ T0 w 1531"/>
                <a:gd name="T2" fmla="+- 0 33 33"/>
                <a:gd name="T3" fmla="*/ 33 h 1446"/>
                <a:gd name="T4" fmla="+- 0 1786 1701"/>
                <a:gd name="T5" fmla="*/ T4 w 1531"/>
                <a:gd name="T6" fmla="+- 0 33 33"/>
                <a:gd name="T7" fmla="*/ 33 h 1446"/>
                <a:gd name="T8" fmla="+- 0 1753 1701"/>
                <a:gd name="T9" fmla="*/ T8 w 1531"/>
                <a:gd name="T10" fmla="+- 0 39 33"/>
                <a:gd name="T11" fmla="*/ 39 h 1446"/>
                <a:gd name="T12" fmla="+- 0 1726 1701"/>
                <a:gd name="T13" fmla="*/ T12 w 1531"/>
                <a:gd name="T14" fmla="+- 0 57 33"/>
                <a:gd name="T15" fmla="*/ 57 h 1446"/>
                <a:gd name="T16" fmla="+- 0 1707 1701"/>
                <a:gd name="T17" fmla="*/ T16 w 1531"/>
                <a:gd name="T18" fmla="+- 0 84 33"/>
                <a:gd name="T19" fmla="*/ 84 h 1446"/>
                <a:gd name="T20" fmla="+- 0 1701 1701"/>
                <a:gd name="T21" fmla="*/ T20 w 1531"/>
                <a:gd name="T22" fmla="+- 0 118 33"/>
                <a:gd name="T23" fmla="*/ 118 h 1446"/>
                <a:gd name="T24" fmla="+- 0 1701 1701"/>
                <a:gd name="T25" fmla="*/ T24 w 1531"/>
                <a:gd name="T26" fmla="+- 0 1393 33"/>
                <a:gd name="T27" fmla="*/ 1393 h 1446"/>
                <a:gd name="T28" fmla="+- 0 1707 1701"/>
                <a:gd name="T29" fmla="*/ T28 w 1531"/>
                <a:gd name="T30" fmla="+- 0 1426 33"/>
                <a:gd name="T31" fmla="*/ 1426 h 1446"/>
                <a:gd name="T32" fmla="+- 0 1726 1701"/>
                <a:gd name="T33" fmla="*/ T32 w 1531"/>
                <a:gd name="T34" fmla="+- 0 1453 33"/>
                <a:gd name="T35" fmla="*/ 1453 h 1446"/>
                <a:gd name="T36" fmla="+- 0 1753 1701"/>
                <a:gd name="T37" fmla="*/ T36 w 1531"/>
                <a:gd name="T38" fmla="+- 0 1472 33"/>
                <a:gd name="T39" fmla="*/ 1472 h 1446"/>
                <a:gd name="T40" fmla="+- 0 1786 1701"/>
                <a:gd name="T41" fmla="*/ T40 w 1531"/>
                <a:gd name="T42" fmla="+- 0 1478 33"/>
                <a:gd name="T43" fmla="*/ 1478 h 1446"/>
                <a:gd name="T44" fmla="+- 0 3146 1701"/>
                <a:gd name="T45" fmla="*/ T44 w 1531"/>
                <a:gd name="T46" fmla="+- 0 1478 33"/>
                <a:gd name="T47" fmla="*/ 1478 h 1446"/>
                <a:gd name="T48" fmla="+- 0 3180 1701"/>
                <a:gd name="T49" fmla="*/ T48 w 1531"/>
                <a:gd name="T50" fmla="+- 0 1472 33"/>
                <a:gd name="T51" fmla="*/ 1472 h 1446"/>
                <a:gd name="T52" fmla="+- 0 3207 1701"/>
                <a:gd name="T53" fmla="*/ T52 w 1531"/>
                <a:gd name="T54" fmla="+- 0 1453 33"/>
                <a:gd name="T55" fmla="*/ 1453 h 1446"/>
                <a:gd name="T56" fmla="+- 0 3225 1701"/>
                <a:gd name="T57" fmla="*/ T56 w 1531"/>
                <a:gd name="T58" fmla="+- 0 1426 33"/>
                <a:gd name="T59" fmla="*/ 1426 h 1446"/>
                <a:gd name="T60" fmla="+- 0 3231 1701"/>
                <a:gd name="T61" fmla="*/ T60 w 1531"/>
                <a:gd name="T62" fmla="+- 0 1393 33"/>
                <a:gd name="T63" fmla="*/ 1393 h 1446"/>
                <a:gd name="T64" fmla="+- 0 3231 1701"/>
                <a:gd name="T65" fmla="*/ T64 w 1531"/>
                <a:gd name="T66" fmla="+- 0 118 33"/>
                <a:gd name="T67" fmla="*/ 118 h 1446"/>
                <a:gd name="T68" fmla="+- 0 3225 1701"/>
                <a:gd name="T69" fmla="*/ T68 w 1531"/>
                <a:gd name="T70" fmla="+- 0 84 33"/>
                <a:gd name="T71" fmla="*/ 84 h 1446"/>
                <a:gd name="T72" fmla="+- 0 3207 1701"/>
                <a:gd name="T73" fmla="*/ T72 w 1531"/>
                <a:gd name="T74" fmla="+- 0 57 33"/>
                <a:gd name="T75" fmla="*/ 57 h 1446"/>
                <a:gd name="T76" fmla="+- 0 3180 1701"/>
                <a:gd name="T77" fmla="*/ T76 w 1531"/>
                <a:gd name="T78" fmla="+- 0 39 33"/>
                <a:gd name="T79" fmla="*/ 39 h 1446"/>
                <a:gd name="T80" fmla="+- 0 3146 1701"/>
                <a:gd name="T81" fmla="*/ T80 w 1531"/>
                <a:gd name="T82" fmla="+- 0 33 33"/>
                <a:gd name="T83" fmla="*/ 33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1"/>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1"/>
                  </a:lnTo>
                  <a:lnTo>
                    <a:pt x="1506" y="24"/>
                  </a:lnTo>
                  <a:lnTo>
                    <a:pt x="1479" y="6"/>
                  </a:lnTo>
                  <a:lnTo>
                    <a:pt x="1445"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8" name="Picture 37">
              <a:extLst>
                <a:ext uri="{FF2B5EF4-FFF2-40B4-BE49-F238E27FC236}">
                  <a16:creationId xmlns:a16="http://schemas.microsoft.com/office/drawing/2014/main" id="{08FEB75E-6D48-4540-9ECA-8895A5AFB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5" y="155"/>
              <a:ext cx="1199" cy="1199"/>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279100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797022" y="189183"/>
            <a:ext cx="9752059" cy="646331"/>
          </a:xfrm>
          <a:prstGeom prst="rect">
            <a:avLst/>
          </a:prstGeom>
          <a:noFill/>
        </p:spPr>
        <p:txBody>
          <a:bodyPr wrap="square" rtlCol="0">
            <a:spAutoFit/>
          </a:bodyPr>
          <a:lstStyle/>
          <a:p>
            <a:pPr>
              <a:defRPr/>
            </a:pPr>
            <a:r>
              <a:rPr kumimoji="0" lang="en-US" sz="3600" b="1" i="0" u="none" strike="noStrike" kern="1200" cap="none" spc="0" normalizeH="0" baseline="0" noProof="0" dirty="0">
                <a:ln>
                  <a:noFill/>
                </a:ln>
                <a:solidFill>
                  <a:srgbClr val="003E59"/>
                </a:solidFill>
                <a:effectLst/>
                <a:uLnTx/>
                <a:uFillTx/>
                <a:latin typeface="Corbel"/>
                <a:ea typeface="+mn-ea"/>
                <a:cs typeface="+mn-cs"/>
              </a:rPr>
              <a:t>2021: Palau </a:t>
            </a:r>
            <a:r>
              <a:rPr kumimoji="0" lang="en-US" sz="3600" b="1" i="0" u="none" strike="noStrike" kern="1200" cap="none" spc="0" normalizeH="0" baseline="0" noProof="0" dirty="0">
                <a:ln>
                  <a:noFill/>
                </a:ln>
                <a:solidFill>
                  <a:schemeClr val="accent5"/>
                </a:solidFill>
                <a:effectLst/>
                <a:uLnTx/>
                <a:uFillTx/>
                <a:latin typeface="Corbel"/>
                <a:ea typeface="+mn-ea"/>
                <a:cs typeface="+mn-cs"/>
              </a:rPr>
              <a:t>Family Protection Act cases update</a:t>
            </a:r>
          </a:p>
        </p:txBody>
      </p:sp>
      <p:pic>
        <p:nvPicPr>
          <p:cNvPr id="5" name="Picture 4" descr="Logo&#10;&#10;Description automatically generated">
            <a:extLst>
              <a:ext uri="{FF2B5EF4-FFF2-40B4-BE49-F238E27FC236}">
                <a16:creationId xmlns:a16="http://schemas.microsoft.com/office/drawing/2014/main" id="{B80194D6-057D-4DCC-241D-F31C86FFF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9081" y="0"/>
            <a:ext cx="1352550" cy="1085850"/>
          </a:xfrm>
          <a:prstGeom prst="rect">
            <a:avLst/>
          </a:prstGeom>
        </p:spPr>
      </p:pic>
      <p:graphicFrame>
        <p:nvGraphicFramePr>
          <p:cNvPr id="20" name="Table 19">
            <a:extLst>
              <a:ext uri="{FF2B5EF4-FFF2-40B4-BE49-F238E27FC236}">
                <a16:creationId xmlns:a16="http://schemas.microsoft.com/office/drawing/2014/main" id="{CE141D86-DB2D-4DB6-8D8F-54D4FE4F4851}"/>
              </a:ext>
            </a:extLst>
          </p:cNvPr>
          <p:cNvGraphicFramePr>
            <a:graphicFrameLocks noGrp="1"/>
          </p:cNvGraphicFramePr>
          <p:nvPr>
            <p:extLst>
              <p:ext uri="{D42A27DB-BD31-4B8C-83A1-F6EECF244321}">
                <p14:modId xmlns:p14="http://schemas.microsoft.com/office/powerpoint/2010/main" val="468408017"/>
              </p:ext>
            </p:extLst>
          </p:nvPr>
        </p:nvGraphicFramePr>
        <p:xfrm>
          <a:off x="433607" y="1311786"/>
          <a:ext cx="9752059" cy="5158155"/>
        </p:xfrm>
        <a:graphic>
          <a:graphicData uri="http://schemas.openxmlformats.org/drawingml/2006/table">
            <a:tbl>
              <a:tblPr firstRow="1" bandRow="1">
                <a:tableStyleId>{5C22544A-7EE6-4342-B048-85BDC9FD1C3A}</a:tableStyleId>
              </a:tblPr>
              <a:tblGrid>
                <a:gridCol w="716698">
                  <a:extLst>
                    <a:ext uri="{9D8B030D-6E8A-4147-A177-3AD203B41FA5}">
                      <a16:colId xmlns:a16="http://schemas.microsoft.com/office/drawing/2014/main" val="2791175453"/>
                    </a:ext>
                  </a:extLst>
                </a:gridCol>
                <a:gridCol w="1540377">
                  <a:extLst>
                    <a:ext uri="{9D8B030D-6E8A-4147-A177-3AD203B41FA5}">
                      <a16:colId xmlns:a16="http://schemas.microsoft.com/office/drawing/2014/main" val="3306482064"/>
                    </a:ext>
                  </a:extLst>
                </a:gridCol>
                <a:gridCol w="7494984">
                  <a:extLst>
                    <a:ext uri="{9D8B030D-6E8A-4147-A177-3AD203B41FA5}">
                      <a16:colId xmlns:a16="http://schemas.microsoft.com/office/drawing/2014/main" val="3407019523"/>
                    </a:ext>
                  </a:extLst>
                </a:gridCol>
              </a:tblGrid>
              <a:tr h="1198868">
                <a:tc>
                  <a:txBody>
                    <a:bodyPr/>
                    <a:lstStyle/>
                    <a:p>
                      <a:pPr algn="r"/>
                      <a:r>
                        <a:rPr lang="en-US" sz="3600" b="1" dirty="0">
                          <a:solidFill>
                            <a:schemeClr val="accent1"/>
                          </a:solidFill>
                        </a:rPr>
                        <a:t>5</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accent5">
                              <a:lumMod val="75000"/>
                            </a:schemeClr>
                          </a:solidFill>
                        </a:rPr>
                        <a:t>Only </a:t>
                      </a:r>
                      <a:r>
                        <a:rPr lang="en-US" sz="2000" b="1" dirty="0">
                          <a:solidFill>
                            <a:schemeClr val="accent5">
                              <a:lumMod val="75000"/>
                            </a:schemeClr>
                          </a:solidFill>
                        </a:rPr>
                        <a:t>1 </a:t>
                      </a:r>
                      <a:r>
                        <a:rPr lang="en-US" sz="2000" b="0" dirty="0">
                          <a:solidFill>
                            <a:schemeClr val="accent5">
                              <a:lumMod val="75000"/>
                            </a:schemeClr>
                          </a:solidFill>
                        </a:rPr>
                        <a:t>restraining order </a:t>
                      </a:r>
                      <a:r>
                        <a:rPr lang="en-US" sz="2000" b="1" dirty="0">
                          <a:solidFill>
                            <a:schemeClr val="accent5">
                              <a:lumMod val="75000"/>
                            </a:schemeClr>
                          </a:solidFill>
                        </a:rPr>
                        <a:t>case </a:t>
                      </a:r>
                      <a:r>
                        <a:rPr lang="en-US" sz="2000" b="0" dirty="0">
                          <a:solidFill>
                            <a:schemeClr val="accent5">
                              <a:lumMod val="75000"/>
                            </a:schemeClr>
                          </a:solidFill>
                        </a:rPr>
                        <a:t>was reported to involve a person with disability. </a:t>
                      </a:r>
                    </a:p>
                    <a:p>
                      <a:r>
                        <a:rPr lang="en-US" sz="2000" b="0" dirty="0">
                          <a:solidFill>
                            <a:schemeClr val="accent5">
                              <a:lumMod val="75000"/>
                            </a:schemeClr>
                          </a:solidFill>
                        </a:rPr>
                        <a:t>This is down from 4 cases in 2020, and 12 in 2019. </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643362"/>
                  </a:ext>
                </a:extLst>
              </a:tr>
              <a:tr h="1198868">
                <a:tc>
                  <a:txBody>
                    <a:bodyPr/>
                    <a:lstStyle/>
                    <a:p>
                      <a:pPr algn="r"/>
                      <a:r>
                        <a:rPr lang="en-US" sz="3600" b="1" dirty="0">
                          <a:solidFill>
                            <a:schemeClr val="accent1"/>
                          </a:solidFill>
                        </a:rPr>
                        <a:t>6</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accent5">
                              <a:lumMod val="75000"/>
                            </a:schemeClr>
                          </a:solidFill>
                        </a:rPr>
                        <a:t>Majority of applicants and respondents were or had been in a dating relationship (36%) or were related (35%). </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274736"/>
                  </a:ext>
                </a:extLst>
              </a:tr>
              <a:tr h="1198868">
                <a:tc>
                  <a:txBody>
                    <a:bodyPr/>
                    <a:lstStyle/>
                    <a:p>
                      <a:pPr algn="r"/>
                      <a:r>
                        <a:rPr lang="en-US" sz="3600" b="1" dirty="0">
                          <a:solidFill>
                            <a:schemeClr val="accent1"/>
                          </a:solidFill>
                        </a:rPr>
                        <a:t>7</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kern="1200" dirty="0">
                        <a:solidFill>
                          <a:schemeClr val="dk1"/>
                        </a:solidFill>
                        <a:latin typeface="+mn-lt"/>
                        <a:ea typeface="+mn-ea"/>
                        <a:cs typeface="+mn-cs"/>
                      </a:endParaRP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accent5">
                              <a:lumMod val="75000"/>
                            </a:schemeClr>
                          </a:solidFill>
                          <a:latin typeface="+mn-lt"/>
                          <a:ea typeface="+mn-ea"/>
                          <a:cs typeface="+mn-cs"/>
                        </a:rPr>
                        <a:t>84% </a:t>
                      </a:r>
                      <a:r>
                        <a:rPr lang="en-US" sz="2000" b="0" kern="1200" dirty="0">
                          <a:solidFill>
                            <a:schemeClr val="accent5">
                              <a:lumMod val="75000"/>
                            </a:schemeClr>
                          </a:solidFill>
                          <a:latin typeface="+mn-lt"/>
                          <a:ea typeface="+mn-ea"/>
                          <a:cs typeface="+mn-cs"/>
                        </a:rPr>
                        <a:t>of applications for temporary restraining orders and </a:t>
                      </a:r>
                      <a:r>
                        <a:rPr lang="en-US" sz="2000" b="1" kern="1200" dirty="0">
                          <a:solidFill>
                            <a:schemeClr val="accent5">
                              <a:lumMod val="75000"/>
                            </a:schemeClr>
                          </a:solidFill>
                          <a:latin typeface="+mn-lt"/>
                          <a:ea typeface="+mn-ea"/>
                          <a:cs typeface="+mn-cs"/>
                        </a:rPr>
                        <a:t>77%</a:t>
                      </a:r>
                      <a:r>
                        <a:rPr lang="en-US" sz="2000" b="0" kern="1200" dirty="0">
                          <a:solidFill>
                            <a:schemeClr val="accent5">
                              <a:lumMod val="75000"/>
                            </a:schemeClr>
                          </a:solidFill>
                          <a:latin typeface="+mn-lt"/>
                          <a:ea typeface="+mn-ea"/>
                          <a:cs typeface="+mn-cs"/>
                        </a:rPr>
                        <a:t> of  applications for final restraining orders were </a:t>
                      </a:r>
                      <a:r>
                        <a:rPr lang="en-US" sz="2000" b="1" kern="1200" dirty="0">
                          <a:solidFill>
                            <a:schemeClr val="accent5">
                              <a:lumMod val="75000"/>
                            </a:schemeClr>
                          </a:solidFill>
                          <a:latin typeface="+mn-lt"/>
                          <a:ea typeface="+mn-ea"/>
                          <a:cs typeface="+mn-cs"/>
                        </a:rPr>
                        <a:t>granted. </a:t>
                      </a:r>
                      <a:br>
                        <a:rPr lang="en-US" sz="2000" b="1" kern="1200" dirty="0">
                          <a:solidFill>
                            <a:schemeClr val="accent5">
                              <a:lumMod val="75000"/>
                            </a:schemeClr>
                          </a:solidFill>
                          <a:latin typeface="+mn-lt"/>
                          <a:ea typeface="+mn-ea"/>
                          <a:cs typeface="+mn-cs"/>
                        </a:rPr>
                      </a:br>
                      <a:r>
                        <a:rPr lang="en-US" sz="2000" b="0" kern="1200" dirty="0">
                          <a:solidFill>
                            <a:schemeClr val="accent5">
                              <a:lumMod val="75000"/>
                            </a:schemeClr>
                          </a:solidFill>
                          <a:latin typeface="+mn-lt"/>
                          <a:ea typeface="+mn-ea"/>
                          <a:cs typeface="+mn-cs"/>
                        </a:rPr>
                        <a:t>This is down from previous years. </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938763"/>
                  </a:ext>
                </a:extLst>
              </a:tr>
              <a:tr h="1561551">
                <a:tc>
                  <a:txBody>
                    <a:bodyPr/>
                    <a:lstStyle/>
                    <a:p>
                      <a:pPr algn="r"/>
                      <a:r>
                        <a:rPr lang="en-US" sz="3600" b="1" dirty="0">
                          <a:solidFill>
                            <a:schemeClr val="accent1"/>
                          </a:solidFill>
                        </a:rPr>
                        <a:t>8</a:t>
                      </a: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dirty="0"/>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solidFill>
                            <a:schemeClr val="accent5">
                              <a:lumMod val="75000"/>
                            </a:schemeClr>
                          </a:solidFill>
                          <a:ea typeface="Cambria" panose="02040503050406030204" pitchFamily="18" charset="0"/>
                          <a:cs typeface="Cambria" panose="02040503050406030204" pitchFamily="18" charset="0"/>
                        </a:rPr>
                        <a:t>53 </a:t>
                      </a:r>
                      <a:r>
                        <a:rPr lang="en-AU" sz="2000" b="0" dirty="0">
                          <a:solidFill>
                            <a:schemeClr val="accent5">
                              <a:lumMod val="75000"/>
                            </a:schemeClr>
                          </a:solidFill>
                          <a:ea typeface="Cambria" panose="02040503050406030204" pitchFamily="18" charset="0"/>
                          <a:cs typeface="Cambria" panose="02040503050406030204" pitchFamily="18" charset="0"/>
                        </a:rPr>
                        <a:t>criminal charges were filed under the Family Protection 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dirty="0">
                          <a:solidFill>
                            <a:schemeClr val="accent5">
                              <a:lumMod val="75000"/>
                            </a:schemeClr>
                          </a:solidFill>
                          <a:ea typeface="Cambria" panose="02040503050406030204" pitchFamily="18" charset="0"/>
                          <a:cs typeface="Cambria" panose="02040503050406030204" pitchFamily="18" charset="0"/>
                        </a:rPr>
                        <a:t>Whilst this is lower than 2020 (where there 66 criminal charges filed), there is a general trend towards the number of charges increasing. </a:t>
                      </a:r>
                      <a:endParaRPr lang="en-AU" sz="2000" b="0" dirty="0">
                        <a:solidFill>
                          <a:schemeClr val="accent5">
                            <a:lumMod val="75000"/>
                          </a:schemeClr>
                        </a:solidFill>
                        <a:ea typeface="Times New Roman" panose="02020603050405020304" pitchFamily="18" charset="0"/>
                      </a:endParaRPr>
                    </a:p>
                  </a:txBody>
                  <a:tcPr marL="83820" marR="83820" marT="41910" marB="419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3484734"/>
                  </a:ext>
                </a:extLst>
              </a:tr>
            </a:tbl>
          </a:graphicData>
        </a:graphic>
      </p:graphicFrame>
      <p:pic>
        <p:nvPicPr>
          <p:cNvPr id="22" name="Graphic 21" descr="Users with solid fill">
            <a:extLst>
              <a:ext uri="{FF2B5EF4-FFF2-40B4-BE49-F238E27FC236}">
                <a16:creationId xmlns:a16="http://schemas.microsoft.com/office/drawing/2014/main" id="{6E833777-F7CE-4B22-8046-AC08C9AE0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7322" y="2500396"/>
            <a:ext cx="739401" cy="739401"/>
          </a:xfrm>
          <a:prstGeom prst="rect">
            <a:avLst/>
          </a:prstGeom>
        </p:spPr>
      </p:pic>
      <p:grpSp>
        <p:nvGrpSpPr>
          <p:cNvPr id="28" name="Group 27">
            <a:extLst>
              <a:ext uri="{FF2B5EF4-FFF2-40B4-BE49-F238E27FC236}">
                <a16:creationId xmlns:a16="http://schemas.microsoft.com/office/drawing/2014/main" id="{EB797F03-2BC7-48AF-B4C5-97F471C5F330}"/>
              </a:ext>
            </a:extLst>
          </p:cNvPr>
          <p:cNvGrpSpPr>
            <a:grpSpLocks/>
          </p:cNvGrpSpPr>
          <p:nvPr/>
        </p:nvGrpSpPr>
        <p:grpSpPr bwMode="auto">
          <a:xfrm>
            <a:off x="1636633" y="1404598"/>
            <a:ext cx="720090" cy="684530"/>
            <a:chOff x="1814" y="652"/>
            <a:chExt cx="1134" cy="1078"/>
          </a:xfrm>
          <a:solidFill>
            <a:schemeClr val="bg1"/>
          </a:solidFill>
        </p:grpSpPr>
        <p:sp>
          <p:nvSpPr>
            <p:cNvPr id="29" name="Freeform 20">
              <a:extLst>
                <a:ext uri="{FF2B5EF4-FFF2-40B4-BE49-F238E27FC236}">
                  <a16:creationId xmlns:a16="http://schemas.microsoft.com/office/drawing/2014/main" id="{43FAB7FB-B129-4333-A4BF-DC93F64C313E}"/>
                </a:ext>
              </a:extLst>
            </p:cNvPr>
            <p:cNvSpPr>
              <a:spLocks/>
            </p:cNvSpPr>
            <p:nvPr/>
          </p:nvSpPr>
          <p:spPr bwMode="auto">
            <a:xfrm>
              <a:off x="1814" y="652"/>
              <a:ext cx="1134" cy="1078"/>
            </a:xfrm>
            <a:custGeom>
              <a:avLst/>
              <a:gdLst>
                <a:gd name="T0" fmla="+- 0 2883 1814"/>
                <a:gd name="T1" fmla="*/ T0 w 1134"/>
                <a:gd name="T2" fmla="+- 0 653 653"/>
                <a:gd name="T3" fmla="*/ 653 h 1078"/>
                <a:gd name="T4" fmla="+- 0 1879 1814"/>
                <a:gd name="T5" fmla="*/ T4 w 1134"/>
                <a:gd name="T6" fmla="+- 0 653 653"/>
                <a:gd name="T7" fmla="*/ 653 h 1078"/>
                <a:gd name="T8" fmla="+- 0 1854 1814"/>
                <a:gd name="T9" fmla="*/ T8 w 1134"/>
                <a:gd name="T10" fmla="+- 0 658 653"/>
                <a:gd name="T11" fmla="*/ 658 h 1078"/>
                <a:gd name="T12" fmla="+- 0 1833 1814"/>
                <a:gd name="T13" fmla="*/ T12 w 1134"/>
                <a:gd name="T14" fmla="+- 0 672 653"/>
                <a:gd name="T15" fmla="*/ 672 h 1078"/>
                <a:gd name="T16" fmla="+- 0 1819 1814"/>
                <a:gd name="T17" fmla="*/ T16 w 1134"/>
                <a:gd name="T18" fmla="+- 0 693 653"/>
                <a:gd name="T19" fmla="*/ 693 h 1078"/>
                <a:gd name="T20" fmla="+- 0 1814 1814"/>
                <a:gd name="T21" fmla="*/ T20 w 1134"/>
                <a:gd name="T22" fmla="+- 0 718 653"/>
                <a:gd name="T23" fmla="*/ 718 h 1078"/>
                <a:gd name="T24" fmla="+- 0 1814 1814"/>
                <a:gd name="T25" fmla="*/ T24 w 1134"/>
                <a:gd name="T26" fmla="+- 0 1665 653"/>
                <a:gd name="T27" fmla="*/ 1665 h 1078"/>
                <a:gd name="T28" fmla="+- 0 1819 1814"/>
                <a:gd name="T29" fmla="*/ T28 w 1134"/>
                <a:gd name="T30" fmla="+- 0 1690 653"/>
                <a:gd name="T31" fmla="*/ 1690 h 1078"/>
                <a:gd name="T32" fmla="+- 0 1833 1814"/>
                <a:gd name="T33" fmla="*/ T32 w 1134"/>
                <a:gd name="T34" fmla="+- 0 1711 653"/>
                <a:gd name="T35" fmla="*/ 1711 h 1078"/>
                <a:gd name="T36" fmla="+- 0 1854 1814"/>
                <a:gd name="T37" fmla="*/ T36 w 1134"/>
                <a:gd name="T38" fmla="+- 0 1725 653"/>
                <a:gd name="T39" fmla="*/ 1725 h 1078"/>
                <a:gd name="T40" fmla="+- 0 1879 1814"/>
                <a:gd name="T41" fmla="*/ T40 w 1134"/>
                <a:gd name="T42" fmla="+- 0 1730 653"/>
                <a:gd name="T43" fmla="*/ 1730 h 1078"/>
                <a:gd name="T44" fmla="+- 0 2883 1814"/>
                <a:gd name="T45" fmla="*/ T44 w 1134"/>
                <a:gd name="T46" fmla="+- 0 1730 653"/>
                <a:gd name="T47" fmla="*/ 1730 h 1078"/>
                <a:gd name="T48" fmla="+- 0 2908 1814"/>
                <a:gd name="T49" fmla="*/ T48 w 1134"/>
                <a:gd name="T50" fmla="+- 0 1725 653"/>
                <a:gd name="T51" fmla="*/ 1725 h 1078"/>
                <a:gd name="T52" fmla="+- 0 2929 1814"/>
                <a:gd name="T53" fmla="*/ T52 w 1134"/>
                <a:gd name="T54" fmla="+- 0 1711 653"/>
                <a:gd name="T55" fmla="*/ 1711 h 1078"/>
                <a:gd name="T56" fmla="+- 0 2943 1814"/>
                <a:gd name="T57" fmla="*/ T56 w 1134"/>
                <a:gd name="T58" fmla="+- 0 1690 653"/>
                <a:gd name="T59" fmla="*/ 1690 h 1078"/>
                <a:gd name="T60" fmla="+- 0 2948 1814"/>
                <a:gd name="T61" fmla="*/ T60 w 1134"/>
                <a:gd name="T62" fmla="+- 0 1665 653"/>
                <a:gd name="T63" fmla="*/ 1665 h 1078"/>
                <a:gd name="T64" fmla="+- 0 2948 1814"/>
                <a:gd name="T65" fmla="*/ T64 w 1134"/>
                <a:gd name="T66" fmla="+- 0 718 653"/>
                <a:gd name="T67" fmla="*/ 718 h 1078"/>
                <a:gd name="T68" fmla="+- 0 2943 1814"/>
                <a:gd name="T69" fmla="*/ T68 w 1134"/>
                <a:gd name="T70" fmla="+- 0 693 653"/>
                <a:gd name="T71" fmla="*/ 693 h 1078"/>
                <a:gd name="T72" fmla="+- 0 2929 1814"/>
                <a:gd name="T73" fmla="*/ T72 w 1134"/>
                <a:gd name="T74" fmla="+- 0 672 653"/>
                <a:gd name="T75" fmla="*/ 672 h 1078"/>
                <a:gd name="T76" fmla="+- 0 2908 1814"/>
                <a:gd name="T77" fmla="*/ T76 w 1134"/>
                <a:gd name="T78" fmla="+- 0 658 653"/>
                <a:gd name="T79" fmla="*/ 658 h 1078"/>
                <a:gd name="T80" fmla="+- 0 2883 1814"/>
                <a:gd name="T81" fmla="*/ T80 w 1134"/>
                <a:gd name="T82" fmla="+- 0 653 653"/>
                <a:gd name="T83" fmla="*/ 653 h 10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4" h="1078">
                  <a:moveTo>
                    <a:pt x="1069" y="0"/>
                  </a:moveTo>
                  <a:lnTo>
                    <a:pt x="65" y="0"/>
                  </a:lnTo>
                  <a:lnTo>
                    <a:pt x="40" y="5"/>
                  </a:lnTo>
                  <a:lnTo>
                    <a:pt x="19" y="19"/>
                  </a:lnTo>
                  <a:lnTo>
                    <a:pt x="5" y="40"/>
                  </a:lnTo>
                  <a:lnTo>
                    <a:pt x="0" y="65"/>
                  </a:lnTo>
                  <a:lnTo>
                    <a:pt x="0" y="1012"/>
                  </a:lnTo>
                  <a:lnTo>
                    <a:pt x="5" y="1037"/>
                  </a:lnTo>
                  <a:lnTo>
                    <a:pt x="19" y="1058"/>
                  </a:lnTo>
                  <a:lnTo>
                    <a:pt x="40" y="1072"/>
                  </a:lnTo>
                  <a:lnTo>
                    <a:pt x="65" y="1077"/>
                  </a:lnTo>
                  <a:lnTo>
                    <a:pt x="1069" y="1077"/>
                  </a:lnTo>
                  <a:lnTo>
                    <a:pt x="1094" y="1072"/>
                  </a:lnTo>
                  <a:lnTo>
                    <a:pt x="1115" y="1058"/>
                  </a:lnTo>
                  <a:lnTo>
                    <a:pt x="1129" y="1037"/>
                  </a:lnTo>
                  <a:lnTo>
                    <a:pt x="1134" y="1012"/>
                  </a:lnTo>
                  <a:lnTo>
                    <a:pt x="1134" y="65"/>
                  </a:lnTo>
                  <a:lnTo>
                    <a:pt x="1129" y="40"/>
                  </a:lnTo>
                  <a:lnTo>
                    <a:pt x="1115" y="19"/>
                  </a:lnTo>
                  <a:lnTo>
                    <a:pt x="1094" y="5"/>
                  </a:lnTo>
                  <a:lnTo>
                    <a:pt x="1069"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30" name="Picture 29">
              <a:extLst>
                <a:ext uri="{FF2B5EF4-FFF2-40B4-BE49-F238E27FC236}">
                  <a16:creationId xmlns:a16="http://schemas.microsoft.com/office/drawing/2014/main" id="{4A95EB94-2F7F-4443-93D1-C4A4D4111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 y="724"/>
              <a:ext cx="972" cy="972"/>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31" name="Group 30">
            <a:extLst>
              <a:ext uri="{FF2B5EF4-FFF2-40B4-BE49-F238E27FC236}">
                <a16:creationId xmlns:a16="http://schemas.microsoft.com/office/drawing/2014/main" id="{954127B4-2C3D-4851-A6E7-41891F5A8005}"/>
              </a:ext>
            </a:extLst>
          </p:cNvPr>
          <p:cNvGrpSpPr>
            <a:grpSpLocks/>
          </p:cNvGrpSpPr>
          <p:nvPr/>
        </p:nvGrpSpPr>
        <p:grpSpPr bwMode="auto">
          <a:xfrm>
            <a:off x="1629013" y="3800590"/>
            <a:ext cx="669925" cy="647850"/>
            <a:chOff x="1700" y="63"/>
            <a:chExt cx="1531" cy="1446"/>
          </a:xfrm>
          <a:solidFill>
            <a:schemeClr val="accent3"/>
          </a:solidFill>
        </p:grpSpPr>
        <p:sp>
          <p:nvSpPr>
            <p:cNvPr id="32" name="Freeform 25">
              <a:extLst>
                <a:ext uri="{FF2B5EF4-FFF2-40B4-BE49-F238E27FC236}">
                  <a16:creationId xmlns:a16="http://schemas.microsoft.com/office/drawing/2014/main" id="{895AE710-093B-4610-96BF-5D993854DFBD}"/>
                </a:ext>
              </a:extLst>
            </p:cNvPr>
            <p:cNvSpPr>
              <a:spLocks/>
            </p:cNvSpPr>
            <p:nvPr/>
          </p:nvSpPr>
          <p:spPr bwMode="auto">
            <a:xfrm>
              <a:off x="1700" y="63"/>
              <a:ext cx="1531" cy="1446"/>
            </a:xfrm>
            <a:custGeom>
              <a:avLst/>
              <a:gdLst>
                <a:gd name="T0" fmla="+- 0 3146 1701"/>
                <a:gd name="T1" fmla="*/ T0 w 1531"/>
                <a:gd name="T2" fmla="+- 0 64 64"/>
                <a:gd name="T3" fmla="*/ 64 h 1446"/>
                <a:gd name="T4" fmla="+- 0 1786 1701"/>
                <a:gd name="T5" fmla="*/ T4 w 1531"/>
                <a:gd name="T6" fmla="+- 0 64 64"/>
                <a:gd name="T7" fmla="*/ 64 h 1446"/>
                <a:gd name="T8" fmla="+- 0 1753 1701"/>
                <a:gd name="T9" fmla="*/ T8 w 1531"/>
                <a:gd name="T10" fmla="+- 0 70 64"/>
                <a:gd name="T11" fmla="*/ 70 h 1446"/>
                <a:gd name="T12" fmla="+- 0 1726 1701"/>
                <a:gd name="T13" fmla="*/ T12 w 1531"/>
                <a:gd name="T14" fmla="+- 0 88 64"/>
                <a:gd name="T15" fmla="*/ 88 h 1446"/>
                <a:gd name="T16" fmla="+- 0 1707 1701"/>
                <a:gd name="T17" fmla="*/ T16 w 1531"/>
                <a:gd name="T18" fmla="+- 0 116 64"/>
                <a:gd name="T19" fmla="*/ 116 h 1446"/>
                <a:gd name="T20" fmla="+- 0 1701 1701"/>
                <a:gd name="T21" fmla="*/ T20 w 1531"/>
                <a:gd name="T22" fmla="+- 0 149 64"/>
                <a:gd name="T23" fmla="*/ 149 h 1446"/>
                <a:gd name="T24" fmla="+- 0 1701 1701"/>
                <a:gd name="T25" fmla="*/ T24 w 1531"/>
                <a:gd name="T26" fmla="+- 0 1424 64"/>
                <a:gd name="T27" fmla="*/ 1424 h 1446"/>
                <a:gd name="T28" fmla="+- 0 1707 1701"/>
                <a:gd name="T29" fmla="*/ T28 w 1531"/>
                <a:gd name="T30" fmla="+- 0 1457 64"/>
                <a:gd name="T31" fmla="*/ 1457 h 1446"/>
                <a:gd name="T32" fmla="+- 0 1726 1701"/>
                <a:gd name="T33" fmla="*/ T32 w 1531"/>
                <a:gd name="T34" fmla="+- 0 1484 64"/>
                <a:gd name="T35" fmla="*/ 1484 h 1446"/>
                <a:gd name="T36" fmla="+- 0 1753 1701"/>
                <a:gd name="T37" fmla="*/ T36 w 1531"/>
                <a:gd name="T38" fmla="+- 0 1503 64"/>
                <a:gd name="T39" fmla="*/ 1503 h 1446"/>
                <a:gd name="T40" fmla="+- 0 1786 1701"/>
                <a:gd name="T41" fmla="*/ T40 w 1531"/>
                <a:gd name="T42" fmla="+- 0 1509 64"/>
                <a:gd name="T43" fmla="*/ 1509 h 1446"/>
                <a:gd name="T44" fmla="+- 0 3146 1701"/>
                <a:gd name="T45" fmla="*/ T44 w 1531"/>
                <a:gd name="T46" fmla="+- 0 1509 64"/>
                <a:gd name="T47" fmla="*/ 1509 h 1446"/>
                <a:gd name="T48" fmla="+- 0 3180 1701"/>
                <a:gd name="T49" fmla="*/ T48 w 1531"/>
                <a:gd name="T50" fmla="+- 0 1503 64"/>
                <a:gd name="T51" fmla="*/ 1503 h 1446"/>
                <a:gd name="T52" fmla="+- 0 3207 1701"/>
                <a:gd name="T53" fmla="*/ T52 w 1531"/>
                <a:gd name="T54" fmla="+- 0 1484 64"/>
                <a:gd name="T55" fmla="*/ 1484 h 1446"/>
                <a:gd name="T56" fmla="+- 0 3225 1701"/>
                <a:gd name="T57" fmla="*/ T56 w 1531"/>
                <a:gd name="T58" fmla="+- 0 1457 64"/>
                <a:gd name="T59" fmla="*/ 1457 h 1446"/>
                <a:gd name="T60" fmla="+- 0 3231 1701"/>
                <a:gd name="T61" fmla="*/ T60 w 1531"/>
                <a:gd name="T62" fmla="+- 0 1424 64"/>
                <a:gd name="T63" fmla="*/ 1424 h 1446"/>
                <a:gd name="T64" fmla="+- 0 3231 1701"/>
                <a:gd name="T65" fmla="*/ T64 w 1531"/>
                <a:gd name="T66" fmla="+- 0 149 64"/>
                <a:gd name="T67" fmla="*/ 149 h 1446"/>
                <a:gd name="T68" fmla="+- 0 3225 1701"/>
                <a:gd name="T69" fmla="*/ T68 w 1531"/>
                <a:gd name="T70" fmla="+- 0 116 64"/>
                <a:gd name="T71" fmla="*/ 116 h 1446"/>
                <a:gd name="T72" fmla="+- 0 3207 1701"/>
                <a:gd name="T73" fmla="*/ T72 w 1531"/>
                <a:gd name="T74" fmla="+- 0 88 64"/>
                <a:gd name="T75" fmla="*/ 88 h 1446"/>
                <a:gd name="T76" fmla="+- 0 3180 1701"/>
                <a:gd name="T77" fmla="*/ T76 w 1531"/>
                <a:gd name="T78" fmla="+- 0 70 64"/>
                <a:gd name="T79" fmla="*/ 70 h 1446"/>
                <a:gd name="T80" fmla="+- 0 3146 1701"/>
                <a:gd name="T81" fmla="*/ T80 w 1531"/>
                <a:gd name="T82" fmla="+- 0 64 64"/>
                <a:gd name="T83" fmla="*/ 6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4"/>
                  </a:lnTo>
                  <a:lnTo>
                    <a:pt x="1479" y="6"/>
                  </a:lnTo>
                  <a:lnTo>
                    <a:pt x="1445"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33" name="Picture 32">
              <a:extLst>
                <a:ext uri="{FF2B5EF4-FFF2-40B4-BE49-F238E27FC236}">
                  <a16:creationId xmlns:a16="http://schemas.microsoft.com/office/drawing/2014/main" id="{0168DC7B-4DD4-4EAD-A21D-0898A3D20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 y="168"/>
              <a:ext cx="1089" cy="1237"/>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pic>
        <p:nvPicPr>
          <p:cNvPr id="34" name="Graphic 33" descr="Gavel with solid fill">
            <a:extLst>
              <a:ext uri="{FF2B5EF4-FFF2-40B4-BE49-F238E27FC236}">
                <a16:creationId xmlns:a16="http://schemas.microsoft.com/office/drawing/2014/main" id="{9E9769FE-F3F0-46DB-AF37-43F4D41CE4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7321" y="4939779"/>
            <a:ext cx="739402" cy="739402"/>
          </a:xfrm>
          <a:prstGeom prst="rect">
            <a:avLst/>
          </a:prstGeom>
        </p:spPr>
      </p:pic>
    </p:spTree>
    <p:extLst>
      <p:ext uri="{BB962C8B-B14F-4D97-AF65-F5344CB8AC3E}">
        <p14:creationId xmlns:p14="http://schemas.microsoft.com/office/powerpoint/2010/main" val="1054680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126792" y="96604"/>
            <a:ext cx="11032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2020/2021 Tonga </a:t>
            </a:r>
            <a:r>
              <a:rPr kumimoji="0" lang="en-US" sz="3600" b="1" i="0" u="none" strike="noStrike" kern="1200" cap="none" spc="0" normalizeH="0" baseline="0" noProof="0" dirty="0">
                <a:ln>
                  <a:noFill/>
                </a:ln>
                <a:solidFill>
                  <a:schemeClr val="accent5"/>
                </a:solidFill>
                <a:effectLst/>
                <a:uLnTx/>
                <a:uFillTx/>
                <a:latin typeface="Corbel"/>
                <a:ea typeface="+mn-ea"/>
                <a:cs typeface="+mn-cs"/>
              </a:rPr>
              <a:t>Family</a:t>
            </a:r>
            <a:r>
              <a:rPr kumimoji="0" lang="en-US" sz="4000" b="1" i="0" u="none" strike="noStrike" kern="1200" cap="none" spc="0" normalizeH="0" baseline="0" noProof="0" dirty="0">
                <a:ln>
                  <a:noFill/>
                </a:ln>
                <a:solidFill>
                  <a:schemeClr val="accent5"/>
                </a:solidFill>
                <a:effectLst/>
                <a:uLnTx/>
                <a:uFillTx/>
                <a:latin typeface="Corbel"/>
                <a:ea typeface="+mn-ea"/>
                <a:cs typeface="+mn-cs"/>
              </a:rPr>
              <a:t> Protection Case Update</a:t>
            </a: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extLst>
              <p:ext uri="{D42A27DB-BD31-4B8C-83A1-F6EECF244321}">
                <p14:modId xmlns:p14="http://schemas.microsoft.com/office/powerpoint/2010/main" val="1628409564"/>
              </p:ext>
            </p:extLst>
          </p:nvPr>
        </p:nvGraphicFramePr>
        <p:xfrm>
          <a:off x="-638459" y="933911"/>
          <a:ext cx="12830459" cy="6130048"/>
        </p:xfrm>
        <a:graphic>
          <a:graphicData uri="http://schemas.openxmlformats.org/drawingml/2006/table">
            <a:tbl>
              <a:tblPr firstRow="1" bandRow="1">
                <a:tableStyleId>{5C22544A-7EE6-4342-B048-85BDC9FD1C3A}</a:tableStyleId>
              </a:tblPr>
              <a:tblGrid>
                <a:gridCol w="1529413">
                  <a:extLst>
                    <a:ext uri="{9D8B030D-6E8A-4147-A177-3AD203B41FA5}">
                      <a16:colId xmlns:a16="http://schemas.microsoft.com/office/drawing/2014/main" val="3584362030"/>
                    </a:ext>
                  </a:extLst>
                </a:gridCol>
                <a:gridCol w="1026271">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1631130">
                <a:tc>
                  <a:txBody>
                    <a:bodyPr/>
                    <a:lstStyle/>
                    <a:p>
                      <a:pPr algn="r"/>
                      <a:r>
                        <a:rPr lang="en-US" sz="3200" b="1" dirty="0">
                          <a:solidFill>
                            <a:schemeClr val="accent1"/>
                          </a:solidFill>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AU" sz="2000" b="1"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157 </a:t>
                      </a:r>
                      <a:r>
                        <a:rPr lang="en-AU"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protection order cases were filed between 1 July 2020 and 30 June 2021, with a clearance rate of </a:t>
                      </a:r>
                      <a:r>
                        <a:rPr lang="en-AU" sz="2000" b="1"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115%. </a:t>
                      </a:r>
                    </a:p>
                    <a:p>
                      <a:pPr>
                        <a:lnSpc>
                          <a:spcPct val="107000"/>
                        </a:lnSpc>
                        <a:spcAft>
                          <a:spcPts val="800"/>
                        </a:spcAft>
                      </a:pPr>
                      <a:r>
                        <a:rPr lang="en-AU"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The trend clearance rate for protection order cases has not fallen below 103% in the period since 2018. The majority of applications are heard at </a:t>
                      </a:r>
                      <a:r>
                        <a:rPr lang="en-AU" sz="2000" b="0" dirty="0" err="1">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Ha’apai</a:t>
                      </a:r>
                      <a:r>
                        <a:rPr lang="en-AU"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 and </a:t>
                      </a:r>
                      <a:r>
                        <a:rPr lang="en-AU" sz="2000" b="0" dirty="0" err="1">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Vava’u</a:t>
                      </a:r>
                      <a:r>
                        <a:rPr lang="en-AU"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AU" sz="20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1295043">
                <a:tc>
                  <a:txBody>
                    <a:bodyPr/>
                    <a:lstStyle/>
                    <a:p>
                      <a:pPr algn="r"/>
                      <a:r>
                        <a:rPr lang="en-US" sz="3200" b="1" dirty="0">
                          <a:solidFill>
                            <a:schemeClr val="accent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000" b="1"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77% </a:t>
                      </a:r>
                      <a:r>
                        <a:rPr lang="en-GB"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of applicants in protection order cases were female, whilst 19% were male and 4% were jointly filed by male an female applicants. </a:t>
                      </a:r>
                    </a:p>
                    <a:p>
                      <a:pPr>
                        <a:lnSpc>
                          <a:spcPct val="107000"/>
                        </a:lnSpc>
                        <a:spcAft>
                          <a:spcPts val="800"/>
                        </a:spcAft>
                      </a:pPr>
                      <a:r>
                        <a:rPr lang="en-GB"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This proportion of female applicants is similar to 2019-2020. </a:t>
                      </a:r>
                    </a:p>
                    <a:p>
                      <a:pPr>
                        <a:lnSpc>
                          <a:spcPct val="107000"/>
                        </a:lnSpc>
                        <a:spcAft>
                          <a:spcPts val="800"/>
                        </a:spcAft>
                      </a:pPr>
                      <a:endParaRPr lang="en-AU" sz="2000" b="1"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1272421">
                <a:tc>
                  <a:txBody>
                    <a:bodyPr/>
                    <a:lstStyle/>
                    <a:p>
                      <a:pPr algn="r"/>
                      <a:r>
                        <a:rPr lang="en-US" sz="3200" b="1" dirty="0">
                          <a:solidFill>
                            <a:schemeClr val="accent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13E5A"/>
                          </a:solidFill>
                          <a:effectLst/>
                          <a:latin typeface="Corbel" panose="020B0503020204020204" pitchFamily="34" charset="0"/>
                          <a:cs typeface="Times New Roman" panose="02020603050405020304" pitchFamily="18" charset="0"/>
                        </a:rPr>
                        <a:t>Protection order cases represented 1.24% of the cases filed in the Magistrates Court.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13E5A"/>
                          </a:solidFill>
                          <a:effectLst/>
                          <a:latin typeface="Corbel" panose="020B0503020204020204" pitchFamily="34" charset="0"/>
                          <a:cs typeface="Times New Roman" panose="02020603050405020304" pitchFamily="18" charset="0"/>
                        </a:rPr>
                        <a:t>This is a slight decrease from recent years.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r h="1362079">
                <a:tc>
                  <a:txBody>
                    <a:bodyPr/>
                    <a:lstStyle/>
                    <a:p>
                      <a:pPr algn="r"/>
                      <a:r>
                        <a:rPr lang="en-US" sz="3200" b="1" dirty="0">
                          <a:solidFill>
                            <a:schemeClr val="accent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kern="1200" dirty="0">
                          <a:solidFill>
                            <a:srgbClr val="013E5A"/>
                          </a:solidFill>
                          <a:effectLst/>
                          <a:latin typeface="Corbel" panose="020B0503020204020204" pitchFamily="34" charset="0"/>
                          <a:cs typeface="Times New Roman" panose="02020603050405020304" pitchFamily="18" charset="0"/>
                        </a:rPr>
                        <a:t>The average duration of a protection order case was </a:t>
                      </a:r>
                      <a:r>
                        <a:rPr lang="en-US" sz="2000" b="1" kern="1200" dirty="0">
                          <a:solidFill>
                            <a:srgbClr val="013E5A"/>
                          </a:solidFill>
                          <a:effectLst/>
                          <a:latin typeface="Corbel" panose="020B0503020204020204" pitchFamily="34" charset="0"/>
                          <a:cs typeface="Times New Roman" panose="02020603050405020304" pitchFamily="18" charset="0"/>
                        </a:rPr>
                        <a:t>52 days. </a:t>
                      </a:r>
                    </a:p>
                    <a:p>
                      <a:r>
                        <a:rPr lang="en-US" sz="2000" b="0" kern="1200" dirty="0">
                          <a:solidFill>
                            <a:srgbClr val="013E5A"/>
                          </a:solidFill>
                          <a:effectLst/>
                          <a:latin typeface="Corbel" panose="020B0503020204020204" pitchFamily="34" charset="0"/>
                          <a:cs typeface="Times New Roman" panose="02020603050405020304" pitchFamily="18" charset="0"/>
                        </a:rPr>
                        <a:t>The average varies between registries and ranges from 36 days (</a:t>
                      </a:r>
                      <a:r>
                        <a:rPr lang="en-US" sz="2000" b="0" kern="1200" dirty="0" err="1">
                          <a:solidFill>
                            <a:srgbClr val="013E5A"/>
                          </a:solidFill>
                          <a:effectLst/>
                          <a:latin typeface="Corbel" panose="020B0503020204020204" pitchFamily="34" charset="0"/>
                          <a:cs typeface="Times New Roman" panose="02020603050405020304" pitchFamily="18" charset="0"/>
                        </a:rPr>
                        <a:t>Ha’apai</a:t>
                      </a:r>
                      <a:r>
                        <a:rPr lang="en-US" sz="2000" b="0" kern="1200" dirty="0">
                          <a:solidFill>
                            <a:srgbClr val="013E5A"/>
                          </a:solidFill>
                          <a:effectLst/>
                          <a:latin typeface="Corbel" panose="020B0503020204020204" pitchFamily="34" charset="0"/>
                          <a:cs typeface="Times New Roman" panose="02020603050405020304" pitchFamily="18" charset="0"/>
                        </a:rPr>
                        <a:t>) to 83 days (</a:t>
                      </a:r>
                      <a:r>
                        <a:rPr lang="en-US" sz="2000" b="0" kern="1200" dirty="0" err="1">
                          <a:solidFill>
                            <a:srgbClr val="013E5A"/>
                          </a:solidFill>
                          <a:effectLst/>
                          <a:latin typeface="Corbel" panose="020B0503020204020204" pitchFamily="34" charset="0"/>
                          <a:cs typeface="Times New Roman" panose="02020603050405020304" pitchFamily="18" charset="0"/>
                        </a:rPr>
                        <a:t>Tongatapu</a:t>
                      </a:r>
                      <a:r>
                        <a:rPr lang="en-US" sz="2000" b="0" kern="1200" dirty="0">
                          <a:solidFill>
                            <a:srgbClr val="013E5A"/>
                          </a:solidFill>
                          <a:effectLst/>
                          <a:latin typeface="Corbel" panose="020B0503020204020204" pitchFamily="34" charset="0"/>
                          <a:cs typeface="Times New Roman" panose="02020603050405020304" pitchFamily="18" charset="0"/>
                        </a:rPr>
                        <a:t>). </a:t>
                      </a:r>
                      <a:r>
                        <a:rPr lang="en-US" sz="2000" b="0" i="1" kern="1200" dirty="0">
                          <a:solidFill>
                            <a:srgbClr val="013E5A"/>
                          </a:solidFill>
                          <a:effectLst/>
                          <a:latin typeface="Corbel" panose="020B0503020204020204" pitchFamily="34" charset="0"/>
                          <a:cs typeface="Times New Roman" panose="02020603050405020304" pitchFamily="18" charset="0"/>
                        </a:rPr>
                        <a:t>Note: the data does distinguish between protection order types.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732091"/>
                  </a:ext>
                </a:extLst>
              </a:tr>
            </a:tbl>
          </a:graphicData>
        </a:graphic>
      </p:graphicFrame>
      <p:grpSp>
        <p:nvGrpSpPr>
          <p:cNvPr id="25" name="Group 24">
            <a:extLst>
              <a:ext uri="{FF2B5EF4-FFF2-40B4-BE49-F238E27FC236}">
                <a16:creationId xmlns:a16="http://schemas.microsoft.com/office/drawing/2014/main" id="{DAF45B3C-62B0-4A48-8BB0-82EC840DD1E7}"/>
              </a:ext>
            </a:extLst>
          </p:cNvPr>
          <p:cNvGrpSpPr>
            <a:grpSpLocks/>
          </p:cNvGrpSpPr>
          <p:nvPr/>
        </p:nvGrpSpPr>
        <p:grpSpPr bwMode="auto">
          <a:xfrm>
            <a:off x="1059442" y="1132224"/>
            <a:ext cx="685800" cy="685800"/>
            <a:chOff x="3603" y="9575"/>
            <a:chExt cx="881" cy="832"/>
          </a:xfrm>
          <a:solidFill>
            <a:schemeClr val="accent5"/>
          </a:solidFill>
        </p:grpSpPr>
        <p:sp>
          <p:nvSpPr>
            <p:cNvPr id="26" name="Freeform 17">
              <a:extLst>
                <a:ext uri="{FF2B5EF4-FFF2-40B4-BE49-F238E27FC236}">
                  <a16:creationId xmlns:a16="http://schemas.microsoft.com/office/drawing/2014/main" id="{AFA6B641-57AE-4051-A956-83337601C365}"/>
                </a:ext>
              </a:extLst>
            </p:cNvPr>
            <p:cNvSpPr>
              <a:spLocks/>
            </p:cNvSpPr>
            <p:nvPr/>
          </p:nvSpPr>
          <p:spPr bwMode="auto">
            <a:xfrm>
              <a:off x="3603" y="9575"/>
              <a:ext cx="881" cy="832"/>
            </a:xfrm>
            <a:custGeom>
              <a:avLst/>
              <a:gdLst>
                <a:gd name="T0" fmla="+- 0 4435 3604"/>
                <a:gd name="T1" fmla="*/ T0 w 881"/>
                <a:gd name="T2" fmla="+- 0 253 253"/>
                <a:gd name="T3" fmla="*/ 253 h 832"/>
                <a:gd name="T4" fmla="+- 0 3653 3604"/>
                <a:gd name="T5" fmla="*/ T4 w 881"/>
                <a:gd name="T6" fmla="+- 0 253 253"/>
                <a:gd name="T7" fmla="*/ 253 h 832"/>
                <a:gd name="T8" fmla="+- 0 3634 3604"/>
                <a:gd name="T9" fmla="*/ T8 w 881"/>
                <a:gd name="T10" fmla="+- 0 257 253"/>
                <a:gd name="T11" fmla="*/ 257 h 832"/>
                <a:gd name="T12" fmla="+- 0 3618 3604"/>
                <a:gd name="T13" fmla="*/ T12 w 881"/>
                <a:gd name="T14" fmla="+- 0 267 253"/>
                <a:gd name="T15" fmla="*/ 267 h 832"/>
                <a:gd name="T16" fmla="+- 0 3608 3604"/>
                <a:gd name="T17" fmla="*/ T16 w 881"/>
                <a:gd name="T18" fmla="+- 0 283 253"/>
                <a:gd name="T19" fmla="*/ 283 h 832"/>
                <a:gd name="T20" fmla="+- 0 3604 3604"/>
                <a:gd name="T21" fmla="*/ T20 w 881"/>
                <a:gd name="T22" fmla="+- 0 302 253"/>
                <a:gd name="T23" fmla="*/ 302 h 832"/>
                <a:gd name="T24" fmla="+- 0 3604 3604"/>
                <a:gd name="T25" fmla="*/ T24 w 881"/>
                <a:gd name="T26" fmla="+- 0 1035 253"/>
                <a:gd name="T27" fmla="*/ 1035 h 832"/>
                <a:gd name="T28" fmla="+- 0 3608 3604"/>
                <a:gd name="T29" fmla="*/ T28 w 881"/>
                <a:gd name="T30" fmla="+- 0 1054 253"/>
                <a:gd name="T31" fmla="*/ 1054 h 832"/>
                <a:gd name="T32" fmla="+- 0 3618 3604"/>
                <a:gd name="T33" fmla="*/ T32 w 881"/>
                <a:gd name="T34" fmla="+- 0 1070 253"/>
                <a:gd name="T35" fmla="*/ 1070 h 832"/>
                <a:gd name="T36" fmla="+- 0 3634 3604"/>
                <a:gd name="T37" fmla="*/ T36 w 881"/>
                <a:gd name="T38" fmla="+- 0 1080 253"/>
                <a:gd name="T39" fmla="*/ 1080 h 832"/>
                <a:gd name="T40" fmla="+- 0 3653 3604"/>
                <a:gd name="T41" fmla="*/ T40 w 881"/>
                <a:gd name="T42" fmla="+- 0 1084 253"/>
                <a:gd name="T43" fmla="*/ 1084 h 832"/>
                <a:gd name="T44" fmla="+- 0 4435 3604"/>
                <a:gd name="T45" fmla="*/ T44 w 881"/>
                <a:gd name="T46" fmla="+- 0 1084 253"/>
                <a:gd name="T47" fmla="*/ 1084 h 832"/>
                <a:gd name="T48" fmla="+- 0 4454 3604"/>
                <a:gd name="T49" fmla="*/ T48 w 881"/>
                <a:gd name="T50" fmla="+- 0 1080 253"/>
                <a:gd name="T51" fmla="*/ 1080 h 832"/>
                <a:gd name="T52" fmla="+- 0 4470 3604"/>
                <a:gd name="T53" fmla="*/ T52 w 881"/>
                <a:gd name="T54" fmla="+- 0 1070 253"/>
                <a:gd name="T55" fmla="*/ 1070 h 832"/>
                <a:gd name="T56" fmla="+- 0 4480 3604"/>
                <a:gd name="T57" fmla="*/ T56 w 881"/>
                <a:gd name="T58" fmla="+- 0 1054 253"/>
                <a:gd name="T59" fmla="*/ 1054 h 832"/>
                <a:gd name="T60" fmla="+- 0 4484 3604"/>
                <a:gd name="T61" fmla="*/ T60 w 881"/>
                <a:gd name="T62" fmla="+- 0 1035 253"/>
                <a:gd name="T63" fmla="*/ 1035 h 832"/>
                <a:gd name="T64" fmla="+- 0 4484 3604"/>
                <a:gd name="T65" fmla="*/ T64 w 881"/>
                <a:gd name="T66" fmla="+- 0 302 253"/>
                <a:gd name="T67" fmla="*/ 302 h 832"/>
                <a:gd name="T68" fmla="+- 0 4480 3604"/>
                <a:gd name="T69" fmla="*/ T68 w 881"/>
                <a:gd name="T70" fmla="+- 0 283 253"/>
                <a:gd name="T71" fmla="*/ 283 h 832"/>
                <a:gd name="T72" fmla="+- 0 4470 3604"/>
                <a:gd name="T73" fmla="*/ T72 w 881"/>
                <a:gd name="T74" fmla="+- 0 267 253"/>
                <a:gd name="T75" fmla="*/ 267 h 832"/>
                <a:gd name="T76" fmla="+- 0 4454 3604"/>
                <a:gd name="T77" fmla="*/ T76 w 881"/>
                <a:gd name="T78" fmla="+- 0 257 253"/>
                <a:gd name="T79" fmla="*/ 257 h 832"/>
                <a:gd name="T80" fmla="+- 0 4435 3604"/>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27" name="Picture 26">
              <a:extLst>
                <a:ext uri="{FF2B5EF4-FFF2-40B4-BE49-F238E27FC236}">
                  <a16:creationId xmlns:a16="http://schemas.microsoft.com/office/drawing/2014/main" id="{391612B5-7713-40C1-8C9F-A97D024EF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12"/>
            <a:stretch>
              <a:fillRect/>
            </a:stretch>
          </p:blipFill>
          <p:spPr bwMode="auto">
            <a:xfrm>
              <a:off x="3675" y="9744"/>
              <a:ext cx="730" cy="493"/>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29" name="Group 28">
            <a:extLst>
              <a:ext uri="{FF2B5EF4-FFF2-40B4-BE49-F238E27FC236}">
                <a16:creationId xmlns:a16="http://schemas.microsoft.com/office/drawing/2014/main" id="{25DFD3D6-1319-402F-A0FE-36E7DAF1B6E4}"/>
              </a:ext>
            </a:extLst>
          </p:cNvPr>
          <p:cNvGrpSpPr>
            <a:grpSpLocks/>
          </p:cNvGrpSpPr>
          <p:nvPr/>
        </p:nvGrpSpPr>
        <p:grpSpPr bwMode="auto">
          <a:xfrm>
            <a:off x="1059442" y="2925189"/>
            <a:ext cx="685800" cy="687070"/>
            <a:chOff x="9324" y="9575"/>
            <a:chExt cx="881" cy="832"/>
          </a:xfrm>
          <a:solidFill>
            <a:schemeClr val="accent3"/>
          </a:solidFill>
        </p:grpSpPr>
        <p:sp>
          <p:nvSpPr>
            <p:cNvPr id="30" name="Freeform 20">
              <a:extLst>
                <a:ext uri="{FF2B5EF4-FFF2-40B4-BE49-F238E27FC236}">
                  <a16:creationId xmlns:a16="http://schemas.microsoft.com/office/drawing/2014/main" id="{2F4B0CF4-F6E7-4E82-A23C-1397FD3E177C}"/>
                </a:ext>
              </a:extLst>
            </p:cNvPr>
            <p:cNvSpPr>
              <a:spLocks/>
            </p:cNvSpPr>
            <p:nvPr/>
          </p:nvSpPr>
          <p:spPr bwMode="auto">
            <a:xfrm>
              <a:off x="9324" y="9575"/>
              <a:ext cx="881" cy="832"/>
            </a:xfrm>
            <a:custGeom>
              <a:avLst/>
              <a:gdLst>
                <a:gd name="T0" fmla="+- 0 10156 9325"/>
                <a:gd name="T1" fmla="*/ T0 w 881"/>
                <a:gd name="T2" fmla="+- 0 253 253"/>
                <a:gd name="T3" fmla="*/ 253 h 832"/>
                <a:gd name="T4" fmla="+- 0 9374 9325"/>
                <a:gd name="T5" fmla="*/ T4 w 881"/>
                <a:gd name="T6" fmla="+- 0 253 253"/>
                <a:gd name="T7" fmla="*/ 253 h 832"/>
                <a:gd name="T8" fmla="+- 0 9355 9325"/>
                <a:gd name="T9" fmla="*/ T8 w 881"/>
                <a:gd name="T10" fmla="+- 0 257 253"/>
                <a:gd name="T11" fmla="*/ 257 h 832"/>
                <a:gd name="T12" fmla="+- 0 9339 9325"/>
                <a:gd name="T13" fmla="*/ T12 w 881"/>
                <a:gd name="T14" fmla="+- 0 267 253"/>
                <a:gd name="T15" fmla="*/ 267 h 832"/>
                <a:gd name="T16" fmla="+- 0 9329 9325"/>
                <a:gd name="T17" fmla="*/ T16 w 881"/>
                <a:gd name="T18" fmla="+- 0 283 253"/>
                <a:gd name="T19" fmla="*/ 283 h 832"/>
                <a:gd name="T20" fmla="+- 0 9325 9325"/>
                <a:gd name="T21" fmla="*/ T20 w 881"/>
                <a:gd name="T22" fmla="+- 0 302 253"/>
                <a:gd name="T23" fmla="*/ 302 h 832"/>
                <a:gd name="T24" fmla="+- 0 9325 9325"/>
                <a:gd name="T25" fmla="*/ T24 w 881"/>
                <a:gd name="T26" fmla="+- 0 1035 253"/>
                <a:gd name="T27" fmla="*/ 1035 h 832"/>
                <a:gd name="T28" fmla="+- 0 9329 9325"/>
                <a:gd name="T29" fmla="*/ T28 w 881"/>
                <a:gd name="T30" fmla="+- 0 1054 253"/>
                <a:gd name="T31" fmla="*/ 1054 h 832"/>
                <a:gd name="T32" fmla="+- 0 9339 9325"/>
                <a:gd name="T33" fmla="*/ T32 w 881"/>
                <a:gd name="T34" fmla="+- 0 1070 253"/>
                <a:gd name="T35" fmla="*/ 1070 h 832"/>
                <a:gd name="T36" fmla="+- 0 9355 9325"/>
                <a:gd name="T37" fmla="*/ T36 w 881"/>
                <a:gd name="T38" fmla="+- 0 1080 253"/>
                <a:gd name="T39" fmla="*/ 1080 h 832"/>
                <a:gd name="T40" fmla="+- 0 9374 9325"/>
                <a:gd name="T41" fmla="*/ T40 w 881"/>
                <a:gd name="T42" fmla="+- 0 1084 253"/>
                <a:gd name="T43" fmla="*/ 1084 h 832"/>
                <a:gd name="T44" fmla="+- 0 10156 9325"/>
                <a:gd name="T45" fmla="*/ T44 w 881"/>
                <a:gd name="T46" fmla="+- 0 1084 253"/>
                <a:gd name="T47" fmla="*/ 1084 h 832"/>
                <a:gd name="T48" fmla="+- 0 10175 9325"/>
                <a:gd name="T49" fmla="*/ T48 w 881"/>
                <a:gd name="T50" fmla="+- 0 1080 253"/>
                <a:gd name="T51" fmla="*/ 1080 h 832"/>
                <a:gd name="T52" fmla="+- 0 10191 9325"/>
                <a:gd name="T53" fmla="*/ T52 w 881"/>
                <a:gd name="T54" fmla="+- 0 1070 253"/>
                <a:gd name="T55" fmla="*/ 1070 h 832"/>
                <a:gd name="T56" fmla="+- 0 10201 9325"/>
                <a:gd name="T57" fmla="*/ T56 w 881"/>
                <a:gd name="T58" fmla="+- 0 1054 253"/>
                <a:gd name="T59" fmla="*/ 1054 h 832"/>
                <a:gd name="T60" fmla="+- 0 10205 9325"/>
                <a:gd name="T61" fmla="*/ T60 w 881"/>
                <a:gd name="T62" fmla="+- 0 1035 253"/>
                <a:gd name="T63" fmla="*/ 1035 h 832"/>
                <a:gd name="T64" fmla="+- 0 10205 9325"/>
                <a:gd name="T65" fmla="*/ T64 w 881"/>
                <a:gd name="T66" fmla="+- 0 302 253"/>
                <a:gd name="T67" fmla="*/ 302 h 832"/>
                <a:gd name="T68" fmla="+- 0 10201 9325"/>
                <a:gd name="T69" fmla="*/ T68 w 881"/>
                <a:gd name="T70" fmla="+- 0 283 253"/>
                <a:gd name="T71" fmla="*/ 283 h 832"/>
                <a:gd name="T72" fmla="+- 0 10191 9325"/>
                <a:gd name="T73" fmla="*/ T72 w 881"/>
                <a:gd name="T74" fmla="+- 0 267 253"/>
                <a:gd name="T75" fmla="*/ 267 h 832"/>
                <a:gd name="T76" fmla="+- 0 10175 9325"/>
                <a:gd name="T77" fmla="*/ T76 w 881"/>
                <a:gd name="T78" fmla="+- 0 257 253"/>
                <a:gd name="T79" fmla="*/ 257 h 832"/>
                <a:gd name="T80" fmla="+- 0 10156 9325"/>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1" name="Picture 30">
              <a:extLst>
                <a:ext uri="{FF2B5EF4-FFF2-40B4-BE49-F238E27FC236}">
                  <a16:creationId xmlns:a16="http://schemas.microsoft.com/office/drawing/2014/main" id="{10DC83D0-C5D8-46F9-A7A1-35AE2C5B5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92" r="-5202"/>
            <a:stretch>
              <a:fillRect/>
            </a:stretch>
          </p:blipFill>
          <p:spPr bwMode="auto">
            <a:xfrm>
              <a:off x="9385" y="9667"/>
              <a:ext cx="766" cy="662"/>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grpSp>
        <p:nvGrpSpPr>
          <p:cNvPr id="32" name="Group 31">
            <a:extLst>
              <a:ext uri="{FF2B5EF4-FFF2-40B4-BE49-F238E27FC236}">
                <a16:creationId xmlns:a16="http://schemas.microsoft.com/office/drawing/2014/main" id="{82BE8413-3A9E-44FB-AA96-072BBB2C2F9F}"/>
              </a:ext>
            </a:extLst>
          </p:cNvPr>
          <p:cNvGrpSpPr>
            <a:grpSpLocks/>
          </p:cNvGrpSpPr>
          <p:nvPr/>
        </p:nvGrpSpPr>
        <p:grpSpPr bwMode="auto">
          <a:xfrm>
            <a:off x="1059442" y="4507950"/>
            <a:ext cx="687070" cy="687070"/>
            <a:chOff x="4561" y="10464"/>
            <a:chExt cx="881" cy="832"/>
          </a:xfrm>
          <a:solidFill>
            <a:schemeClr val="bg1"/>
          </a:solidFill>
        </p:grpSpPr>
        <p:sp>
          <p:nvSpPr>
            <p:cNvPr id="33" name="Freeform 29">
              <a:extLst>
                <a:ext uri="{FF2B5EF4-FFF2-40B4-BE49-F238E27FC236}">
                  <a16:creationId xmlns:a16="http://schemas.microsoft.com/office/drawing/2014/main" id="{1720DE08-EB5C-4CEB-9451-6527148D51C7}"/>
                </a:ext>
              </a:extLst>
            </p:cNvPr>
            <p:cNvSpPr>
              <a:spLocks/>
            </p:cNvSpPr>
            <p:nvPr/>
          </p:nvSpPr>
          <p:spPr bwMode="auto">
            <a:xfrm>
              <a:off x="4561" y="10464"/>
              <a:ext cx="881" cy="832"/>
            </a:xfrm>
            <a:custGeom>
              <a:avLst/>
              <a:gdLst>
                <a:gd name="T0" fmla="+- 0 5393 4561"/>
                <a:gd name="T1" fmla="*/ T0 w 881"/>
                <a:gd name="T2" fmla="+- 0 1142 1142"/>
                <a:gd name="T3" fmla="*/ 1142 h 832"/>
                <a:gd name="T4" fmla="+- 0 4610 4561"/>
                <a:gd name="T5" fmla="*/ T4 w 881"/>
                <a:gd name="T6" fmla="+- 0 1142 1142"/>
                <a:gd name="T7" fmla="*/ 1142 h 832"/>
                <a:gd name="T8" fmla="+- 0 4591 4561"/>
                <a:gd name="T9" fmla="*/ T8 w 881"/>
                <a:gd name="T10" fmla="+- 0 1146 1142"/>
                <a:gd name="T11" fmla="*/ 1146 h 832"/>
                <a:gd name="T12" fmla="+- 0 4576 4561"/>
                <a:gd name="T13" fmla="*/ T12 w 881"/>
                <a:gd name="T14" fmla="+- 0 1156 1142"/>
                <a:gd name="T15" fmla="*/ 1156 h 832"/>
                <a:gd name="T16" fmla="+- 0 4565 4561"/>
                <a:gd name="T17" fmla="*/ T16 w 881"/>
                <a:gd name="T18" fmla="+- 0 1172 1142"/>
                <a:gd name="T19" fmla="*/ 1172 h 832"/>
                <a:gd name="T20" fmla="+- 0 4561 4561"/>
                <a:gd name="T21" fmla="*/ T20 w 881"/>
                <a:gd name="T22" fmla="+- 0 1191 1142"/>
                <a:gd name="T23" fmla="*/ 1191 h 832"/>
                <a:gd name="T24" fmla="+- 0 4561 4561"/>
                <a:gd name="T25" fmla="*/ T24 w 881"/>
                <a:gd name="T26" fmla="+- 0 1924 1142"/>
                <a:gd name="T27" fmla="*/ 1924 h 832"/>
                <a:gd name="T28" fmla="+- 0 4565 4561"/>
                <a:gd name="T29" fmla="*/ T28 w 881"/>
                <a:gd name="T30" fmla="+- 0 1943 1142"/>
                <a:gd name="T31" fmla="*/ 1943 h 832"/>
                <a:gd name="T32" fmla="+- 0 4576 4561"/>
                <a:gd name="T33" fmla="*/ T32 w 881"/>
                <a:gd name="T34" fmla="+- 0 1959 1142"/>
                <a:gd name="T35" fmla="*/ 1959 h 832"/>
                <a:gd name="T36" fmla="+- 0 4591 4561"/>
                <a:gd name="T37" fmla="*/ T36 w 881"/>
                <a:gd name="T38" fmla="+- 0 1969 1142"/>
                <a:gd name="T39" fmla="*/ 1969 h 832"/>
                <a:gd name="T40" fmla="+- 0 4610 4561"/>
                <a:gd name="T41" fmla="*/ T40 w 881"/>
                <a:gd name="T42" fmla="+- 0 1973 1142"/>
                <a:gd name="T43" fmla="*/ 1973 h 832"/>
                <a:gd name="T44" fmla="+- 0 5393 4561"/>
                <a:gd name="T45" fmla="*/ T44 w 881"/>
                <a:gd name="T46" fmla="+- 0 1973 1142"/>
                <a:gd name="T47" fmla="*/ 1973 h 832"/>
                <a:gd name="T48" fmla="+- 0 5412 4561"/>
                <a:gd name="T49" fmla="*/ T48 w 881"/>
                <a:gd name="T50" fmla="+- 0 1969 1142"/>
                <a:gd name="T51" fmla="*/ 1969 h 832"/>
                <a:gd name="T52" fmla="+- 0 5427 4561"/>
                <a:gd name="T53" fmla="*/ T52 w 881"/>
                <a:gd name="T54" fmla="+- 0 1959 1142"/>
                <a:gd name="T55" fmla="*/ 1959 h 832"/>
                <a:gd name="T56" fmla="+- 0 5438 4561"/>
                <a:gd name="T57" fmla="*/ T56 w 881"/>
                <a:gd name="T58" fmla="+- 0 1943 1142"/>
                <a:gd name="T59" fmla="*/ 1943 h 832"/>
                <a:gd name="T60" fmla="+- 0 5441 4561"/>
                <a:gd name="T61" fmla="*/ T60 w 881"/>
                <a:gd name="T62" fmla="+- 0 1924 1142"/>
                <a:gd name="T63" fmla="*/ 1924 h 832"/>
                <a:gd name="T64" fmla="+- 0 5441 4561"/>
                <a:gd name="T65" fmla="*/ T64 w 881"/>
                <a:gd name="T66" fmla="+- 0 1191 1142"/>
                <a:gd name="T67" fmla="*/ 1191 h 832"/>
                <a:gd name="T68" fmla="+- 0 5438 4561"/>
                <a:gd name="T69" fmla="*/ T68 w 881"/>
                <a:gd name="T70" fmla="+- 0 1172 1142"/>
                <a:gd name="T71" fmla="*/ 1172 h 832"/>
                <a:gd name="T72" fmla="+- 0 5427 4561"/>
                <a:gd name="T73" fmla="*/ T72 w 881"/>
                <a:gd name="T74" fmla="+- 0 1156 1142"/>
                <a:gd name="T75" fmla="*/ 1156 h 832"/>
                <a:gd name="T76" fmla="+- 0 5412 4561"/>
                <a:gd name="T77" fmla="*/ T76 w 881"/>
                <a:gd name="T78" fmla="+- 0 1146 1142"/>
                <a:gd name="T79" fmla="*/ 1146 h 832"/>
                <a:gd name="T80" fmla="+- 0 5393 4561"/>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2" y="0"/>
                  </a:moveTo>
                  <a:lnTo>
                    <a:pt x="49" y="0"/>
                  </a:lnTo>
                  <a:lnTo>
                    <a:pt x="30" y="4"/>
                  </a:lnTo>
                  <a:lnTo>
                    <a:pt x="15" y="14"/>
                  </a:lnTo>
                  <a:lnTo>
                    <a:pt x="4" y="30"/>
                  </a:lnTo>
                  <a:lnTo>
                    <a:pt x="0" y="49"/>
                  </a:lnTo>
                  <a:lnTo>
                    <a:pt x="0" y="782"/>
                  </a:lnTo>
                  <a:lnTo>
                    <a:pt x="4" y="801"/>
                  </a:lnTo>
                  <a:lnTo>
                    <a:pt x="15" y="817"/>
                  </a:lnTo>
                  <a:lnTo>
                    <a:pt x="30" y="827"/>
                  </a:lnTo>
                  <a:lnTo>
                    <a:pt x="49" y="831"/>
                  </a:lnTo>
                  <a:lnTo>
                    <a:pt x="832" y="831"/>
                  </a:lnTo>
                  <a:lnTo>
                    <a:pt x="851" y="827"/>
                  </a:lnTo>
                  <a:lnTo>
                    <a:pt x="866" y="817"/>
                  </a:lnTo>
                  <a:lnTo>
                    <a:pt x="877" y="801"/>
                  </a:lnTo>
                  <a:lnTo>
                    <a:pt x="880" y="782"/>
                  </a:lnTo>
                  <a:lnTo>
                    <a:pt x="880" y="49"/>
                  </a:lnTo>
                  <a:lnTo>
                    <a:pt x="877" y="30"/>
                  </a:lnTo>
                  <a:lnTo>
                    <a:pt x="866" y="14"/>
                  </a:lnTo>
                  <a:lnTo>
                    <a:pt x="851" y="4"/>
                  </a:lnTo>
                  <a:lnTo>
                    <a:pt x="832"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4" name="Picture 33">
              <a:extLst>
                <a:ext uri="{FF2B5EF4-FFF2-40B4-BE49-F238E27FC236}">
                  <a16:creationId xmlns:a16="http://schemas.microsoft.com/office/drawing/2014/main" id="{BF58C564-A78C-4944-8EDF-38C9A5C08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935" r="-5620"/>
            <a:stretch>
              <a:fillRect/>
            </a:stretch>
          </p:blipFill>
          <p:spPr bwMode="auto">
            <a:xfrm>
              <a:off x="4661" y="10527"/>
              <a:ext cx="687" cy="691"/>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35" name="Group 34">
            <a:extLst>
              <a:ext uri="{FF2B5EF4-FFF2-40B4-BE49-F238E27FC236}">
                <a16:creationId xmlns:a16="http://schemas.microsoft.com/office/drawing/2014/main" id="{3C6F54D3-DA04-4015-BC04-F8B399407F93}"/>
              </a:ext>
            </a:extLst>
          </p:cNvPr>
          <p:cNvGrpSpPr>
            <a:grpSpLocks/>
          </p:cNvGrpSpPr>
          <p:nvPr/>
        </p:nvGrpSpPr>
        <p:grpSpPr bwMode="auto">
          <a:xfrm>
            <a:off x="976573" y="5843619"/>
            <a:ext cx="685800" cy="663173"/>
            <a:chOff x="1700" y="32"/>
            <a:chExt cx="1531" cy="1446"/>
          </a:xfrm>
          <a:solidFill>
            <a:schemeClr val="accent6"/>
          </a:solidFill>
        </p:grpSpPr>
        <p:sp>
          <p:nvSpPr>
            <p:cNvPr id="36" name="Freeform 51">
              <a:extLst>
                <a:ext uri="{FF2B5EF4-FFF2-40B4-BE49-F238E27FC236}">
                  <a16:creationId xmlns:a16="http://schemas.microsoft.com/office/drawing/2014/main" id="{378EA9FD-F690-4A60-B231-55F0D427DD46}"/>
                </a:ext>
              </a:extLst>
            </p:cNvPr>
            <p:cNvSpPr>
              <a:spLocks/>
            </p:cNvSpPr>
            <p:nvPr/>
          </p:nvSpPr>
          <p:spPr bwMode="auto">
            <a:xfrm>
              <a:off x="1700" y="32"/>
              <a:ext cx="1531" cy="1446"/>
            </a:xfrm>
            <a:custGeom>
              <a:avLst/>
              <a:gdLst>
                <a:gd name="T0" fmla="+- 0 3146 1701"/>
                <a:gd name="T1" fmla="*/ T0 w 1531"/>
                <a:gd name="T2" fmla="+- 0 33 33"/>
                <a:gd name="T3" fmla="*/ 33 h 1446"/>
                <a:gd name="T4" fmla="+- 0 1786 1701"/>
                <a:gd name="T5" fmla="*/ T4 w 1531"/>
                <a:gd name="T6" fmla="+- 0 33 33"/>
                <a:gd name="T7" fmla="*/ 33 h 1446"/>
                <a:gd name="T8" fmla="+- 0 1753 1701"/>
                <a:gd name="T9" fmla="*/ T8 w 1531"/>
                <a:gd name="T10" fmla="+- 0 39 33"/>
                <a:gd name="T11" fmla="*/ 39 h 1446"/>
                <a:gd name="T12" fmla="+- 0 1726 1701"/>
                <a:gd name="T13" fmla="*/ T12 w 1531"/>
                <a:gd name="T14" fmla="+- 0 57 33"/>
                <a:gd name="T15" fmla="*/ 57 h 1446"/>
                <a:gd name="T16" fmla="+- 0 1707 1701"/>
                <a:gd name="T17" fmla="*/ T16 w 1531"/>
                <a:gd name="T18" fmla="+- 0 84 33"/>
                <a:gd name="T19" fmla="*/ 84 h 1446"/>
                <a:gd name="T20" fmla="+- 0 1701 1701"/>
                <a:gd name="T21" fmla="*/ T20 w 1531"/>
                <a:gd name="T22" fmla="+- 0 118 33"/>
                <a:gd name="T23" fmla="*/ 118 h 1446"/>
                <a:gd name="T24" fmla="+- 0 1701 1701"/>
                <a:gd name="T25" fmla="*/ T24 w 1531"/>
                <a:gd name="T26" fmla="+- 0 1393 33"/>
                <a:gd name="T27" fmla="*/ 1393 h 1446"/>
                <a:gd name="T28" fmla="+- 0 1707 1701"/>
                <a:gd name="T29" fmla="*/ T28 w 1531"/>
                <a:gd name="T30" fmla="+- 0 1426 33"/>
                <a:gd name="T31" fmla="*/ 1426 h 1446"/>
                <a:gd name="T32" fmla="+- 0 1726 1701"/>
                <a:gd name="T33" fmla="*/ T32 w 1531"/>
                <a:gd name="T34" fmla="+- 0 1453 33"/>
                <a:gd name="T35" fmla="*/ 1453 h 1446"/>
                <a:gd name="T36" fmla="+- 0 1753 1701"/>
                <a:gd name="T37" fmla="*/ T36 w 1531"/>
                <a:gd name="T38" fmla="+- 0 1472 33"/>
                <a:gd name="T39" fmla="*/ 1472 h 1446"/>
                <a:gd name="T40" fmla="+- 0 1786 1701"/>
                <a:gd name="T41" fmla="*/ T40 w 1531"/>
                <a:gd name="T42" fmla="+- 0 1478 33"/>
                <a:gd name="T43" fmla="*/ 1478 h 1446"/>
                <a:gd name="T44" fmla="+- 0 3146 1701"/>
                <a:gd name="T45" fmla="*/ T44 w 1531"/>
                <a:gd name="T46" fmla="+- 0 1478 33"/>
                <a:gd name="T47" fmla="*/ 1478 h 1446"/>
                <a:gd name="T48" fmla="+- 0 3180 1701"/>
                <a:gd name="T49" fmla="*/ T48 w 1531"/>
                <a:gd name="T50" fmla="+- 0 1472 33"/>
                <a:gd name="T51" fmla="*/ 1472 h 1446"/>
                <a:gd name="T52" fmla="+- 0 3207 1701"/>
                <a:gd name="T53" fmla="*/ T52 w 1531"/>
                <a:gd name="T54" fmla="+- 0 1453 33"/>
                <a:gd name="T55" fmla="*/ 1453 h 1446"/>
                <a:gd name="T56" fmla="+- 0 3225 1701"/>
                <a:gd name="T57" fmla="*/ T56 w 1531"/>
                <a:gd name="T58" fmla="+- 0 1426 33"/>
                <a:gd name="T59" fmla="*/ 1426 h 1446"/>
                <a:gd name="T60" fmla="+- 0 3231 1701"/>
                <a:gd name="T61" fmla="*/ T60 w 1531"/>
                <a:gd name="T62" fmla="+- 0 1393 33"/>
                <a:gd name="T63" fmla="*/ 1393 h 1446"/>
                <a:gd name="T64" fmla="+- 0 3231 1701"/>
                <a:gd name="T65" fmla="*/ T64 w 1531"/>
                <a:gd name="T66" fmla="+- 0 118 33"/>
                <a:gd name="T67" fmla="*/ 118 h 1446"/>
                <a:gd name="T68" fmla="+- 0 3225 1701"/>
                <a:gd name="T69" fmla="*/ T68 w 1531"/>
                <a:gd name="T70" fmla="+- 0 84 33"/>
                <a:gd name="T71" fmla="*/ 84 h 1446"/>
                <a:gd name="T72" fmla="+- 0 3207 1701"/>
                <a:gd name="T73" fmla="*/ T72 w 1531"/>
                <a:gd name="T74" fmla="+- 0 57 33"/>
                <a:gd name="T75" fmla="*/ 57 h 1446"/>
                <a:gd name="T76" fmla="+- 0 3180 1701"/>
                <a:gd name="T77" fmla="*/ T76 w 1531"/>
                <a:gd name="T78" fmla="+- 0 39 33"/>
                <a:gd name="T79" fmla="*/ 39 h 1446"/>
                <a:gd name="T80" fmla="+- 0 3146 1701"/>
                <a:gd name="T81" fmla="*/ T80 w 1531"/>
                <a:gd name="T82" fmla="+- 0 33 33"/>
                <a:gd name="T83" fmla="*/ 33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1"/>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1"/>
                  </a:lnTo>
                  <a:lnTo>
                    <a:pt x="1506" y="24"/>
                  </a:lnTo>
                  <a:lnTo>
                    <a:pt x="1479" y="6"/>
                  </a:lnTo>
                  <a:lnTo>
                    <a:pt x="1445"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7" name="Picture 36">
              <a:extLst>
                <a:ext uri="{FF2B5EF4-FFF2-40B4-BE49-F238E27FC236}">
                  <a16:creationId xmlns:a16="http://schemas.microsoft.com/office/drawing/2014/main" id="{D12E827E-8848-4DE9-BE2D-C3566E46B0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 y="155"/>
              <a:ext cx="1199" cy="1199"/>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2716693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126792" y="96604"/>
            <a:ext cx="110325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2020/2021 Tonga </a:t>
            </a:r>
            <a:r>
              <a:rPr kumimoji="0" lang="en-US" sz="3600" b="1" i="0" u="none" strike="noStrike" kern="1200" cap="none" spc="0" normalizeH="0" baseline="0" noProof="0" dirty="0">
                <a:ln>
                  <a:noFill/>
                </a:ln>
                <a:solidFill>
                  <a:schemeClr val="accent5"/>
                </a:solidFill>
                <a:effectLst/>
                <a:uLnTx/>
                <a:uFillTx/>
                <a:latin typeface="Corbel"/>
                <a:ea typeface="+mn-ea"/>
                <a:cs typeface="+mn-cs"/>
              </a:rPr>
              <a:t>Family</a:t>
            </a:r>
            <a:r>
              <a:rPr kumimoji="0" lang="en-US" sz="4000" b="1" i="0" u="none" strike="noStrike" kern="1200" cap="none" spc="0" normalizeH="0" baseline="0" noProof="0" dirty="0">
                <a:ln>
                  <a:noFill/>
                </a:ln>
                <a:solidFill>
                  <a:schemeClr val="accent5"/>
                </a:solidFill>
                <a:effectLst/>
                <a:uLnTx/>
                <a:uFillTx/>
                <a:latin typeface="Corbel"/>
                <a:ea typeface="+mn-ea"/>
                <a:cs typeface="+mn-cs"/>
              </a:rPr>
              <a:t> Protection Case Update</a:t>
            </a: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extLst>
              <p:ext uri="{D42A27DB-BD31-4B8C-83A1-F6EECF244321}">
                <p14:modId xmlns:p14="http://schemas.microsoft.com/office/powerpoint/2010/main" val="1441775505"/>
              </p:ext>
            </p:extLst>
          </p:nvPr>
        </p:nvGraphicFramePr>
        <p:xfrm>
          <a:off x="-638459" y="1133204"/>
          <a:ext cx="12830459" cy="5419996"/>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1714926">
                <a:tc>
                  <a:txBody>
                    <a:bodyPr/>
                    <a:lstStyle/>
                    <a:p>
                      <a:pPr algn="r"/>
                      <a:r>
                        <a:rPr lang="en-US" sz="3200" b="1" dirty="0">
                          <a:solidFill>
                            <a:schemeClr val="accent1"/>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2000" b="0" dirty="0">
                          <a:solidFill>
                            <a:srgbClr val="013E5A"/>
                          </a:solidFill>
                          <a:latin typeface="Corbel" panose="020B0503020204020204" pitchFamily="34" charset="0"/>
                          <a:cs typeface="Times New Roman" panose="02020603050405020304" pitchFamily="18" charset="0"/>
                        </a:rPr>
                        <a:t>The majority of protection order applications were granted, irrespective of the type of order sought. </a:t>
                      </a:r>
                    </a:p>
                    <a:p>
                      <a:pPr>
                        <a:lnSpc>
                          <a:spcPct val="107000"/>
                        </a:lnSpc>
                        <a:spcAft>
                          <a:spcPts val="800"/>
                        </a:spcAft>
                      </a:pPr>
                      <a:r>
                        <a:rPr lang="en-US" sz="2000" b="0" dirty="0">
                          <a:solidFill>
                            <a:srgbClr val="013E5A"/>
                          </a:solidFill>
                          <a:latin typeface="Corbel" panose="020B0503020204020204" pitchFamily="34" charset="0"/>
                          <a:cs typeface="Times New Roman" panose="02020603050405020304" pitchFamily="18" charset="0"/>
                        </a:rPr>
                        <a:t>The proportion of applications refused did not exceed 12% for any type of protection order. </a:t>
                      </a:r>
                      <a:endParaRPr lang="en-AU" sz="2000" b="0" dirty="0">
                        <a:solidFill>
                          <a:srgbClr val="013E5A"/>
                        </a:solidFill>
                        <a:latin typeface="Corbel" panose="020B050302020402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713456"/>
                  </a:ext>
                </a:extLst>
              </a:tr>
              <a:tr h="1907127">
                <a:tc>
                  <a:txBody>
                    <a:bodyPr/>
                    <a:lstStyle/>
                    <a:p>
                      <a:pPr algn="r"/>
                      <a:r>
                        <a:rPr lang="en-US" sz="3200" b="1" dirty="0">
                          <a:solidFill>
                            <a:schemeClr val="accent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Almost half the applicants in protection order cases in the Nuku’alofa registry were not assisted with the registration of their cases. </a:t>
                      </a:r>
                    </a:p>
                    <a:p>
                      <a:pPr>
                        <a:lnSpc>
                          <a:spcPct val="107000"/>
                        </a:lnSpc>
                        <a:spcAft>
                          <a:spcPts val="800"/>
                        </a:spcAft>
                      </a:pPr>
                      <a:r>
                        <a:rPr lang="en-GB"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However </a:t>
                      </a:r>
                      <a:r>
                        <a:rPr lang="en-GB" sz="2000" b="1"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49% </a:t>
                      </a:r>
                      <a:r>
                        <a:rPr lang="en-GB" sz="20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of applicants were assisted by the Tonga Family Protection Legal Aid Centre. </a:t>
                      </a:r>
                      <a:endParaRPr lang="en-GB" sz="2000" b="1"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4378832"/>
                  </a:ext>
                </a:extLst>
              </a:tr>
              <a:tr h="1797943">
                <a:tc>
                  <a:txBody>
                    <a:bodyPr/>
                    <a:lstStyle/>
                    <a:p>
                      <a:pPr algn="r"/>
                      <a:r>
                        <a:rPr lang="en-US" sz="3200" b="1" dirty="0">
                          <a:solidFill>
                            <a:schemeClr val="accent1"/>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13E5A"/>
                          </a:solidFill>
                          <a:effectLst/>
                          <a:latin typeface="Corbel" panose="020B0503020204020204" pitchFamily="34" charset="0"/>
                          <a:cs typeface="Times New Roman" panose="02020603050405020304" pitchFamily="18" charset="0"/>
                        </a:rPr>
                        <a:t>The most common relationship between the applicant and respondent is parents of a child (</a:t>
                      </a:r>
                      <a:r>
                        <a:rPr lang="en-US" sz="2000" b="1" kern="1200" dirty="0">
                          <a:solidFill>
                            <a:srgbClr val="013E5A"/>
                          </a:solidFill>
                          <a:effectLst/>
                          <a:latin typeface="Corbel" panose="020B0503020204020204" pitchFamily="34" charset="0"/>
                          <a:cs typeface="Times New Roman" panose="02020603050405020304" pitchFamily="18" charset="0"/>
                        </a:rPr>
                        <a:t>40%)</a:t>
                      </a:r>
                      <a:r>
                        <a:rPr lang="en-US" sz="2000" b="0" kern="1200" dirty="0">
                          <a:solidFill>
                            <a:srgbClr val="013E5A"/>
                          </a:solidFill>
                          <a:effectLst/>
                          <a:latin typeface="Corbel" panose="020B0503020204020204" pitchFamily="34" charset="0"/>
                          <a:cs typeface="Times New Roman" panose="02020603050405020304" pitchFamily="18" charset="0"/>
                        </a:rPr>
                        <a:t>. In another </a:t>
                      </a:r>
                      <a:r>
                        <a:rPr lang="en-US" sz="2000" b="1" kern="1200" dirty="0">
                          <a:solidFill>
                            <a:srgbClr val="013E5A"/>
                          </a:solidFill>
                          <a:effectLst/>
                          <a:latin typeface="Corbel" panose="020B0503020204020204" pitchFamily="34" charset="0"/>
                          <a:cs typeface="Times New Roman" panose="02020603050405020304" pitchFamily="18" charset="0"/>
                        </a:rPr>
                        <a:t>25% </a:t>
                      </a:r>
                      <a:r>
                        <a:rPr lang="en-US" sz="2000" b="0" kern="1200" dirty="0">
                          <a:solidFill>
                            <a:srgbClr val="013E5A"/>
                          </a:solidFill>
                          <a:effectLst/>
                          <a:latin typeface="Corbel" panose="020B0503020204020204" pitchFamily="34" charset="0"/>
                          <a:cs typeface="Times New Roman" panose="02020603050405020304" pitchFamily="18" charset="0"/>
                        </a:rPr>
                        <a:t>of applications, the applicant and respondent were married.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5308574"/>
                  </a:ext>
                </a:extLst>
              </a:tr>
            </a:tbl>
          </a:graphicData>
        </a:graphic>
      </p:graphicFrame>
      <p:grpSp>
        <p:nvGrpSpPr>
          <p:cNvPr id="17" name="Group 16">
            <a:extLst>
              <a:ext uri="{FF2B5EF4-FFF2-40B4-BE49-F238E27FC236}">
                <a16:creationId xmlns:a16="http://schemas.microsoft.com/office/drawing/2014/main" id="{2548B633-5159-0F12-F6CD-490F36864CA7}"/>
              </a:ext>
            </a:extLst>
          </p:cNvPr>
          <p:cNvGrpSpPr>
            <a:grpSpLocks/>
          </p:cNvGrpSpPr>
          <p:nvPr/>
        </p:nvGrpSpPr>
        <p:grpSpPr bwMode="auto">
          <a:xfrm>
            <a:off x="1025744" y="2860886"/>
            <a:ext cx="687070" cy="687070"/>
            <a:chOff x="1700" y="1073"/>
            <a:chExt cx="1531" cy="1446"/>
          </a:xfrm>
          <a:solidFill>
            <a:srgbClr val="013E5A"/>
          </a:solidFill>
        </p:grpSpPr>
        <p:sp>
          <p:nvSpPr>
            <p:cNvPr id="18" name="Freeform 35">
              <a:extLst>
                <a:ext uri="{FF2B5EF4-FFF2-40B4-BE49-F238E27FC236}">
                  <a16:creationId xmlns:a16="http://schemas.microsoft.com/office/drawing/2014/main" id="{C4641EE0-29BB-52CD-8D16-7C400F40F10A}"/>
                </a:ext>
              </a:extLst>
            </p:cNvPr>
            <p:cNvSpPr>
              <a:spLocks/>
            </p:cNvSpPr>
            <p:nvPr/>
          </p:nvSpPr>
          <p:spPr bwMode="auto">
            <a:xfrm>
              <a:off x="1700" y="1073"/>
              <a:ext cx="1531" cy="1446"/>
            </a:xfrm>
            <a:custGeom>
              <a:avLst/>
              <a:gdLst>
                <a:gd name="T0" fmla="+- 0 3146 1701"/>
                <a:gd name="T1" fmla="*/ T0 w 1531"/>
                <a:gd name="T2" fmla="+- 0 1074 1074"/>
                <a:gd name="T3" fmla="*/ 1074 h 1446"/>
                <a:gd name="T4" fmla="+- 0 1786 1701"/>
                <a:gd name="T5" fmla="*/ T4 w 1531"/>
                <a:gd name="T6" fmla="+- 0 1074 1074"/>
                <a:gd name="T7" fmla="*/ 1074 h 1446"/>
                <a:gd name="T8" fmla="+- 0 1753 1701"/>
                <a:gd name="T9" fmla="*/ T8 w 1531"/>
                <a:gd name="T10" fmla="+- 0 1080 1074"/>
                <a:gd name="T11" fmla="*/ 1080 h 1446"/>
                <a:gd name="T12" fmla="+- 0 1726 1701"/>
                <a:gd name="T13" fmla="*/ T12 w 1531"/>
                <a:gd name="T14" fmla="+- 0 1099 1074"/>
                <a:gd name="T15" fmla="*/ 1099 h 1446"/>
                <a:gd name="T16" fmla="+- 0 1707 1701"/>
                <a:gd name="T17" fmla="*/ T16 w 1531"/>
                <a:gd name="T18" fmla="+- 0 1126 1074"/>
                <a:gd name="T19" fmla="*/ 1126 h 1446"/>
                <a:gd name="T20" fmla="+- 0 1701 1701"/>
                <a:gd name="T21" fmla="*/ T20 w 1531"/>
                <a:gd name="T22" fmla="+- 0 1159 1074"/>
                <a:gd name="T23" fmla="*/ 1159 h 1446"/>
                <a:gd name="T24" fmla="+- 0 1701 1701"/>
                <a:gd name="T25" fmla="*/ T24 w 1531"/>
                <a:gd name="T26" fmla="+- 0 2434 1074"/>
                <a:gd name="T27" fmla="*/ 2434 h 1446"/>
                <a:gd name="T28" fmla="+- 0 1707 1701"/>
                <a:gd name="T29" fmla="*/ T28 w 1531"/>
                <a:gd name="T30" fmla="+- 0 2467 1074"/>
                <a:gd name="T31" fmla="*/ 2467 h 1446"/>
                <a:gd name="T32" fmla="+- 0 1726 1701"/>
                <a:gd name="T33" fmla="*/ T32 w 1531"/>
                <a:gd name="T34" fmla="+- 0 2494 1074"/>
                <a:gd name="T35" fmla="*/ 2494 h 1446"/>
                <a:gd name="T36" fmla="+- 0 1753 1701"/>
                <a:gd name="T37" fmla="*/ T36 w 1531"/>
                <a:gd name="T38" fmla="+- 0 2513 1074"/>
                <a:gd name="T39" fmla="*/ 2513 h 1446"/>
                <a:gd name="T40" fmla="+- 0 1786 1701"/>
                <a:gd name="T41" fmla="*/ T40 w 1531"/>
                <a:gd name="T42" fmla="+- 0 2519 1074"/>
                <a:gd name="T43" fmla="*/ 2519 h 1446"/>
                <a:gd name="T44" fmla="+- 0 3146 1701"/>
                <a:gd name="T45" fmla="*/ T44 w 1531"/>
                <a:gd name="T46" fmla="+- 0 2519 1074"/>
                <a:gd name="T47" fmla="*/ 2519 h 1446"/>
                <a:gd name="T48" fmla="+- 0 3180 1701"/>
                <a:gd name="T49" fmla="*/ T48 w 1531"/>
                <a:gd name="T50" fmla="+- 0 2513 1074"/>
                <a:gd name="T51" fmla="*/ 2513 h 1446"/>
                <a:gd name="T52" fmla="+- 0 3207 1701"/>
                <a:gd name="T53" fmla="*/ T52 w 1531"/>
                <a:gd name="T54" fmla="+- 0 2494 1074"/>
                <a:gd name="T55" fmla="*/ 2494 h 1446"/>
                <a:gd name="T56" fmla="+- 0 3225 1701"/>
                <a:gd name="T57" fmla="*/ T56 w 1531"/>
                <a:gd name="T58" fmla="+- 0 2467 1074"/>
                <a:gd name="T59" fmla="*/ 2467 h 1446"/>
                <a:gd name="T60" fmla="+- 0 3231 1701"/>
                <a:gd name="T61" fmla="*/ T60 w 1531"/>
                <a:gd name="T62" fmla="+- 0 2434 1074"/>
                <a:gd name="T63" fmla="*/ 2434 h 1446"/>
                <a:gd name="T64" fmla="+- 0 3231 1701"/>
                <a:gd name="T65" fmla="*/ T64 w 1531"/>
                <a:gd name="T66" fmla="+- 0 1159 1074"/>
                <a:gd name="T67" fmla="*/ 1159 h 1446"/>
                <a:gd name="T68" fmla="+- 0 3225 1701"/>
                <a:gd name="T69" fmla="*/ T68 w 1531"/>
                <a:gd name="T70" fmla="+- 0 1126 1074"/>
                <a:gd name="T71" fmla="*/ 1126 h 1446"/>
                <a:gd name="T72" fmla="+- 0 3207 1701"/>
                <a:gd name="T73" fmla="*/ T72 w 1531"/>
                <a:gd name="T74" fmla="+- 0 1099 1074"/>
                <a:gd name="T75" fmla="*/ 1099 h 1446"/>
                <a:gd name="T76" fmla="+- 0 3180 1701"/>
                <a:gd name="T77" fmla="*/ T76 w 1531"/>
                <a:gd name="T78" fmla="+- 0 1080 1074"/>
                <a:gd name="T79" fmla="*/ 1080 h 1446"/>
                <a:gd name="T80" fmla="+- 0 3146 1701"/>
                <a:gd name="T81" fmla="*/ T80 w 1531"/>
                <a:gd name="T82" fmla="+- 0 1074 1074"/>
                <a:gd name="T83" fmla="*/ 107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5"/>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5"/>
                  </a:lnTo>
                  <a:lnTo>
                    <a:pt x="1479" y="6"/>
                  </a:lnTo>
                  <a:lnTo>
                    <a:pt x="1445"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9" name="Picture 18">
              <a:extLst>
                <a:ext uri="{FF2B5EF4-FFF2-40B4-BE49-F238E27FC236}">
                  <a16:creationId xmlns:a16="http://schemas.microsoft.com/office/drawing/2014/main" id="{2FE53AE9-C0FA-EE1B-6777-B59E8D7120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4" y="1197"/>
              <a:ext cx="1203" cy="1199"/>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25" name="Group 24">
            <a:extLst>
              <a:ext uri="{FF2B5EF4-FFF2-40B4-BE49-F238E27FC236}">
                <a16:creationId xmlns:a16="http://schemas.microsoft.com/office/drawing/2014/main" id="{2B732BB8-C2ED-4F6E-AF4E-8BA51742B822}"/>
              </a:ext>
            </a:extLst>
          </p:cNvPr>
          <p:cNvGrpSpPr>
            <a:grpSpLocks/>
          </p:cNvGrpSpPr>
          <p:nvPr/>
        </p:nvGrpSpPr>
        <p:grpSpPr bwMode="auto">
          <a:xfrm>
            <a:off x="1034316" y="4771016"/>
            <a:ext cx="687070" cy="687070"/>
            <a:chOff x="7417" y="10464"/>
            <a:chExt cx="881" cy="832"/>
          </a:xfrm>
          <a:solidFill>
            <a:schemeClr val="tx2"/>
          </a:solidFill>
        </p:grpSpPr>
        <p:sp>
          <p:nvSpPr>
            <p:cNvPr id="26" name="Freeform 26">
              <a:extLst>
                <a:ext uri="{FF2B5EF4-FFF2-40B4-BE49-F238E27FC236}">
                  <a16:creationId xmlns:a16="http://schemas.microsoft.com/office/drawing/2014/main" id="{8939C30B-1ED5-4523-984C-31A97B57A09B}"/>
                </a:ext>
              </a:extLst>
            </p:cNvPr>
            <p:cNvSpPr>
              <a:spLocks/>
            </p:cNvSpPr>
            <p:nvPr/>
          </p:nvSpPr>
          <p:spPr bwMode="auto">
            <a:xfrm>
              <a:off x="7417" y="10464"/>
              <a:ext cx="881" cy="832"/>
            </a:xfrm>
            <a:custGeom>
              <a:avLst/>
              <a:gdLst>
                <a:gd name="T0" fmla="+- 0 8249 7418"/>
                <a:gd name="T1" fmla="*/ T0 w 881"/>
                <a:gd name="T2" fmla="+- 0 1142 1142"/>
                <a:gd name="T3" fmla="*/ 1142 h 832"/>
                <a:gd name="T4" fmla="+- 0 7467 7418"/>
                <a:gd name="T5" fmla="*/ T4 w 881"/>
                <a:gd name="T6" fmla="+- 0 1142 1142"/>
                <a:gd name="T7" fmla="*/ 1142 h 832"/>
                <a:gd name="T8" fmla="+- 0 7448 7418"/>
                <a:gd name="T9" fmla="*/ T8 w 881"/>
                <a:gd name="T10" fmla="+- 0 1146 1142"/>
                <a:gd name="T11" fmla="*/ 1146 h 832"/>
                <a:gd name="T12" fmla="+- 0 7432 7418"/>
                <a:gd name="T13" fmla="*/ T12 w 881"/>
                <a:gd name="T14" fmla="+- 0 1156 1142"/>
                <a:gd name="T15" fmla="*/ 1156 h 832"/>
                <a:gd name="T16" fmla="+- 0 7422 7418"/>
                <a:gd name="T17" fmla="*/ T16 w 881"/>
                <a:gd name="T18" fmla="+- 0 1172 1142"/>
                <a:gd name="T19" fmla="*/ 1172 h 832"/>
                <a:gd name="T20" fmla="+- 0 7418 7418"/>
                <a:gd name="T21" fmla="*/ T20 w 881"/>
                <a:gd name="T22" fmla="+- 0 1191 1142"/>
                <a:gd name="T23" fmla="*/ 1191 h 832"/>
                <a:gd name="T24" fmla="+- 0 7418 7418"/>
                <a:gd name="T25" fmla="*/ T24 w 881"/>
                <a:gd name="T26" fmla="+- 0 1924 1142"/>
                <a:gd name="T27" fmla="*/ 1924 h 832"/>
                <a:gd name="T28" fmla="+- 0 7422 7418"/>
                <a:gd name="T29" fmla="*/ T28 w 881"/>
                <a:gd name="T30" fmla="+- 0 1943 1142"/>
                <a:gd name="T31" fmla="*/ 1943 h 832"/>
                <a:gd name="T32" fmla="+- 0 7432 7418"/>
                <a:gd name="T33" fmla="*/ T32 w 881"/>
                <a:gd name="T34" fmla="+- 0 1959 1142"/>
                <a:gd name="T35" fmla="*/ 1959 h 832"/>
                <a:gd name="T36" fmla="+- 0 7448 7418"/>
                <a:gd name="T37" fmla="*/ T36 w 881"/>
                <a:gd name="T38" fmla="+- 0 1969 1142"/>
                <a:gd name="T39" fmla="*/ 1969 h 832"/>
                <a:gd name="T40" fmla="+- 0 7467 7418"/>
                <a:gd name="T41" fmla="*/ T40 w 881"/>
                <a:gd name="T42" fmla="+- 0 1973 1142"/>
                <a:gd name="T43" fmla="*/ 1973 h 832"/>
                <a:gd name="T44" fmla="+- 0 8249 7418"/>
                <a:gd name="T45" fmla="*/ T44 w 881"/>
                <a:gd name="T46" fmla="+- 0 1973 1142"/>
                <a:gd name="T47" fmla="*/ 1973 h 832"/>
                <a:gd name="T48" fmla="+- 0 8268 7418"/>
                <a:gd name="T49" fmla="*/ T48 w 881"/>
                <a:gd name="T50" fmla="+- 0 1969 1142"/>
                <a:gd name="T51" fmla="*/ 1969 h 832"/>
                <a:gd name="T52" fmla="+- 0 8284 7418"/>
                <a:gd name="T53" fmla="*/ T52 w 881"/>
                <a:gd name="T54" fmla="+- 0 1959 1142"/>
                <a:gd name="T55" fmla="*/ 1959 h 832"/>
                <a:gd name="T56" fmla="+- 0 8294 7418"/>
                <a:gd name="T57" fmla="*/ T56 w 881"/>
                <a:gd name="T58" fmla="+- 0 1943 1142"/>
                <a:gd name="T59" fmla="*/ 1943 h 832"/>
                <a:gd name="T60" fmla="+- 0 8298 7418"/>
                <a:gd name="T61" fmla="*/ T60 w 881"/>
                <a:gd name="T62" fmla="+- 0 1924 1142"/>
                <a:gd name="T63" fmla="*/ 1924 h 832"/>
                <a:gd name="T64" fmla="+- 0 8298 7418"/>
                <a:gd name="T65" fmla="*/ T64 w 881"/>
                <a:gd name="T66" fmla="+- 0 1191 1142"/>
                <a:gd name="T67" fmla="*/ 1191 h 832"/>
                <a:gd name="T68" fmla="+- 0 8294 7418"/>
                <a:gd name="T69" fmla="*/ T68 w 881"/>
                <a:gd name="T70" fmla="+- 0 1172 1142"/>
                <a:gd name="T71" fmla="*/ 1172 h 832"/>
                <a:gd name="T72" fmla="+- 0 8284 7418"/>
                <a:gd name="T73" fmla="*/ T72 w 881"/>
                <a:gd name="T74" fmla="+- 0 1156 1142"/>
                <a:gd name="T75" fmla="*/ 1156 h 832"/>
                <a:gd name="T76" fmla="+- 0 8268 7418"/>
                <a:gd name="T77" fmla="*/ T76 w 881"/>
                <a:gd name="T78" fmla="+- 0 1146 1142"/>
                <a:gd name="T79" fmla="*/ 1146 h 832"/>
                <a:gd name="T80" fmla="+- 0 8249 7418"/>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27" name="Picture 26">
              <a:extLst>
                <a:ext uri="{FF2B5EF4-FFF2-40B4-BE49-F238E27FC236}">
                  <a16:creationId xmlns:a16="http://schemas.microsoft.com/office/drawing/2014/main" id="{86BF7F68-BD44-40FE-8413-007BF2F93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55" b="-1187"/>
            <a:stretch>
              <a:fillRect/>
            </a:stretch>
          </p:blipFill>
          <p:spPr bwMode="auto">
            <a:xfrm>
              <a:off x="7534" y="10514"/>
              <a:ext cx="653" cy="767"/>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29" name="Group 28">
            <a:extLst>
              <a:ext uri="{FF2B5EF4-FFF2-40B4-BE49-F238E27FC236}">
                <a16:creationId xmlns:a16="http://schemas.microsoft.com/office/drawing/2014/main" id="{2E4F6998-600F-4C72-A9E2-F19D375E7889}"/>
              </a:ext>
            </a:extLst>
          </p:cNvPr>
          <p:cNvGrpSpPr>
            <a:grpSpLocks/>
          </p:cNvGrpSpPr>
          <p:nvPr/>
        </p:nvGrpSpPr>
        <p:grpSpPr bwMode="auto">
          <a:xfrm>
            <a:off x="1042889" y="1154100"/>
            <a:ext cx="669925" cy="647850"/>
            <a:chOff x="1700" y="63"/>
            <a:chExt cx="1531" cy="1446"/>
          </a:xfrm>
          <a:solidFill>
            <a:schemeClr val="accent3"/>
          </a:solidFill>
        </p:grpSpPr>
        <p:sp>
          <p:nvSpPr>
            <p:cNvPr id="30" name="Freeform 23">
              <a:extLst>
                <a:ext uri="{FF2B5EF4-FFF2-40B4-BE49-F238E27FC236}">
                  <a16:creationId xmlns:a16="http://schemas.microsoft.com/office/drawing/2014/main" id="{5C3C1DE9-8232-4FB9-9EA3-1FB9F1EC8038}"/>
                </a:ext>
              </a:extLst>
            </p:cNvPr>
            <p:cNvSpPr>
              <a:spLocks/>
            </p:cNvSpPr>
            <p:nvPr/>
          </p:nvSpPr>
          <p:spPr bwMode="auto">
            <a:xfrm>
              <a:off x="1700" y="63"/>
              <a:ext cx="1531" cy="1446"/>
            </a:xfrm>
            <a:custGeom>
              <a:avLst/>
              <a:gdLst>
                <a:gd name="T0" fmla="+- 0 3146 1701"/>
                <a:gd name="T1" fmla="*/ T0 w 1531"/>
                <a:gd name="T2" fmla="+- 0 64 64"/>
                <a:gd name="T3" fmla="*/ 64 h 1446"/>
                <a:gd name="T4" fmla="+- 0 1786 1701"/>
                <a:gd name="T5" fmla="*/ T4 w 1531"/>
                <a:gd name="T6" fmla="+- 0 64 64"/>
                <a:gd name="T7" fmla="*/ 64 h 1446"/>
                <a:gd name="T8" fmla="+- 0 1753 1701"/>
                <a:gd name="T9" fmla="*/ T8 w 1531"/>
                <a:gd name="T10" fmla="+- 0 70 64"/>
                <a:gd name="T11" fmla="*/ 70 h 1446"/>
                <a:gd name="T12" fmla="+- 0 1726 1701"/>
                <a:gd name="T13" fmla="*/ T12 w 1531"/>
                <a:gd name="T14" fmla="+- 0 88 64"/>
                <a:gd name="T15" fmla="*/ 88 h 1446"/>
                <a:gd name="T16" fmla="+- 0 1707 1701"/>
                <a:gd name="T17" fmla="*/ T16 w 1531"/>
                <a:gd name="T18" fmla="+- 0 116 64"/>
                <a:gd name="T19" fmla="*/ 116 h 1446"/>
                <a:gd name="T20" fmla="+- 0 1701 1701"/>
                <a:gd name="T21" fmla="*/ T20 w 1531"/>
                <a:gd name="T22" fmla="+- 0 149 64"/>
                <a:gd name="T23" fmla="*/ 149 h 1446"/>
                <a:gd name="T24" fmla="+- 0 1701 1701"/>
                <a:gd name="T25" fmla="*/ T24 w 1531"/>
                <a:gd name="T26" fmla="+- 0 1424 64"/>
                <a:gd name="T27" fmla="*/ 1424 h 1446"/>
                <a:gd name="T28" fmla="+- 0 1707 1701"/>
                <a:gd name="T29" fmla="*/ T28 w 1531"/>
                <a:gd name="T30" fmla="+- 0 1457 64"/>
                <a:gd name="T31" fmla="*/ 1457 h 1446"/>
                <a:gd name="T32" fmla="+- 0 1726 1701"/>
                <a:gd name="T33" fmla="*/ T32 w 1531"/>
                <a:gd name="T34" fmla="+- 0 1484 64"/>
                <a:gd name="T35" fmla="*/ 1484 h 1446"/>
                <a:gd name="T36" fmla="+- 0 1753 1701"/>
                <a:gd name="T37" fmla="*/ T36 w 1531"/>
                <a:gd name="T38" fmla="+- 0 1503 64"/>
                <a:gd name="T39" fmla="*/ 1503 h 1446"/>
                <a:gd name="T40" fmla="+- 0 1786 1701"/>
                <a:gd name="T41" fmla="*/ T40 w 1531"/>
                <a:gd name="T42" fmla="+- 0 1509 64"/>
                <a:gd name="T43" fmla="*/ 1509 h 1446"/>
                <a:gd name="T44" fmla="+- 0 3146 1701"/>
                <a:gd name="T45" fmla="*/ T44 w 1531"/>
                <a:gd name="T46" fmla="+- 0 1509 64"/>
                <a:gd name="T47" fmla="*/ 1509 h 1446"/>
                <a:gd name="T48" fmla="+- 0 3180 1701"/>
                <a:gd name="T49" fmla="*/ T48 w 1531"/>
                <a:gd name="T50" fmla="+- 0 1503 64"/>
                <a:gd name="T51" fmla="*/ 1503 h 1446"/>
                <a:gd name="T52" fmla="+- 0 3207 1701"/>
                <a:gd name="T53" fmla="*/ T52 w 1531"/>
                <a:gd name="T54" fmla="+- 0 1484 64"/>
                <a:gd name="T55" fmla="*/ 1484 h 1446"/>
                <a:gd name="T56" fmla="+- 0 3225 1701"/>
                <a:gd name="T57" fmla="*/ T56 w 1531"/>
                <a:gd name="T58" fmla="+- 0 1457 64"/>
                <a:gd name="T59" fmla="*/ 1457 h 1446"/>
                <a:gd name="T60" fmla="+- 0 3231 1701"/>
                <a:gd name="T61" fmla="*/ T60 w 1531"/>
                <a:gd name="T62" fmla="+- 0 1424 64"/>
                <a:gd name="T63" fmla="*/ 1424 h 1446"/>
                <a:gd name="T64" fmla="+- 0 3231 1701"/>
                <a:gd name="T65" fmla="*/ T64 w 1531"/>
                <a:gd name="T66" fmla="+- 0 149 64"/>
                <a:gd name="T67" fmla="*/ 149 h 1446"/>
                <a:gd name="T68" fmla="+- 0 3225 1701"/>
                <a:gd name="T69" fmla="*/ T68 w 1531"/>
                <a:gd name="T70" fmla="+- 0 116 64"/>
                <a:gd name="T71" fmla="*/ 116 h 1446"/>
                <a:gd name="T72" fmla="+- 0 3207 1701"/>
                <a:gd name="T73" fmla="*/ T72 w 1531"/>
                <a:gd name="T74" fmla="+- 0 88 64"/>
                <a:gd name="T75" fmla="*/ 88 h 1446"/>
                <a:gd name="T76" fmla="+- 0 3180 1701"/>
                <a:gd name="T77" fmla="*/ T76 w 1531"/>
                <a:gd name="T78" fmla="+- 0 70 64"/>
                <a:gd name="T79" fmla="*/ 70 h 1446"/>
                <a:gd name="T80" fmla="+- 0 3146 1701"/>
                <a:gd name="T81" fmla="*/ T80 w 1531"/>
                <a:gd name="T82" fmla="+- 0 64 64"/>
                <a:gd name="T83" fmla="*/ 6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4"/>
                  </a:lnTo>
                  <a:lnTo>
                    <a:pt x="1479" y="6"/>
                  </a:lnTo>
                  <a:lnTo>
                    <a:pt x="1445"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31" name="Picture 30">
              <a:extLst>
                <a:ext uri="{FF2B5EF4-FFF2-40B4-BE49-F238E27FC236}">
                  <a16:creationId xmlns:a16="http://schemas.microsoft.com/office/drawing/2014/main" id="{672A678F-59F1-4875-A20B-789A66EF5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 y="168"/>
              <a:ext cx="1089" cy="1237"/>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835592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87C0-A832-86F9-67C1-9B8362EDAEC5}"/>
              </a:ext>
            </a:extLst>
          </p:cNvPr>
          <p:cNvSpPr>
            <a:spLocks noGrp="1"/>
          </p:cNvSpPr>
          <p:nvPr>
            <p:ph type="title"/>
          </p:nvPr>
        </p:nvSpPr>
        <p:spPr>
          <a:xfrm>
            <a:off x="259492" y="333633"/>
            <a:ext cx="8130746" cy="864972"/>
          </a:xfrm>
        </p:spPr>
        <p:txBody>
          <a:bodyPr/>
          <a:lstStyle/>
          <a:p>
            <a:r>
              <a:rPr lang="en-US" dirty="0">
                <a:solidFill>
                  <a:schemeClr val="accent2"/>
                </a:solidFill>
              </a:rPr>
              <a:t>Country Exercise</a:t>
            </a:r>
            <a:endParaRPr lang="en-US" dirty="0"/>
          </a:p>
        </p:txBody>
      </p:sp>
      <p:sp>
        <p:nvSpPr>
          <p:cNvPr id="3" name="Content Placeholder 2">
            <a:extLst>
              <a:ext uri="{FF2B5EF4-FFF2-40B4-BE49-F238E27FC236}">
                <a16:creationId xmlns:a16="http://schemas.microsoft.com/office/drawing/2014/main" id="{F64A9941-3B86-AA1C-6DE9-D1B695FABCD9}"/>
              </a:ext>
            </a:extLst>
          </p:cNvPr>
          <p:cNvSpPr>
            <a:spLocks noGrp="1"/>
          </p:cNvSpPr>
          <p:nvPr>
            <p:ph idx="1"/>
          </p:nvPr>
        </p:nvSpPr>
        <p:spPr>
          <a:xfrm>
            <a:off x="259492" y="1198605"/>
            <a:ext cx="9415849" cy="5436973"/>
          </a:xfrm>
        </p:spPr>
        <p:txBody>
          <a:bodyPr>
            <a:normAutofit fontScale="92500" lnSpcReduction="10000"/>
          </a:bodyPr>
          <a:lstStyle/>
          <a:p>
            <a:pPr marL="514350" indent="-514350">
              <a:buFont typeface="+mj-lt"/>
              <a:buAutoNum type="romanUcPeriod"/>
            </a:pPr>
            <a:r>
              <a:rPr lang="en-US" dirty="0"/>
              <a:t>Work as a country team to create or update the the full FPA case data update. </a:t>
            </a:r>
          </a:p>
          <a:p>
            <a:pPr lvl="1"/>
            <a:r>
              <a:rPr lang="en-US" dirty="0"/>
              <a:t>You have been given the template for this document and can work on it in the first part of the week</a:t>
            </a:r>
          </a:p>
          <a:p>
            <a:pPr lvl="1"/>
            <a:r>
              <a:rPr lang="en-US" dirty="0"/>
              <a:t>Consider the following issues and make notes on the following</a:t>
            </a:r>
          </a:p>
          <a:p>
            <a:pPr marL="1371600" lvl="2" indent="-457200">
              <a:buFont typeface="+mj-lt"/>
              <a:buAutoNum type="romanUcPeriod"/>
            </a:pPr>
            <a:r>
              <a:rPr lang="en-US" sz="1700" dirty="0"/>
              <a:t>Which of the 10 FPA data sets is hardest to present</a:t>
            </a:r>
          </a:p>
          <a:p>
            <a:pPr marL="1428750" lvl="2" indent="-514350">
              <a:buFont typeface="+mj-lt"/>
              <a:buAutoNum type="romanUcPeriod"/>
            </a:pPr>
            <a:r>
              <a:rPr lang="en-US" sz="1700" dirty="0"/>
              <a:t>Who could the court work with to be able to strengthen collection and presentation of the data</a:t>
            </a:r>
          </a:p>
          <a:p>
            <a:pPr marL="1428750" lvl="2" indent="-514350">
              <a:buFont typeface="+mj-lt"/>
              <a:buAutoNum type="romanUcPeriod"/>
            </a:pPr>
            <a:r>
              <a:rPr lang="en-US" sz="1700" dirty="0"/>
              <a:t>What did you find interesting in the way your ‘partner’ collected or presented data?</a:t>
            </a:r>
          </a:p>
          <a:p>
            <a:pPr marL="1428750" lvl="2" indent="-514350">
              <a:buFont typeface="+mj-lt"/>
              <a:buAutoNum type="romanUcPeriod"/>
            </a:pPr>
            <a:r>
              <a:rPr lang="en-US" sz="1700" dirty="0"/>
              <a:t>Is there something you have seen that you would like to try and add to the FPA updates when you return?</a:t>
            </a:r>
          </a:p>
          <a:p>
            <a:pPr marL="1428750" lvl="2" indent="-514350">
              <a:buFont typeface="+mj-lt"/>
              <a:buAutoNum type="romanUcPeriod"/>
            </a:pPr>
            <a:r>
              <a:rPr lang="en-US" sz="1700" dirty="0"/>
              <a:t>Who will you share this document with upon your return both within and outside the court?</a:t>
            </a:r>
          </a:p>
          <a:p>
            <a:pPr marL="1428750" lvl="2" indent="-514350">
              <a:buFont typeface="+mj-lt"/>
              <a:buAutoNum type="romanUcPeriod"/>
            </a:pPr>
            <a:r>
              <a:rPr lang="en-US" sz="1700" dirty="0"/>
              <a:t>Any other points that you think are important about FPA cases that you would like to add?</a:t>
            </a:r>
          </a:p>
          <a:p>
            <a:pPr lvl="1"/>
            <a:endParaRPr lang="en-US" dirty="0"/>
          </a:p>
          <a:p>
            <a:pPr marL="514350" indent="-514350">
              <a:buFont typeface="+mj-lt"/>
              <a:buAutoNum type="romanUcPeriod"/>
            </a:pPr>
            <a:r>
              <a:rPr lang="en-US" dirty="0"/>
              <a:t>Each country is to make a 10-minute presentation of its FPA country report to a country that it has been paired with.</a:t>
            </a:r>
          </a:p>
          <a:p>
            <a:pPr marL="514350" indent="-514350">
              <a:buFont typeface="+mj-lt"/>
              <a:buAutoNum type="romanUcPeriod"/>
            </a:pPr>
            <a:endParaRPr lang="en-US" dirty="0"/>
          </a:p>
          <a:p>
            <a:pPr marL="514350" indent="-514350">
              <a:buFont typeface="+mj-lt"/>
              <a:buAutoNum type="romanUcPeriod"/>
            </a:pPr>
            <a:r>
              <a:rPr lang="en-US" dirty="0"/>
              <a:t>Present back to the group in a 5-minute presentation by the ‘other’ country. </a:t>
            </a:r>
          </a:p>
          <a:p>
            <a:pPr marL="971550" lvl="1" indent="-514350">
              <a:buFont typeface="+mj-lt"/>
              <a:buAutoNum type="romanUcPeriod"/>
            </a:pPr>
            <a:endParaRPr lang="en-US" dirty="0"/>
          </a:p>
        </p:txBody>
      </p:sp>
    </p:spTree>
    <p:extLst>
      <p:ext uri="{BB962C8B-B14F-4D97-AF65-F5344CB8AC3E}">
        <p14:creationId xmlns:p14="http://schemas.microsoft.com/office/powerpoint/2010/main" val="2010895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3E8CB3-1AD0-4813-937F-55E9C8AB4965}"/>
              </a:ext>
            </a:extLst>
          </p:cNvPr>
          <p:cNvSpPr/>
          <p:nvPr/>
        </p:nvSpPr>
        <p:spPr>
          <a:xfrm>
            <a:off x="712382" y="885974"/>
            <a:ext cx="3298679" cy="1350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orbel"/>
              <a:ea typeface="+mn-ea"/>
              <a:cs typeface="+mn-cs"/>
            </a:endParaRPr>
          </a:p>
        </p:txBody>
      </p:sp>
      <p:sp>
        <p:nvSpPr>
          <p:cNvPr id="5" name="Rectangle 4">
            <a:extLst>
              <a:ext uri="{FF2B5EF4-FFF2-40B4-BE49-F238E27FC236}">
                <a16:creationId xmlns:a16="http://schemas.microsoft.com/office/drawing/2014/main" id="{CFD95F5D-5980-4F86-BA75-D657ED4410FD}"/>
              </a:ext>
            </a:extLst>
          </p:cNvPr>
          <p:cNvSpPr/>
          <p:nvPr/>
        </p:nvSpPr>
        <p:spPr>
          <a:xfrm>
            <a:off x="8509591" y="5344560"/>
            <a:ext cx="3298679" cy="1350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E9E4E3"/>
              </a:solidFill>
              <a:effectLst/>
              <a:uLnTx/>
              <a:uFillTx/>
              <a:latin typeface="Corbel"/>
              <a:ea typeface="+mn-ea"/>
              <a:cs typeface="+mn-cs"/>
            </a:endParaRPr>
          </a:p>
        </p:txBody>
      </p:sp>
      <p:sp>
        <p:nvSpPr>
          <p:cNvPr id="2" name="Title 1">
            <a:extLst>
              <a:ext uri="{FF2B5EF4-FFF2-40B4-BE49-F238E27FC236}">
                <a16:creationId xmlns:a16="http://schemas.microsoft.com/office/drawing/2014/main" id="{E4AB261C-4056-461A-92E1-B2ED17C6015C}"/>
              </a:ext>
            </a:extLst>
          </p:cNvPr>
          <p:cNvSpPr>
            <a:spLocks noGrp="1"/>
          </p:cNvSpPr>
          <p:nvPr>
            <p:ph type="ctrTitle"/>
          </p:nvPr>
        </p:nvSpPr>
        <p:spPr>
          <a:xfrm>
            <a:off x="800935" y="3429000"/>
            <a:ext cx="7263295" cy="2048685"/>
          </a:xfrm>
        </p:spPr>
        <p:txBody>
          <a:bodyPr>
            <a:noAutofit/>
          </a:bodyPr>
          <a:lstStyle/>
          <a:p>
            <a:br>
              <a:rPr lang="en-NZ" sz="4800" dirty="0">
                <a:solidFill>
                  <a:srgbClr val="FFFFFF"/>
                </a:solidFill>
                <a:effectLst/>
                <a:latin typeface="Corbel" panose="020B0503020204020204" pitchFamily="34" charset="0"/>
                <a:ea typeface="Corbel" panose="020B0503020204020204" pitchFamily="34" charset="0"/>
                <a:cs typeface="Times New Roman" panose="02020603050405020304" pitchFamily="18" charset="0"/>
              </a:rPr>
            </a:br>
            <a:br>
              <a:rPr lang="en-NZ" sz="4800" dirty="0">
                <a:solidFill>
                  <a:srgbClr val="FFFFFF"/>
                </a:solidFill>
                <a:effectLst/>
                <a:latin typeface="Corbel" panose="020B0503020204020204" pitchFamily="34" charset="0"/>
                <a:ea typeface="Corbel" panose="020B0503020204020204" pitchFamily="34" charset="0"/>
                <a:cs typeface="Times New Roman" panose="02020603050405020304" pitchFamily="18" charset="0"/>
              </a:rPr>
            </a:br>
            <a:r>
              <a:rPr lang="en-NZ" sz="4800" dirty="0">
                <a:solidFill>
                  <a:srgbClr val="FFFFFF"/>
                </a:solidFill>
                <a:effectLst/>
                <a:latin typeface="Corbel" panose="020B0503020204020204" pitchFamily="34" charset="0"/>
                <a:ea typeface="Corbel" panose="020B0503020204020204" pitchFamily="34" charset="0"/>
                <a:cs typeface="Times New Roman" panose="02020603050405020304" pitchFamily="18" charset="0"/>
              </a:rPr>
              <a:t>Juvenile case data exercise</a:t>
            </a:r>
            <a:br>
              <a:rPr lang="en-AU" sz="4800" dirty="0">
                <a:effectLst/>
                <a:latin typeface="Corbel" panose="020B0503020204020204" pitchFamily="34" charset="0"/>
                <a:ea typeface="Corbel" panose="020B0503020204020204" pitchFamily="34" charset="0"/>
                <a:cs typeface="Times New Roman" panose="02020603050405020304" pitchFamily="18" charset="0"/>
              </a:rPr>
            </a:br>
            <a:endParaRPr lang="en-NZ" sz="4800" dirty="0">
              <a:solidFill>
                <a:srgbClr val="FFFFFF"/>
              </a:solidFill>
            </a:endParaRPr>
          </a:p>
        </p:txBody>
      </p:sp>
    </p:spTree>
    <p:extLst>
      <p:ext uri="{BB962C8B-B14F-4D97-AF65-F5344CB8AC3E}">
        <p14:creationId xmlns:p14="http://schemas.microsoft.com/office/powerpoint/2010/main" val="314125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outdoor object&#10;&#10;Description automatically generated">
            <a:extLst>
              <a:ext uri="{FF2B5EF4-FFF2-40B4-BE49-F238E27FC236}">
                <a16:creationId xmlns:a16="http://schemas.microsoft.com/office/drawing/2014/main" id="{6548E60E-4BB3-DAB6-3697-EEC48724C21E}"/>
              </a:ext>
            </a:extLst>
          </p:cNvPr>
          <p:cNvPicPr>
            <a:picLocks noChangeAspect="1"/>
          </p:cNvPicPr>
          <p:nvPr/>
        </p:nvPicPr>
        <p:blipFill rotWithShape="1">
          <a:blip r:embed="rId3">
            <a:extLst>
              <a:ext uri="{28A0092B-C50C-407E-A947-70E740481C1C}">
                <a14:useLocalDpi xmlns:a14="http://schemas.microsoft.com/office/drawing/2010/main" val="0"/>
              </a:ext>
            </a:extLst>
          </a:blip>
          <a:srcRect l="71501" t="46575"/>
          <a:stretch/>
        </p:blipFill>
        <p:spPr>
          <a:xfrm>
            <a:off x="8148321" y="2873547"/>
            <a:ext cx="3763662" cy="3984453"/>
          </a:xfrm>
          <a:prstGeom prst="rect">
            <a:avLst/>
          </a:prstGeom>
        </p:spPr>
      </p:pic>
      <p:sp>
        <p:nvSpPr>
          <p:cNvPr id="5" name="Content Placeholder 6">
            <a:extLst>
              <a:ext uri="{FF2B5EF4-FFF2-40B4-BE49-F238E27FC236}">
                <a16:creationId xmlns:a16="http://schemas.microsoft.com/office/drawing/2014/main" id="{5CAD632E-0E0E-9028-5822-48D9F1E457D5}"/>
              </a:ext>
            </a:extLst>
          </p:cNvPr>
          <p:cNvSpPr txBox="1">
            <a:spLocks/>
          </p:cNvSpPr>
          <p:nvPr/>
        </p:nvSpPr>
        <p:spPr>
          <a:xfrm>
            <a:off x="645444" y="1020726"/>
            <a:ext cx="7984524" cy="433669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endParaRPr kumimoji="0" lang="en-AU"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1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We need to have a different mental set or mentality in order to deal with the justice needs of the ordinary people of this country. The question we should ask is how the post-pandemic justice system will look different and how it might even emerge from the current crisis better than before. </a:t>
            </a:r>
            <a:br>
              <a:rPr kumimoji="0" lang="en-AU" sz="31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endParaRPr kumimoji="0" lang="en-AU" sz="31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1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Most importantly the use of digitalization will become the norm in short matters such as restraining orders protecting domestic violence victims, child protection determinations, bails applications – All by way of remote proceedings by telephone and videoconference.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914400" marR="0" lvl="2"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FFFFFF"/>
                </a:solidFill>
                <a:effectLst/>
                <a:uLnTx/>
                <a:uFillTx/>
                <a:latin typeface="Calibri" panose="020F0502020204030204"/>
                <a:ea typeface="+mn-ea"/>
                <a:cs typeface="+mn-cs"/>
              </a:rPr>
              <a:t>-Honorable Chief Justice Vincent </a:t>
            </a:r>
            <a:r>
              <a:rPr kumimoji="0" lang="en-US" sz="2600" b="0" i="0" u="none" strike="noStrike" kern="1200" cap="none" spc="0" normalizeH="0" baseline="0" noProof="0" dirty="0" err="1">
                <a:ln>
                  <a:noFill/>
                </a:ln>
                <a:solidFill>
                  <a:srgbClr val="FFFFFF"/>
                </a:solidFill>
                <a:effectLst/>
                <a:uLnTx/>
                <a:uFillTx/>
                <a:latin typeface="Calibri" panose="020F0502020204030204"/>
                <a:ea typeface="+mn-ea"/>
                <a:cs typeface="+mn-cs"/>
              </a:rPr>
              <a:t>Lunabek</a:t>
            </a:r>
            <a:r>
              <a:rPr kumimoji="0" lang="en-US" sz="2600" b="0" i="0" u="none" strike="noStrike" kern="1200" cap="none" spc="0" normalizeH="0" baseline="0" noProof="0" dirty="0">
                <a:ln>
                  <a:noFill/>
                </a:ln>
                <a:solidFill>
                  <a:srgbClr val="FFFFFF"/>
                </a:solidFill>
                <a:effectLst/>
                <a:uLnTx/>
                <a:uFillTx/>
                <a:latin typeface="Calibri" panose="020F0502020204030204"/>
                <a:ea typeface="+mn-ea"/>
                <a:cs typeface="+mn-cs"/>
              </a:rPr>
              <a:t> of Vanuatu</a:t>
            </a:r>
          </a:p>
        </p:txBody>
      </p:sp>
      <p:sp>
        <p:nvSpPr>
          <p:cNvPr id="6" name="TextBox 5">
            <a:extLst>
              <a:ext uri="{FF2B5EF4-FFF2-40B4-BE49-F238E27FC236}">
                <a16:creationId xmlns:a16="http://schemas.microsoft.com/office/drawing/2014/main" id="{574EE020-0798-0053-5EDE-8B0E3BC0C387}"/>
              </a:ext>
            </a:extLst>
          </p:cNvPr>
          <p:cNvSpPr txBox="1"/>
          <p:nvPr/>
        </p:nvSpPr>
        <p:spPr>
          <a:xfrm>
            <a:off x="190500" y="6380339"/>
            <a:ext cx="34900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3E59"/>
                </a:solidFill>
                <a:effectLst/>
                <a:uLnTx/>
                <a:uFillTx/>
                <a:latin typeface="Corbel" panose="020B0503020204020204" pitchFamily="34" charset="0"/>
                <a:ea typeface="+mn-ea"/>
                <a:cs typeface="+mn-cs"/>
              </a:rPr>
              <a:t>Extract from Vanuatu 2022 Official Opening of the Courts. </a:t>
            </a:r>
          </a:p>
        </p:txBody>
      </p:sp>
    </p:spTree>
    <p:extLst>
      <p:ext uri="{BB962C8B-B14F-4D97-AF65-F5344CB8AC3E}">
        <p14:creationId xmlns:p14="http://schemas.microsoft.com/office/powerpoint/2010/main" val="1300611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255581" y="405059"/>
            <a:ext cx="8419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Juvenile Case Data: </a:t>
            </a:r>
            <a:r>
              <a:rPr kumimoji="0" lang="en-US" sz="4000" b="1" i="0" u="none" strike="noStrike" kern="1200" cap="none" spc="0" normalizeH="0" baseline="0" noProof="0" dirty="0">
                <a:ln>
                  <a:noFill/>
                </a:ln>
                <a:solidFill>
                  <a:schemeClr val="accent5"/>
                </a:solidFill>
                <a:effectLst/>
                <a:uLnTx/>
                <a:uFillTx/>
                <a:latin typeface="Corbel"/>
                <a:ea typeface="+mn-ea"/>
                <a:cs typeface="+mn-cs"/>
              </a:rPr>
              <a:t>10 Indicators</a:t>
            </a:r>
            <a:endParaRPr kumimoji="0" lang="en-US" sz="4000" b="1" i="0" u="none" strike="noStrike" kern="1200" cap="none" spc="0" normalizeH="0" baseline="0" noProof="0" dirty="0">
              <a:ln>
                <a:noFill/>
              </a:ln>
              <a:solidFill>
                <a:srgbClr val="003E59"/>
              </a:solidFill>
              <a:effectLst/>
              <a:uLnTx/>
              <a:uFillTx/>
              <a:latin typeface="Corbel"/>
              <a:ea typeface="+mn-ea"/>
              <a:cs typeface="+mn-cs"/>
            </a:endParaRP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extLst>
              <p:ext uri="{D42A27DB-BD31-4B8C-83A1-F6EECF244321}">
                <p14:modId xmlns:p14="http://schemas.microsoft.com/office/powerpoint/2010/main" val="3665479361"/>
              </p:ext>
            </p:extLst>
          </p:nvPr>
        </p:nvGraphicFramePr>
        <p:xfrm>
          <a:off x="-638459" y="871789"/>
          <a:ext cx="12830459" cy="6113046"/>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991898">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AU"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Cases filed, finalised and clearance rates and location ( by registry/ island)</a:t>
                      </a: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991898">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Aft>
                          <a:spcPts val="800"/>
                        </a:spcAft>
                        <a:buFont typeface="Arial" panose="020B0604020202020204" pitchFamily="34" charset="0"/>
                        <a:buNone/>
                      </a:pPr>
                      <a:endPar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nSpc>
                          <a:spcPct val="100000"/>
                        </a:lnSpc>
                        <a:spcAft>
                          <a:spcPts val="800"/>
                        </a:spcAft>
                        <a:buFont typeface="Arial" panose="020B0604020202020204" pitchFamily="34" charset="0"/>
                        <a:buNone/>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Age: Date of birth, age at time of alleged offence and  current age of suspect. Ages of victim/s, witnesses</a:t>
                      </a:r>
                    </a:p>
                    <a:p>
                      <a:pPr marL="0" indent="0">
                        <a:lnSpc>
                          <a:spcPct val="100000"/>
                        </a:lnSpc>
                        <a:spcAft>
                          <a:spcPts val="800"/>
                        </a:spcAft>
                        <a:buFont typeface="Arial" panose="020B0604020202020204" pitchFamily="34" charset="0"/>
                        <a:buNone/>
                      </a:pPr>
                      <a:endPar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nSpc>
                          <a:spcPct val="100000"/>
                        </a:lnSpc>
                        <a:spcAft>
                          <a:spcPts val="800"/>
                        </a:spcAft>
                        <a:buFont typeface="Arial" panose="020B0604020202020204" pitchFamily="34" charset="0"/>
                        <a:buNone/>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Sex: disaggregated data for the suspect, victim/s, witnesses </a:t>
                      </a:r>
                    </a:p>
                    <a:p>
                      <a:pPr marL="285750" indent="-285750">
                        <a:lnSpc>
                          <a:spcPts val="2160"/>
                        </a:lnSpc>
                        <a:spcAft>
                          <a:spcPts val="800"/>
                        </a:spcAft>
                        <a:buFont typeface="Arial" panose="020B0604020202020204" pitchFamily="34" charset="0"/>
                        <a:buChar char="•"/>
                      </a:pPr>
                      <a:endPar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endParaRPr>
                    </a:p>
                    <a:p>
                      <a:pPr marL="0" indent="0">
                        <a:lnSpc>
                          <a:spcPct val="100000"/>
                        </a:lnSpc>
                        <a:spcAft>
                          <a:spcPts val="800"/>
                        </a:spcAft>
                        <a:buFont typeface="Arial" panose="020B0604020202020204" pitchFamily="34" charset="0"/>
                        <a:buNone/>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Disability disaggregated data for the suspect, victim/s, witnesses </a:t>
                      </a: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0000"/>
                        </a:lnSpc>
                        <a:spcAft>
                          <a:spcPts val="800"/>
                        </a:spcAft>
                        <a:buFont typeface="Arial" panose="020B0604020202020204" pitchFamily="34" charset="0"/>
                        <a:buChar char="•"/>
                      </a:pPr>
                      <a:endParaRPr lang="en-AU" sz="1800" b="0" dirty="0">
                        <a:solidFill>
                          <a:srgbClr val="013E5A"/>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974572">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13E5A"/>
                        </a:solidFill>
                        <a:effectLst/>
                        <a:latin typeface="Corbel" panose="020B050302020402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13E5A"/>
                          </a:solidFill>
                          <a:effectLst/>
                          <a:latin typeface="Corbel" panose="020B0503020204020204" pitchFamily="34" charset="0"/>
                          <a:cs typeface="Times New Roman" panose="02020603050405020304" pitchFamily="18" charset="0"/>
                        </a:rPr>
                        <a:t>Type of charge and % of juvenile cases of total cases filed in the Magistrates Court </a:t>
                      </a:r>
                    </a:p>
                    <a:p>
                      <a:pPr>
                        <a:lnSpc>
                          <a:spcPct val="107000"/>
                        </a:lnSpc>
                        <a:spcAft>
                          <a:spcPts val="800"/>
                        </a:spcAft>
                      </a:pPr>
                      <a:endParaRPr lang="en-US" sz="1800" b="0" dirty="0">
                        <a:solidFill>
                          <a:srgbClr val="013E5A"/>
                        </a:solidFill>
                        <a:latin typeface="Corbel" panose="020B0503020204020204" pitchFamily="34" charset="0"/>
                        <a:cs typeface="Times New Roman" panose="02020603050405020304" pitchFamily="18" charset="0"/>
                      </a:endParaRPr>
                    </a:p>
                    <a:p>
                      <a:pPr>
                        <a:lnSpc>
                          <a:spcPct val="107000"/>
                        </a:lnSpc>
                        <a:spcAft>
                          <a:spcPts val="800"/>
                        </a:spcAft>
                      </a:pPr>
                      <a:endParaRPr lang="en-US" sz="1800" b="0" dirty="0">
                        <a:solidFill>
                          <a:srgbClr val="013E5A"/>
                        </a:solidFill>
                        <a:latin typeface="Corbel" panose="020B0503020204020204" pitchFamily="34" charset="0"/>
                        <a:cs typeface="Times New Roman" panose="02020603050405020304" pitchFamily="18" charset="0"/>
                      </a:endParaRPr>
                    </a:p>
                    <a:p>
                      <a:pPr>
                        <a:lnSpc>
                          <a:spcPct val="107000"/>
                        </a:lnSpc>
                        <a:spcAft>
                          <a:spcPts val="800"/>
                        </a:spcAft>
                      </a:pPr>
                      <a:r>
                        <a:rPr lang="en-US" sz="1800" b="0" dirty="0">
                          <a:solidFill>
                            <a:srgbClr val="013E5A"/>
                          </a:solidFill>
                          <a:latin typeface="Corbel" panose="020B0503020204020204" pitchFamily="34" charset="0"/>
                          <a:cs typeface="Times New Roman" panose="02020603050405020304" pitchFamily="18" charset="0"/>
                        </a:rPr>
                        <a:t>Bail granted : conditions</a:t>
                      </a:r>
                    </a:p>
                    <a:p>
                      <a:pPr>
                        <a:lnSpc>
                          <a:spcPct val="107000"/>
                        </a:lnSpc>
                        <a:spcAft>
                          <a:spcPts val="800"/>
                        </a:spcAft>
                      </a:pPr>
                      <a:r>
                        <a:rPr lang="en-US" sz="1800" b="0" dirty="0">
                          <a:solidFill>
                            <a:srgbClr val="013E5A"/>
                          </a:solidFill>
                          <a:latin typeface="Corbel" panose="020B0503020204020204" pitchFamily="34" charset="0"/>
                          <a:cs typeface="Times New Roman" panose="02020603050405020304" pitchFamily="18" charset="0"/>
                        </a:rPr>
                        <a:t>Pre-trial detention: duration (ongoing and total), location (separated from adults?)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13E5A"/>
                        </a:solidFill>
                        <a:effectLst/>
                        <a:latin typeface="Corbel" panose="020B0503020204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bl>
          </a:graphicData>
        </a:graphic>
      </p:graphicFrame>
      <p:pic>
        <p:nvPicPr>
          <p:cNvPr id="7" name="Picture 6" descr="Logo&#10;&#10;Description automatically generated">
            <a:extLst>
              <a:ext uri="{FF2B5EF4-FFF2-40B4-BE49-F238E27FC236}">
                <a16:creationId xmlns:a16="http://schemas.microsoft.com/office/drawing/2014/main" id="{3DB7E112-A9DF-4E78-B023-A0CB7B8FF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960" y="243444"/>
            <a:ext cx="2103459" cy="776110"/>
          </a:xfrm>
          <a:prstGeom prst="rect">
            <a:avLst/>
          </a:prstGeom>
        </p:spPr>
      </p:pic>
      <p:pic>
        <p:nvPicPr>
          <p:cNvPr id="18" name="Picture 17" descr="Icon&#10;&#10;Description automatically generated">
            <a:extLst>
              <a:ext uri="{FF2B5EF4-FFF2-40B4-BE49-F238E27FC236}">
                <a16:creationId xmlns:a16="http://schemas.microsoft.com/office/drawing/2014/main" id="{B4F02957-05D9-D150-6F0A-750762888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47" y="5527115"/>
            <a:ext cx="1203767" cy="1203767"/>
          </a:xfrm>
          <a:prstGeom prst="rect">
            <a:avLst/>
          </a:prstGeom>
        </p:spPr>
      </p:pic>
      <p:pic>
        <p:nvPicPr>
          <p:cNvPr id="30" name="Picture 29" descr="Icon&#10;&#10;Description automatically generated">
            <a:extLst>
              <a:ext uri="{FF2B5EF4-FFF2-40B4-BE49-F238E27FC236}">
                <a16:creationId xmlns:a16="http://schemas.microsoft.com/office/drawing/2014/main" id="{C3D8FC2F-D255-79B5-071F-D059D438F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56" y="2853915"/>
            <a:ext cx="765783" cy="827046"/>
          </a:xfrm>
          <a:prstGeom prst="rect">
            <a:avLst/>
          </a:prstGeom>
        </p:spPr>
      </p:pic>
      <p:grpSp>
        <p:nvGrpSpPr>
          <p:cNvPr id="19" name="Group 18">
            <a:extLst>
              <a:ext uri="{FF2B5EF4-FFF2-40B4-BE49-F238E27FC236}">
                <a16:creationId xmlns:a16="http://schemas.microsoft.com/office/drawing/2014/main" id="{9887B1F0-ED5D-45A6-B942-F1C4E016F6EF}"/>
              </a:ext>
            </a:extLst>
          </p:cNvPr>
          <p:cNvGrpSpPr>
            <a:grpSpLocks/>
          </p:cNvGrpSpPr>
          <p:nvPr/>
        </p:nvGrpSpPr>
        <p:grpSpPr bwMode="auto">
          <a:xfrm>
            <a:off x="891345" y="1032900"/>
            <a:ext cx="685800" cy="685800"/>
            <a:chOff x="3603" y="9575"/>
            <a:chExt cx="881" cy="832"/>
          </a:xfrm>
          <a:solidFill>
            <a:schemeClr val="accent5"/>
          </a:solidFill>
        </p:grpSpPr>
        <p:sp>
          <p:nvSpPr>
            <p:cNvPr id="20" name="Freeform 17">
              <a:extLst>
                <a:ext uri="{FF2B5EF4-FFF2-40B4-BE49-F238E27FC236}">
                  <a16:creationId xmlns:a16="http://schemas.microsoft.com/office/drawing/2014/main" id="{CE53379C-D03C-46CA-8EAE-5FAD988115B4}"/>
                </a:ext>
              </a:extLst>
            </p:cNvPr>
            <p:cNvSpPr>
              <a:spLocks/>
            </p:cNvSpPr>
            <p:nvPr/>
          </p:nvSpPr>
          <p:spPr bwMode="auto">
            <a:xfrm>
              <a:off x="3603" y="9575"/>
              <a:ext cx="881" cy="832"/>
            </a:xfrm>
            <a:custGeom>
              <a:avLst/>
              <a:gdLst>
                <a:gd name="T0" fmla="+- 0 4435 3604"/>
                <a:gd name="T1" fmla="*/ T0 w 881"/>
                <a:gd name="T2" fmla="+- 0 253 253"/>
                <a:gd name="T3" fmla="*/ 253 h 832"/>
                <a:gd name="T4" fmla="+- 0 3653 3604"/>
                <a:gd name="T5" fmla="*/ T4 w 881"/>
                <a:gd name="T6" fmla="+- 0 253 253"/>
                <a:gd name="T7" fmla="*/ 253 h 832"/>
                <a:gd name="T8" fmla="+- 0 3634 3604"/>
                <a:gd name="T9" fmla="*/ T8 w 881"/>
                <a:gd name="T10" fmla="+- 0 257 253"/>
                <a:gd name="T11" fmla="*/ 257 h 832"/>
                <a:gd name="T12" fmla="+- 0 3618 3604"/>
                <a:gd name="T13" fmla="*/ T12 w 881"/>
                <a:gd name="T14" fmla="+- 0 267 253"/>
                <a:gd name="T15" fmla="*/ 267 h 832"/>
                <a:gd name="T16" fmla="+- 0 3608 3604"/>
                <a:gd name="T17" fmla="*/ T16 w 881"/>
                <a:gd name="T18" fmla="+- 0 283 253"/>
                <a:gd name="T19" fmla="*/ 283 h 832"/>
                <a:gd name="T20" fmla="+- 0 3604 3604"/>
                <a:gd name="T21" fmla="*/ T20 w 881"/>
                <a:gd name="T22" fmla="+- 0 302 253"/>
                <a:gd name="T23" fmla="*/ 302 h 832"/>
                <a:gd name="T24" fmla="+- 0 3604 3604"/>
                <a:gd name="T25" fmla="*/ T24 w 881"/>
                <a:gd name="T26" fmla="+- 0 1035 253"/>
                <a:gd name="T27" fmla="*/ 1035 h 832"/>
                <a:gd name="T28" fmla="+- 0 3608 3604"/>
                <a:gd name="T29" fmla="*/ T28 w 881"/>
                <a:gd name="T30" fmla="+- 0 1054 253"/>
                <a:gd name="T31" fmla="*/ 1054 h 832"/>
                <a:gd name="T32" fmla="+- 0 3618 3604"/>
                <a:gd name="T33" fmla="*/ T32 w 881"/>
                <a:gd name="T34" fmla="+- 0 1070 253"/>
                <a:gd name="T35" fmla="*/ 1070 h 832"/>
                <a:gd name="T36" fmla="+- 0 3634 3604"/>
                <a:gd name="T37" fmla="*/ T36 w 881"/>
                <a:gd name="T38" fmla="+- 0 1080 253"/>
                <a:gd name="T39" fmla="*/ 1080 h 832"/>
                <a:gd name="T40" fmla="+- 0 3653 3604"/>
                <a:gd name="T41" fmla="*/ T40 w 881"/>
                <a:gd name="T42" fmla="+- 0 1084 253"/>
                <a:gd name="T43" fmla="*/ 1084 h 832"/>
                <a:gd name="T44" fmla="+- 0 4435 3604"/>
                <a:gd name="T45" fmla="*/ T44 w 881"/>
                <a:gd name="T46" fmla="+- 0 1084 253"/>
                <a:gd name="T47" fmla="*/ 1084 h 832"/>
                <a:gd name="T48" fmla="+- 0 4454 3604"/>
                <a:gd name="T49" fmla="*/ T48 w 881"/>
                <a:gd name="T50" fmla="+- 0 1080 253"/>
                <a:gd name="T51" fmla="*/ 1080 h 832"/>
                <a:gd name="T52" fmla="+- 0 4470 3604"/>
                <a:gd name="T53" fmla="*/ T52 w 881"/>
                <a:gd name="T54" fmla="+- 0 1070 253"/>
                <a:gd name="T55" fmla="*/ 1070 h 832"/>
                <a:gd name="T56" fmla="+- 0 4480 3604"/>
                <a:gd name="T57" fmla="*/ T56 w 881"/>
                <a:gd name="T58" fmla="+- 0 1054 253"/>
                <a:gd name="T59" fmla="*/ 1054 h 832"/>
                <a:gd name="T60" fmla="+- 0 4484 3604"/>
                <a:gd name="T61" fmla="*/ T60 w 881"/>
                <a:gd name="T62" fmla="+- 0 1035 253"/>
                <a:gd name="T63" fmla="*/ 1035 h 832"/>
                <a:gd name="T64" fmla="+- 0 4484 3604"/>
                <a:gd name="T65" fmla="*/ T64 w 881"/>
                <a:gd name="T66" fmla="+- 0 302 253"/>
                <a:gd name="T67" fmla="*/ 302 h 832"/>
                <a:gd name="T68" fmla="+- 0 4480 3604"/>
                <a:gd name="T69" fmla="*/ T68 w 881"/>
                <a:gd name="T70" fmla="+- 0 283 253"/>
                <a:gd name="T71" fmla="*/ 283 h 832"/>
                <a:gd name="T72" fmla="+- 0 4470 3604"/>
                <a:gd name="T73" fmla="*/ T72 w 881"/>
                <a:gd name="T74" fmla="+- 0 267 253"/>
                <a:gd name="T75" fmla="*/ 267 h 832"/>
                <a:gd name="T76" fmla="+- 0 4454 3604"/>
                <a:gd name="T77" fmla="*/ T76 w 881"/>
                <a:gd name="T78" fmla="+- 0 257 253"/>
                <a:gd name="T79" fmla="*/ 257 h 832"/>
                <a:gd name="T80" fmla="+- 0 4435 3604"/>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21" name="Picture 20">
              <a:extLst>
                <a:ext uri="{FF2B5EF4-FFF2-40B4-BE49-F238E27FC236}">
                  <a16:creationId xmlns:a16="http://schemas.microsoft.com/office/drawing/2014/main" id="{6C6EDD87-F88D-4DAF-BE23-B5F44E4DD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12"/>
            <a:stretch>
              <a:fillRect/>
            </a:stretch>
          </p:blipFill>
          <p:spPr bwMode="auto">
            <a:xfrm>
              <a:off x="3675" y="9744"/>
              <a:ext cx="730" cy="493"/>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22" name="Group 21">
            <a:extLst>
              <a:ext uri="{FF2B5EF4-FFF2-40B4-BE49-F238E27FC236}">
                <a16:creationId xmlns:a16="http://schemas.microsoft.com/office/drawing/2014/main" id="{3AB33B45-EF91-4F6A-BF91-D06121B7B602}"/>
              </a:ext>
            </a:extLst>
          </p:cNvPr>
          <p:cNvGrpSpPr>
            <a:grpSpLocks/>
          </p:cNvGrpSpPr>
          <p:nvPr/>
        </p:nvGrpSpPr>
        <p:grpSpPr bwMode="auto">
          <a:xfrm>
            <a:off x="906156" y="2004559"/>
            <a:ext cx="685800" cy="687070"/>
            <a:chOff x="9324" y="9575"/>
            <a:chExt cx="881" cy="832"/>
          </a:xfrm>
          <a:solidFill>
            <a:schemeClr val="accent3"/>
          </a:solidFill>
        </p:grpSpPr>
        <p:sp>
          <p:nvSpPr>
            <p:cNvPr id="24" name="Freeform 20">
              <a:extLst>
                <a:ext uri="{FF2B5EF4-FFF2-40B4-BE49-F238E27FC236}">
                  <a16:creationId xmlns:a16="http://schemas.microsoft.com/office/drawing/2014/main" id="{C5FF7622-75B9-480B-83C9-19BDDD6A9336}"/>
                </a:ext>
              </a:extLst>
            </p:cNvPr>
            <p:cNvSpPr>
              <a:spLocks/>
            </p:cNvSpPr>
            <p:nvPr/>
          </p:nvSpPr>
          <p:spPr bwMode="auto">
            <a:xfrm>
              <a:off x="9324" y="9575"/>
              <a:ext cx="881" cy="832"/>
            </a:xfrm>
            <a:custGeom>
              <a:avLst/>
              <a:gdLst>
                <a:gd name="T0" fmla="+- 0 10156 9325"/>
                <a:gd name="T1" fmla="*/ T0 w 881"/>
                <a:gd name="T2" fmla="+- 0 253 253"/>
                <a:gd name="T3" fmla="*/ 253 h 832"/>
                <a:gd name="T4" fmla="+- 0 9374 9325"/>
                <a:gd name="T5" fmla="*/ T4 w 881"/>
                <a:gd name="T6" fmla="+- 0 253 253"/>
                <a:gd name="T7" fmla="*/ 253 h 832"/>
                <a:gd name="T8" fmla="+- 0 9355 9325"/>
                <a:gd name="T9" fmla="*/ T8 w 881"/>
                <a:gd name="T10" fmla="+- 0 257 253"/>
                <a:gd name="T11" fmla="*/ 257 h 832"/>
                <a:gd name="T12" fmla="+- 0 9339 9325"/>
                <a:gd name="T13" fmla="*/ T12 w 881"/>
                <a:gd name="T14" fmla="+- 0 267 253"/>
                <a:gd name="T15" fmla="*/ 267 h 832"/>
                <a:gd name="T16" fmla="+- 0 9329 9325"/>
                <a:gd name="T17" fmla="*/ T16 w 881"/>
                <a:gd name="T18" fmla="+- 0 283 253"/>
                <a:gd name="T19" fmla="*/ 283 h 832"/>
                <a:gd name="T20" fmla="+- 0 9325 9325"/>
                <a:gd name="T21" fmla="*/ T20 w 881"/>
                <a:gd name="T22" fmla="+- 0 302 253"/>
                <a:gd name="T23" fmla="*/ 302 h 832"/>
                <a:gd name="T24" fmla="+- 0 9325 9325"/>
                <a:gd name="T25" fmla="*/ T24 w 881"/>
                <a:gd name="T26" fmla="+- 0 1035 253"/>
                <a:gd name="T27" fmla="*/ 1035 h 832"/>
                <a:gd name="T28" fmla="+- 0 9329 9325"/>
                <a:gd name="T29" fmla="*/ T28 w 881"/>
                <a:gd name="T30" fmla="+- 0 1054 253"/>
                <a:gd name="T31" fmla="*/ 1054 h 832"/>
                <a:gd name="T32" fmla="+- 0 9339 9325"/>
                <a:gd name="T33" fmla="*/ T32 w 881"/>
                <a:gd name="T34" fmla="+- 0 1070 253"/>
                <a:gd name="T35" fmla="*/ 1070 h 832"/>
                <a:gd name="T36" fmla="+- 0 9355 9325"/>
                <a:gd name="T37" fmla="*/ T36 w 881"/>
                <a:gd name="T38" fmla="+- 0 1080 253"/>
                <a:gd name="T39" fmla="*/ 1080 h 832"/>
                <a:gd name="T40" fmla="+- 0 9374 9325"/>
                <a:gd name="T41" fmla="*/ T40 w 881"/>
                <a:gd name="T42" fmla="+- 0 1084 253"/>
                <a:gd name="T43" fmla="*/ 1084 h 832"/>
                <a:gd name="T44" fmla="+- 0 10156 9325"/>
                <a:gd name="T45" fmla="*/ T44 w 881"/>
                <a:gd name="T46" fmla="+- 0 1084 253"/>
                <a:gd name="T47" fmla="*/ 1084 h 832"/>
                <a:gd name="T48" fmla="+- 0 10175 9325"/>
                <a:gd name="T49" fmla="*/ T48 w 881"/>
                <a:gd name="T50" fmla="+- 0 1080 253"/>
                <a:gd name="T51" fmla="*/ 1080 h 832"/>
                <a:gd name="T52" fmla="+- 0 10191 9325"/>
                <a:gd name="T53" fmla="*/ T52 w 881"/>
                <a:gd name="T54" fmla="+- 0 1070 253"/>
                <a:gd name="T55" fmla="*/ 1070 h 832"/>
                <a:gd name="T56" fmla="+- 0 10201 9325"/>
                <a:gd name="T57" fmla="*/ T56 w 881"/>
                <a:gd name="T58" fmla="+- 0 1054 253"/>
                <a:gd name="T59" fmla="*/ 1054 h 832"/>
                <a:gd name="T60" fmla="+- 0 10205 9325"/>
                <a:gd name="T61" fmla="*/ T60 w 881"/>
                <a:gd name="T62" fmla="+- 0 1035 253"/>
                <a:gd name="T63" fmla="*/ 1035 h 832"/>
                <a:gd name="T64" fmla="+- 0 10205 9325"/>
                <a:gd name="T65" fmla="*/ T64 w 881"/>
                <a:gd name="T66" fmla="+- 0 302 253"/>
                <a:gd name="T67" fmla="*/ 302 h 832"/>
                <a:gd name="T68" fmla="+- 0 10201 9325"/>
                <a:gd name="T69" fmla="*/ T68 w 881"/>
                <a:gd name="T70" fmla="+- 0 283 253"/>
                <a:gd name="T71" fmla="*/ 283 h 832"/>
                <a:gd name="T72" fmla="+- 0 10191 9325"/>
                <a:gd name="T73" fmla="*/ T72 w 881"/>
                <a:gd name="T74" fmla="+- 0 267 253"/>
                <a:gd name="T75" fmla="*/ 267 h 832"/>
                <a:gd name="T76" fmla="+- 0 10175 9325"/>
                <a:gd name="T77" fmla="*/ T76 w 881"/>
                <a:gd name="T78" fmla="+- 0 257 253"/>
                <a:gd name="T79" fmla="*/ 257 h 832"/>
                <a:gd name="T80" fmla="+- 0 10156 9325"/>
                <a:gd name="T81" fmla="*/ T80 w 881"/>
                <a:gd name="T82" fmla="+- 0 253 253"/>
                <a:gd name="T83" fmla="*/ 253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1" y="0"/>
                  </a:moveTo>
                  <a:lnTo>
                    <a:pt x="49" y="0"/>
                  </a:lnTo>
                  <a:lnTo>
                    <a:pt x="30" y="4"/>
                  </a:lnTo>
                  <a:lnTo>
                    <a:pt x="14" y="14"/>
                  </a:lnTo>
                  <a:lnTo>
                    <a:pt x="4" y="30"/>
                  </a:lnTo>
                  <a:lnTo>
                    <a:pt x="0" y="49"/>
                  </a:lnTo>
                  <a:lnTo>
                    <a:pt x="0" y="782"/>
                  </a:lnTo>
                  <a:lnTo>
                    <a:pt x="4" y="801"/>
                  </a:lnTo>
                  <a:lnTo>
                    <a:pt x="14" y="817"/>
                  </a:lnTo>
                  <a:lnTo>
                    <a:pt x="30" y="827"/>
                  </a:lnTo>
                  <a:lnTo>
                    <a:pt x="49" y="831"/>
                  </a:lnTo>
                  <a:lnTo>
                    <a:pt x="831" y="831"/>
                  </a:lnTo>
                  <a:lnTo>
                    <a:pt x="850" y="827"/>
                  </a:lnTo>
                  <a:lnTo>
                    <a:pt x="866" y="817"/>
                  </a:lnTo>
                  <a:lnTo>
                    <a:pt x="876" y="801"/>
                  </a:lnTo>
                  <a:lnTo>
                    <a:pt x="880" y="782"/>
                  </a:lnTo>
                  <a:lnTo>
                    <a:pt x="880" y="49"/>
                  </a:lnTo>
                  <a:lnTo>
                    <a:pt x="876" y="30"/>
                  </a:lnTo>
                  <a:lnTo>
                    <a:pt x="866" y="14"/>
                  </a:lnTo>
                  <a:lnTo>
                    <a:pt x="850" y="4"/>
                  </a:lnTo>
                  <a:lnTo>
                    <a:pt x="831"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28" name="Picture 27">
              <a:extLst>
                <a:ext uri="{FF2B5EF4-FFF2-40B4-BE49-F238E27FC236}">
                  <a16:creationId xmlns:a16="http://schemas.microsoft.com/office/drawing/2014/main" id="{A7D266FC-909D-4EC1-8658-232CB6B8B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92" r="-5202"/>
            <a:stretch>
              <a:fillRect/>
            </a:stretch>
          </p:blipFill>
          <p:spPr bwMode="auto">
            <a:xfrm>
              <a:off x="9385" y="9667"/>
              <a:ext cx="766" cy="662"/>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grpSp>
        <p:nvGrpSpPr>
          <p:cNvPr id="29" name="Group 28">
            <a:extLst>
              <a:ext uri="{FF2B5EF4-FFF2-40B4-BE49-F238E27FC236}">
                <a16:creationId xmlns:a16="http://schemas.microsoft.com/office/drawing/2014/main" id="{817A600D-6D82-4F32-9B6A-9E47C441763F}"/>
              </a:ext>
            </a:extLst>
          </p:cNvPr>
          <p:cNvGrpSpPr>
            <a:grpSpLocks/>
          </p:cNvGrpSpPr>
          <p:nvPr/>
        </p:nvGrpSpPr>
        <p:grpSpPr bwMode="auto">
          <a:xfrm>
            <a:off x="891345" y="3777262"/>
            <a:ext cx="720090" cy="684530"/>
            <a:chOff x="1814" y="652"/>
            <a:chExt cx="1134" cy="1078"/>
          </a:xfrm>
          <a:solidFill>
            <a:schemeClr val="bg1"/>
          </a:solidFill>
        </p:grpSpPr>
        <p:sp>
          <p:nvSpPr>
            <p:cNvPr id="31" name="Freeform 20">
              <a:extLst>
                <a:ext uri="{FF2B5EF4-FFF2-40B4-BE49-F238E27FC236}">
                  <a16:creationId xmlns:a16="http://schemas.microsoft.com/office/drawing/2014/main" id="{FE4F8627-9F58-42DE-BE7A-411EC21FE713}"/>
                </a:ext>
              </a:extLst>
            </p:cNvPr>
            <p:cNvSpPr>
              <a:spLocks/>
            </p:cNvSpPr>
            <p:nvPr/>
          </p:nvSpPr>
          <p:spPr bwMode="auto">
            <a:xfrm>
              <a:off x="1814" y="652"/>
              <a:ext cx="1134" cy="1078"/>
            </a:xfrm>
            <a:custGeom>
              <a:avLst/>
              <a:gdLst>
                <a:gd name="T0" fmla="+- 0 2883 1814"/>
                <a:gd name="T1" fmla="*/ T0 w 1134"/>
                <a:gd name="T2" fmla="+- 0 653 653"/>
                <a:gd name="T3" fmla="*/ 653 h 1078"/>
                <a:gd name="T4" fmla="+- 0 1879 1814"/>
                <a:gd name="T5" fmla="*/ T4 w 1134"/>
                <a:gd name="T6" fmla="+- 0 653 653"/>
                <a:gd name="T7" fmla="*/ 653 h 1078"/>
                <a:gd name="T8" fmla="+- 0 1854 1814"/>
                <a:gd name="T9" fmla="*/ T8 w 1134"/>
                <a:gd name="T10" fmla="+- 0 658 653"/>
                <a:gd name="T11" fmla="*/ 658 h 1078"/>
                <a:gd name="T12" fmla="+- 0 1833 1814"/>
                <a:gd name="T13" fmla="*/ T12 w 1134"/>
                <a:gd name="T14" fmla="+- 0 672 653"/>
                <a:gd name="T15" fmla="*/ 672 h 1078"/>
                <a:gd name="T16" fmla="+- 0 1819 1814"/>
                <a:gd name="T17" fmla="*/ T16 w 1134"/>
                <a:gd name="T18" fmla="+- 0 693 653"/>
                <a:gd name="T19" fmla="*/ 693 h 1078"/>
                <a:gd name="T20" fmla="+- 0 1814 1814"/>
                <a:gd name="T21" fmla="*/ T20 w 1134"/>
                <a:gd name="T22" fmla="+- 0 718 653"/>
                <a:gd name="T23" fmla="*/ 718 h 1078"/>
                <a:gd name="T24" fmla="+- 0 1814 1814"/>
                <a:gd name="T25" fmla="*/ T24 w 1134"/>
                <a:gd name="T26" fmla="+- 0 1665 653"/>
                <a:gd name="T27" fmla="*/ 1665 h 1078"/>
                <a:gd name="T28" fmla="+- 0 1819 1814"/>
                <a:gd name="T29" fmla="*/ T28 w 1134"/>
                <a:gd name="T30" fmla="+- 0 1690 653"/>
                <a:gd name="T31" fmla="*/ 1690 h 1078"/>
                <a:gd name="T32" fmla="+- 0 1833 1814"/>
                <a:gd name="T33" fmla="*/ T32 w 1134"/>
                <a:gd name="T34" fmla="+- 0 1711 653"/>
                <a:gd name="T35" fmla="*/ 1711 h 1078"/>
                <a:gd name="T36" fmla="+- 0 1854 1814"/>
                <a:gd name="T37" fmla="*/ T36 w 1134"/>
                <a:gd name="T38" fmla="+- 0 1725 653"/>
                <a:gd name="T39" fmla="*/ 1725 h 1078"/>
                <a:gd name="T40" fmla="+- 0 1879 1814"/>
                <a:gd name="T41" fmla="*/ T40 w 1134"/>
                <a:gd name="T42" fmla="+- 0 1730 653"/>
                <a:gd name="T43" fmla="*/ 1730 h 1078"/>
                <a:gd name="T44" fmla="+- 0 2883 1814"/>
                <a:gd name="T45" fmla="*/ T44 w 1134"/>
                <a:gd name="T46" fmla="+- 0 1730 653"/>
                <a:gd name="T47" fmla="*/ 1730 h 1078"/>
                <a:gd name="T48" fmla="+- 0 2908 1814"/>
                <a:gd name="T49" fmla="*/ T48 w 1134"/>
                <a:gd name="T50" fmla="+- 0 1725 653"/>
                <a:gd name="T51" fmla="*/ 1725 h 1078"/>
                <a:gd name="T52" fmla="+- 0 2929 1814"/>
                <a:gd name="T53" fmla="*/ T52 w 1134"/>
                <a:gd name="T54" fmla="+- 0 1711 653"/>
                <a:gd name="T55" fmla="*/ 1711 h 1078"/>
                <a:gd name="T56" fmla="+- 0 2943 1814"/>
                <a:gd name="T57" fmla="*/ T56 w 1134"/>
                <a:gd name="T58" fmla="+- 0 1690 653"/>
                <a:gd name="T59" fmla="*/ 1690 h 1078"/>
                <a:gd name="T60" fmla="+- 0 2948 1814"/>
                <a:gd name="T61" fmla="*/ T60 w 1134"/>
                <a:gd name="T62" fmla="+- 0 1665 653"/>
                <a:gd name="T63" fmla="*/ 1665 h 1078"/>
                <a:gd name="T64" fmla="+- 0 2948 1814"/>
                <a:gd name="T65" fmla="*/ T64 w 1134"/>
                <a:gd name="T66" fmla="+- 0 718 653"/>
                <a:gd name="T67" fmla="*/ 718 h 1078"/>
                <a:gd name="T68" fmla="+- 0 2943 1814"/>
                <a:gd name="T69" fmla="*/ T68 w 1134"/>
                <a:gd name="T70" fmla="+- 0 693 653"/>
                <a:gd name="T71" fmla="*/ 693 h 1078"/>
                <a:gd name="T72" fmla="+- 0 2929 1814"/>
                <a:gd name="T73" fmla="*/ T72 w 1134"/>
                <a:gd name="T74" fmla="+- 0 672 653"/>
                <a:gd name="T75" fmla="*/ 672 h 1078"/>
                <a:gd name="T76" fmla="+- 0 2908 1814"/>
                <a:gd name="T77" fmla="*/ T76 w 1134"/>
                <a:gd name="T78" fmla="+- 0 658 653"/>
                <a:gd name="T79" fmla="*/ 658 h 1078"/>
                <a:gd name="T80" fmla="+- 0 2883 1814"/>
                <a:gd name="T81" fmla="*/ T80 w 1134"/>
                <a:gd name="T82" fmla="+- 0 653 653"/>
                <a:gd name="T83" fmla="*/ 653 h 10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4" h="1078">
                  <a:moveTo>
                    <a:pt x="1069" y="0"/>
                  </a:moveTo>
                  <a:lnTo>
                    <a:pt x="65" y="0"/>
                  </a:lnTo>
                  <a:lnTo>
                    <a:pt x="40" y="5"/>
                  </a:lnTo>
                  <a:lnTo>
                    <a:pt x="19" y="19"/>
                  </a:lnTo>
                  <a:lnTo>
                    <a:pt x="5" y="40"/>
                  </a:lnTo>
                  <a:lnTo>
                    <a:pt x="0" y="65"/>
                  </a:lnTo>
                  <a:lnTo>
                    <a:pt x="0" y="1012"/>
                  </a:lnTo>
                  <a:lnTo>
                    <a:pt x="5" y="1037"/>
                  </a:lnTo>
                  <a:lnTo>
                    <a:pt x="19" y="1058"/>
                  </a:lnTo>
                  <a:lnTo>
                    <a:pt x="40" y="1072"/>
                  </a:lnTo>
                  <a:lnTo>
                    <a:pt x="65" y="1077"/>
                  </a:lnTo>
                  <a:lnTo>
                    <a:pt x="1069" y="1077"/>
                  </a:lnTo>
                  <a:lnTo>
                    <a:pt x="1094" y="1072"/>
                  </a:lnTo>
                  <a:lnTo>
                    <a:pt x="1115" y="1058"/>
                  </a:lnTo>
                  <a:lnTo>
                    <a:pt x="1129" y="1037"/>
                  </a:lnTo>
                  <a:lnTo>
                    <a:pt x="1134" y="1012"/>
                  </a:lnTo>
                  <a:lnTo>
                    <a:pt x="1134" y="65"/>
                  </a:lnTo>
                  <a:lnTo>
                    <a:pt x="1129" y="40"/>
                  </a:lnTo>
                  <a:lnTo>
                    <a:pt x="1115" y="19"/>
                  </a:lnTo>
                  <a:lnTo>
                    <a:pt x="1094" y="5"/>
                  </a:lnTo>
                  <a:lnTo>
                    <a:pt x="1069"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32" name="Picture 31">
              <a:extLst>
                <a:ext uri="{FF2B5EF4-FFF2-40B4-BE49-F238E27FC236}">
                  <a16:creationId xmlns:a16="http://schemas.microsoft.com/office/drawing/2014/main" id="{7E223168-3E0F-4B20-ACE0-B7765303DB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 y="724"/>
              <a:ext cx="972" cy="972"/>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36" name="Group 35">
            <a:extLst>
              <a:ext uri="{FF2B5EF4-FFF2-40B4-BE49-F238E27FC236}">
                <a16:creationId xmlns:a16="http://schemas.microsoft.com/office/drawing/2014/main" id="{32F011A0-B898-48D5-8F1D-1074B8C7BE35}"/>
              </a:ext>
            </a:extLst>
          </p:cNvPr>
          <p:cNvGrpSpPr>
            <a:grpSpLocks/>
          </p:cNvGrpSpPr>
          <p:nvPr/>
        </p:nvGrpSpPr>
        <p:grpSpPr bwMode="auto">
          <a:xfrm>
            <a:off x="906156" y="4727257"/>
            <a:ext cx="687070" cy="687070"/>
            <a:chOff x="4561" y="10464"/>
            <a:chExt cx="881" cy="832"/>
          </a:xfrm>
          <a:solidFill>
            <a:schemeClr val="accent3"/>
          </a:solidFill>
        </p:grpSpPr>
        <p:sp>
          <p:nvSpPr>
            <p:cNvPr id="37" name="Freeform 29">
              <a:extLst>
                <a:ext uri="{FF2B5EF4-FFF2-40B4-BE49-F238E27FC236}">
                  <a16:creationId xmlns:a16="http://schemas.microsoft.com/office/drawing/2014/main" id="{E4EE7DE3-303B-49E2-B776-21793731B968}"/>
                </a:ext>
              </a:extLst>
            </p:cNvPr>
            <p:cNvSpPr>
              <a:spLocks/>
            </p:cNvSpPr>
            <p:nvPr/>
          </p:nvSpPr>
          <p:spPr bwMode="auto">
            <a:xfrm>
              <a:off x="4561" y="10464"/>
              <a:ext cx="881" cy="832"/>
            </a:xfrm>
            <a:custGeom>
              <a:avLst/>
              <a:gdLst>
                <a:gd name="T0" fmla="+- 0 5393 4561"/>
                <a:gd name="T1" fmla="*/ T0 w 881"/>
                <a:gd name="T2" fmla="+- 0 1142 1142"/>
                <a:gd name="T3" fmla="*/ 1142 h 832"/>
                <a:gd name="T4" fmla="+- 0 4610 4561"/>
                <a:gd name="T5" fmla="*/ T4 w 881"/>
                <a:gd name="T6" fmla="+- 0 1142 1142"/>
                <a:gd name="T7" fmla="*/ 1142 h 832"/>
                <a:gd name="T8" fmla="+- 0 4591 4561"/>
                <a:gd name="T9" fmla="*/ T8 w 881"/>
                <a:gd name="T10" fmla="+- 0 1146 1142"/>
                <a:gd name="T11" fmla="*/ 1146 h 832"/>
                <a:gd name="T12" fmla="+- 0 4576 4561"/>
                <a:gd name="T13" fmla="*/ T12 w 881"/>
                <a:gd name="T14" fmla="+- 0 1156 1142"/>
                <a:gd name="T15" fmla="*/ 1156 h 832"/>
                <a:gd name="T16" fmla="+- 0 4565 4561"/>
                <a:gd name="T17" fmla="*/ T16 w 881"/>
                <a:gd name="T18" fmla="+- 0 1172 1142"/>
                <a:gd name="T19" fmla="*/ 1172 h 832"/>
                <a:gd name="T20" fmla="+- 0 4561 4561"/>
                <a:gd name="T21" fmla="*/ T20 w 881"/>
                <a:gd name="T22" fmla="+- 0 1191 1142"/>
                <a:gd name="T23" fmla="*/ 1191 h 832"/>
                <a:gd name="T24" fmla="+- 0 4561 4561"/>
                <a:gd name="T25" fmla="*/ T24 w 881"/>
                <a:gd name="T26" fmla="+- 0 1924 1142"/>
                <a:gd name="T27" fmla="*/ 1924 h 832"/>
                <a:gd name="T28" fmla="+- 0 4565 4561"/>
                <a:gd name="T29" fmla="*/ T28 w 881"/>
                <a:gd name="T30" fmla="+- 0 1943 1142"/>
                <a:gd name="T31" fmla="*/ 1943 h 832"/>
                <a:gd name="T32" fmla="+- 0 4576 4561"/>
                <a:gd name="T33" fmla="*/ T32 w 881"/>
                <a:gd name="T34" fmla="+- 0 1959 1142"/>
                <a:gd name="T35" fmla="*/ 1959 h 832"/>
                <a:gd name="T36" fmla="+- 0 4591 4561"/>
                <a:gd name="T37" fmla="*/ T36 w 881"/>
                <a:gd name="T38" fmla="+- 0 1969 1142"/>
                <a:gd name="T39" fmla="*/ 1969 h 832"/>
                <a:gd name="T40" fmla="+- 0 4610 4561"/>
                <a:gd name="T41" fmla="*/ T40 w 881"/>
                <a:gd name="T42" fmla="+- 0 1973 1142"/>
                <a:gd name="T43" fmla="*/ 1973 h 832"/>
                <a:gd name="T44" fmla="+- 0 5393 4561"/>
                <a:gd name="T45" fmla="*/ T44 w 881"/>
                <a:gd name="T46" fmla="+- 0 1973 1142"/>
                <a:gd name="T47" fmla="*/ 1973 h 832"/>
                <a:gd name="T48" fmla="+- 0 5412 4561"/>
                <a:gd name="T49" fmla="*/ T48 w 881"/>
                <a:gd name="T50" fmla="+- 0 1969 1142"/>
                <a:gd name="T51" fmla="*/ 1969 h 832"/>
                <a:gd name="T52" fmla="+- 0 5427 4561"/>
                <a:gd name="T53" fmla="*/ T52 w 881"/>
                <a:gd name="T54" fmla="+- 0 1959 1142"/>
                <a:gd name="T55" fmla="*/ 1959 h 832"/>
                <a:gd name="T56" fmla="+- 0 5438 4561"/>
                <a:gd name="T57" fmla="*/ T56 w 881"/>
                <a:gd name="T58" fmla="+- 0 1943 1142"/>
                <a:gd name="T59" fmla="*/ 1943 h 832"/>
                <a:gd name="T60" fmla="+- 0 5441 4561"/>
                <a:gd name="T61" fmla="*/ T60 w 881"/>
                <a:gd name="T62" fmla="+- 0 1924 1142"/>
                <a:gd name="T63" fmla="*/ 1924 h 832"/>
                <a:gd name="T64" fmla="+- 0 5441 4561"/>
                <a:gd name="T65" fmla="*/ T64 w 881"/>
                <a:gd name="T66" fmla="+- 0 1191 1142"/>
                <a:gd name="T67" fmla="*/ 1191 h 832"/>
                <a:gd name="T68" fmla="+- 0 5438 4561"/>
                <a:gd name="T69" fmla="*/ T68 w 881"/>
                <a:gd name="T70" fmla="+- 0 1172 1142"/>
                <a:gd name="T71" fmla="*/ 1172 h 832"/>
                <a:gd name="T72" fmla="+- 0 5427 4561"/>
                <a:gd name="T73" fmla="*/ T72 w 881"/>
                <a:gd name="T74" fmla="+- 0 1156 1142"/>
                <a:gd name="T75" fmla="*/ 1156 h 832"/>
                <a:gd name="T76" fmla="+- 0 5412 4561"/>
                <a:gd name="T77" fmla="*/ T76 w 881"/>
                <a:gd name="T78" fmla="+- 0 1146 1142"/>
                <a:gd name="T79" fmla="*/ 1146 h 832"/>
                <a:gd name="T80" fmla="+- 0 5393 4561"/>
                <a:gd name="T81" fmla="*/ T80 w 881"/>
                <a:gd name="T82" fmla="+- 0 1142 1142"/>
                <a:gd name="T83" fmla="*/ 1142 h 8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81" h="832">
                  <a:moveTo>
                    <a:pt x="832" y="0"/>
                  </a:moveTo>
                  <a:lnTo>
                    <a:pt x="49" y="0"/>
                  </a:lnTo>
                  <a:lnTo>
                    <a:pt x="30" y="4"/>
                  </a:lnTo>
                  <a:lnTo>
                    <a:pt x="15" y="14"/>
                  </a:lnTo>
                  <a:lnTo>
                    <a:pt x="4" y="30"/>
                  </a:lnTo>
                  <a:lnTo>
                    <a:pt x="0" y="49"/>
                  </a:lnTo>
                  <a:lnTo>
                    <a:pt x="0" y="782"/>
                  </a:lnTo>
                  <a:lnTo>
                    <a:pt x="4" y="801"/>
                  </a:lnTo>
                  <a:lnTo>
                    <a:pt x="15" y="817"/>
                  </a:lnTo>
                  <a:lnTo>
                    <a:pt x="30" y="827"/>
                  </a:lnTo>
                  <a:lnTo>
                    <a:pt x="49" y="831"/>
                  </a:lnTo>
                  <a:lnTo>
                    <a:pt x="832" y="831"/>
                  </a:lnTo>
                  <a:lnTo>
                    <a:pt x="851" y="827"/>
                  </a:lnTo>
                  <a:lnTo>
                    <a:pt x="866" y="817"/>
                  </a:lnTo>
                  <a:lnTo>
                    <a:pt x="877" y="801"/>
                  </a:lnTo>
                  <a:lnTo>
                    <a:pt x="880" y="782"/>
                  </a:lnTo>
                  <a:lnTo>
                    <a:pt x="880" y="49"/>
                  </a:lnTo>
                  <a:lnTo>
                    <a:pt x="877" y="30"/>
                  </a:lnTo>
                  <a:lnTo>
                    <a:pt x="866" y="14"/>
                  </a:lnTo>
                  <a:lnTo>
                    <a:pt x="851" y="4"/>
                  </a:lnTo>
                  <a:lnTo>
                    <a:pt x="832"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8" name="Picture 37">
              <a:extLst>
                <a:ext uri="{FF2B5EF4-FFF2-40B4-BE49-F238E27FC236}">
                  <a16:creationId xmlns:a16="http://schemas.microsoft.com/office/drawing/2014/main" id="{5F661F8C-6DEF-4B80-A66A-F2F4D6C7E4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935" r="-5620"/>
            <a:stretch>
              <a:fillRect/>
            </a:stretch>
          </p:blipFill>
          <p:spPr bwMode="auto">
            <a:xfrm>
              <a:off x="4661" y="10527"/>
              <a:ext cx="687" cy="691"/>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3098439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A8B5E-4565-D7A5-755C-2533E759A4EE}"/>
              </a:ext>
            </a:extLst>
          </p:cNvPr>
          <p:cNvSpPr txBox="1"/>
          <p:nvPr/>
        </p:nvSpPr>
        <p:spPr>
          <a:xfrm>
            <a:off x="255581" y="405059"/>
            <a:ext cx="8419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59"/>
                </a:solidFill>
                <a:effectLst/>
                <a:uLnTx/>
                <a:uFillTx/>
                <a:latin typeface="Corbel"/>
                <a:ea typeface="+mn-ea"/>
                <a:cs typeface="+mn-cs"/>
              </a:rPr>
              <a:t>Juvenile Case Data: </a:t>
            </a:r>
            <a:r>
              <a:rPr kumimoji="0" lang="en-US" sz="4000" b="1" i="0" u="none" strike="noStrike" kern="1200" cap="none" spc="0" normalizeH="0" baseline="0" noProof="0" dirty="0">
                <a:ln>
                  <a:noFill/>
                </a:ln>
                <a:solidFill>
                  <a:schemeClr val="accent5"/>
                </a:solidFill>
                <a:effectLst/>
                <a:uLnTx/>
                <a:uFillTx/>
                <a:latin typeface="Corbel"/>
                <a:ea typeface="+mn-ea"/>
                <a:cs typeface="+mn-cs"/>
              </a:rPr>
              <a:t>10 Indicators</a:t>
            </a:r>
            <a:endParaRPr kumimoji="0" lang="en-US" sz="4000" b="1" i="0" u="none" strike="noStrike" kern="1200" cap="none" spc="0" normalizeH="0" baseline="0" noProof="0" dirty="0">
              <a:ln>
                <a:noFill/>
              </a:ln>
              <a:solidFill>
                <a:srgbClr val="003E59"/>
              </a:solidFill>
              <a:effectLst/>
              <a:uLnTx/>
              <a:uFillTx/>
              <a:latin typeface="Corbel"/>
              <a:ea typeface="+mn-ea"/>
              <a:cs typeface="+mn-cs"/>
            </a:endParaRPr>
          </a:p>
        </p:txBody>
      </p:sp>
      <p:graphicFrame>
        <p:nvGraphicFramePr>
          <p:cNvPr id="3" name="Table 3">
            <a:extLst>
              <a:ext uri="{FF2B5EF4-FFF2-40B4-BE49-F238E27FC236}">
                <a16:creationId xmlns:a16="http://schemas.microsoft.com/office/drawing/2014/main" id="{E5F10021-BCFF-4830-F18B-835FE6501A83}"/>
              </a:ext>
            </a:extLst>
          </p:cNvPr>
          <p:cNvGraphicFramePr>
            <a:graphicFrameLocks noGrp="1"/>
          </p:cNvGraphicFramePr>
          <p:nvPr>
            <p:extLst>
              <p:ext uri="{D42A27DB-BD31-4B8C-83A1-F6EECF244321}">
                <p14:modId xmlns:p14="http://schemas.microsoft.com/office/powerpoint/2010/main" val="336589409"/>
              </p:ext>
            </p:extLst>
          </p:nvPr>
        </p:nvGraphicFramePr>
        <p:xfrm>
          <a:off x="0" y="1482110"/>
          <a:ext cx="12830459" cy="6114453"/>
        </p:xfrm>
        <a:graphic>
          <a:graphicData uri="http://schemas.openxmlformats.org/drawingml/2006/table">
            <a:tbl>
              <a:tblPr firstRow="1" bandRow="1">
                <a:tableStyleId>{5C22544A-7EE6-4342-B048-85BDC9FD1C3A}</a:tableStyleId>
              </a:tblPr>
              <a:tblGrid>
                <a:gridCol w="1400090">
                  <a:extLst>
                    <a:ext uri="{9D8B030D-6E8A-4147-A177-3AD203B41FA5}">
                      <a16:colId xmlns:a16="http://schemas.microsoft.com/office/drawing/2014/main" val="3584362030"/>
                    </a:ext>
                  </a:extLst>
                </a:gridCol>
                <a:gridCol w="1155594">
                  <a:extLst>
                    <a:ext uri="{9D8B030D-6E8A-4147-A177-3AD203B41FA5}">
                      <a16:colId xmlns:a16="http://schemas.microsoft.com/office/drawing/2014/main" val="877924703"/>
                    </a:ext>
                  </a:extLst>
                </a:gridCol>
                <a:gridCol w="10274775">
                  <a:extLst>
                    <a:ext uri="{9D8B030D-6E8A-4147-A177-3AD203B41FA5}">
                      <a16:colId xmlns:a16="http://schemas.microsoft.com/office/drawing/2014/main" val="695499688"/>
                    </a:ext>
                  </a:extLst>
                </a:gridCol>
              </a:tblGrid>
              <a:tr h="2864131">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US" sz="1800" b="0" dirty="0">
                        <a:solidFill>
                          <a:srgbClr val="013E5A"/>
                        </a:solidFill>
                        <a:latin typeface="Corbel" panose="020B0503020204020204" pitchFamily="34" charset="0"/>
                        <a:cs typeface="Times New Roman" panose="02020603050405020304" pitchFamily="18" charset="0"/>
                      </a:endParaRPr>
                    </a:p>
                    <a:p>
                      <a:pPr>
                        <a:lnSpc>
                          <a:spcPct val="107000"/>
                        </a:lnSpc>
                        <a:spcAft>
                          <a:spcPts val="800"/>
                        </a:spcAft>
                      </a:pPr>
                      <a:r>
                        <a:rPr lang="en-US" sz="1800" b="0" dirty="0">
                          <a:solidFill>
                            <a:srgbClr val="013E5A"/>
                          </a:solidFill>
                          <a:latin typeface="Corbel" panose="020B0503020204020204" pitchFamily="34" charset="0"/>
                          <a:cs typeface="Times New Roman" panose="02020603050405020304" pitchFamily="18" charset="0"/>
                        </a:rPr>
                        <a:t>Outcomes and sentence in juvenile cases:</a:t>
                      </a:r>
                      <a:r>
                        <a:rPr lang="en-AU" sz="1800" b="0" dirty="0">
                          <a:solidFill>
                            <a:srgbClr val="013E5A"/>
                          </a:solidFill>
                          <a:latin typeface="Corbel" panose="020B0503020204020204" pitchFamily="34" charset="0"/>
                          <a:cs typeface="Times New Roman" panose="02020603050405020304" pitchFamily="18" charset="0"/>
                        </a:rPr>
                        <a:t> </a:t>
                      </a:r>
                    </a:p>
                    <a:p>
                      <a:pPr marL="342900" lvl="0" indent="-342900">
                        <a:buFont typeface="Symbol" pitchFamily="2" charset="2"/>
                        <a:buChar char=""/>
                      </a:pPr>
                      <a:r>
                        <a:rPr lang="en-US" sz="1800" b="0" dirty="0">
                          <a:solidFill>
                            <a:srgbClr val="013E5A"/>
                          </a:solidFill>
                          <a:latin typeface="Corbel" panose="020B0503020204020204" pitchFamily="34" charset="0"/>
                          <a:cs typeface="Times New Roman" panose="02020603050405020304" pitchFamily="18" charset="0"/>
                        </a:rPr>
                        <a:t>Diversion/Dismissal</a:t>
                      </a:r>
                    </a:p>
                    <a:p>
                      <a:pPr marL="342900" lvl="0" indent="-342900">
                        <a:buFont typeface="Symbol" pitchFamily="2" charset="2"/>
                        <a:buChar char=""/>
                      </a:pPr>
                      <a:r>
                        <a:rPr lang="en-US" sz="1800" b="0" dirty="0">
                          <a:solidFill>
                            <a:srgbClr val="013E5A"/>
                          </a:solidFill>
                          <a:latin typeface="Corbel" panose="020B0503020204020204" pitchFamily="34" charset="0"/>
                          <a:cs typeface="Times New Roman" panose="02020603050405020304" pitchFamily="18" charset="0"/>
                        </a:rPr>
                        <a:t>Non-conviction/Conviction</a:t>
                      </a:r>
                    </a:p>
                    <a:p>
                      <a:pPr marL="342900" lvl="0" indent="-342900">
                        <a:buFont typeface="Symbol" pitchFamily="2" charset="2"/>
                        <a:buChar char=""/>
                      </a:pPr>
                      <a:r>
                        <a:rPr lang="en-US" sz="1800" b="0" dirty="0">
                          <a:solidFill>
                            <a:srgbClr val="013E5A"/>
                          </a:solidFill>
                          <a:latin typeface="Corbel" panose="020B0503020204020204" pitchFamily="34" charset="0"/>
                          <a:cs typeface="Times New Roman" panose="02020603050405020304" pitchFamily="18" charset="0"/>
                        </a:rPr>
                        <a:t>Sentence: Custodial: Duration, suspension, location (separated from adults?)</a:t>
                      </a:r>
                    </a:p>
                    <a:p>
                      <a:pPr marL="342900" lvl="0" indent="-342900">
                        <a:buFont typeface="Symbol" pitchFamily="2" charset="2"/>
                        <a:buChar char=""/>
                      </a:pPr>
                      <a:r>
                        <a:rPr lang="en-US" sz="1800" b="0" dirty="0">
                          <a:solidFill>
                            <a:srgbClr val="013E5A"/>
                          </a:solidFill>
                          <a:latin typeface="Corbel" panose="020B0503020204020204" pitchFamily="34" charset="0"/>
                          <a:cs typeface="Times New Roman" panose="02020603050405020304" pitchFamily="18" charset="0"/>
                        </a:rPr>
                        <a:t>Non-custodial: C</a:t>
                      </a:r>
                      <a:r>
                        <a:rPr lang="en-GB" sz="1800" b="0" dirty="0" err="1">
                          <a:solidFill>
                            <a:srgbClr val="013E5A"/>
                          </a:solidFill>
                          <a:latin typeface="Corbel" panose="020B0503020204020204" pitchFamily="34" charset="0"/>
                          <a:cs typeface="Times New Roman" panose="02020603050405020304" pitchFamily="18" charset="0"/>
                        </a:rPr>
                        <a:t>onditions</a:t>
                      </a:r>
                      <a:endParaRPr lang="en-AU" sz="1800" b="0" dirty="0">
                        <a:solidFill>
                          <a:srgbClr val="013E5A"/>
                        </a:solidFill>
                        <a:latin typeface="Corbel" panose="020B0503020204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0" kern="1200" dirty="0">
                        <a:solidFill>
                          <a:srgbClr val="013E5A"/>
                        </a:solidFill>
                        <a:effectLst/>
                        <a:latin typeface="Corbel" panose="020B0503020204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kern="1200" dirty="0">
                          <a:solidFill>
                            <a:srgbClr val="013E5A"/>
                          </a:solidFill>
                          <a:effectLst/>
                          <a:latin typeface="Corbel" panose="020B0503020204020204" pitchFamily="34" charset="0"/>
                          <a:cs typeface="Times New Roman" panose="02020603050405020304" pitchFamily="18" charset="0"/>
                        </a:rPr>
                        <a:t>Average duration of a juvenile case – and disaggregated by registry</a:t>
                      </a:r>
                    </a:p>
                    <a:p>
                      <a:pPr>
                        <a:lnSpc>
                          <a:spcPct val="107000"/>
                        </a:lnSpc>
                        <a:spcAft>
                          <a:spcPts val="800"/>
                        </a:spcAft>
                      </a:pPr>
                      <a:endParaRPr lang="en-AU" sz="1800" b="0" dirty="0">
                        <a:solidFill>
                          <a:srgbClr val="013E5A"/>
                        </a:solidFill>
                        <a:effectLst/>
                        <a:latin typeface="Calibri" panose="020F0502020204030204" pitchFamily="34" charset="0"/>
                        <a:ea typeface="+mn-ea"/>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5540810"/>
                  </a:ext>
                </a:extLst>
              </a:tr>
              <a:tr h="644947">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1800" b="0" dirty="0">
                          <a:solidFill>
                            <a:srgbClr val="013E5A"/>
                          </a:solidFill>
                          <a:effectLst/>
                          <a:latin typeface="Corbel" panose="020B0503020204020204" pitchFamily="34" charset="0"/>
                          <a:ea typeface="Calibri" panose="020F0502020204030204" pitchFamily="34" charset="0"/>
                          <a:cs typeface="Times New Roman" panose="02020603050405020304" pitchFamily="18" charset="0"/>
                        </a:rPr>
                        <a:t>Number of cases where juvenile was legally represented (public or private lawyer)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078803"/>
                  </a:ext>
                </a:extLst>
              </a:tr>
              <a:tr h="633681">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13E5A"/>
                          </a:solidFill>
                          <a:effectLst/>
                          <a:latin typeface="Corbel" panose="020B0503020204020204" pitchFamily="34" charset="0"/>
                          <a:cs typeface="Times New Roman" panose="02020603050405020304" pitchFamily="18" charset="0"/>
                        </a:rPr>
                        <a:t>Appeal from primary decision Y/N and outcome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8699218"/>
                  </a:ext>
                </a:extLst>
              </a:tr>
              <a:tr h="693056">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13E5A"/>
                          </a:solidFill>
                          <a:latin typeface="Corbel" panose="020B0503020204020204" pitchFamily="34" charset="0"/>
                          <a:cs typeface="Times New Roman" panose="02020603050405020304" pitchFamily="18" charset="0"/>
                        </a:rPr>
                        <a:t>Number of breaches of protection order; family violence offences;  penal code offences involving a family member.</a:t>
                      </a:r>
                    </a:p>
                    <a:p>
                      <a:endParaRPr lang="en-US" sz="1800" b="0" kern="1200" dirty="0">
                        <a:solidFill>
                          <a:srgbClr val="013E5A"/>
                        </a:solidFill>
                        <a:effectLst/>
                        <a:latin typeface="Corbel" panose="020B0503020204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0732091"/>
                  </a:ext>
                </a:extLst>
              </a:tr>
              <a:tr h="865438">
                <a:tc>
                  <a:txBody>
                    <a:bodyPr/>
                    <a:lstStyle/>
                    <a:p>
                      <a:pPr algn="r"/>
                      <a:endParaRPr lang="en-US" sz="3600" b="1" dirty="0">
                        <a:solidFill>
                          <a:schemeClr val="accent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US" sz="1800" b="0" dirty="0">
                        <a:solidFill>
                          <a:srgbClr val="013E5A"/>
                        </a:solidFill>
                        <a:latin typeface="Corbel" panose="020B0503020204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713456"/>
                  </a:ext>
                </a:extLst>
              </a:tr>
            </a:tbl>
          </a:graphicData>
        </a:graphic>
      </p:graphicFrame>
      <p:pic>
        <p:nvPicPr>
          <p:cNvPr id="7" name="Picture 6" descr="Logo&#10;&#10;Description automatically generated">
            <a:extLst>
              <a:ext uri="{FF2B5EF4-FFF2-40B4-BE49-F238E27FC236}">
                <a16:creationId xmlns:a16="http://schemas.microsoft.com/office/drawing/2014/main" id="{3DB7E112-A9DF-4E78-B023-A0CB7B8FF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960" y="243444"/>
            <a:ext cx="2103459" cy="776110"/>
          </a:xfrm>
          <a:prstGeom prst="rect">
            <a:avLst/>
          </a:prstGeom>
        </p:spPr>
      </p:pic>
      <p:grpSp>
        <p:nvGrpSpPr>
          <p:cNvPr id="28" name="Group 27">
            <a:extLst>
              <a:ext uri="{FF2B5EF4-FFF2-40B4-BE49-F238E27FC236}">
                <a16:creationId xmlns:a16="http://schemas.microsoft.com/office/drawing/2014/main" id="{6D46C3ED-A647-6235-F05B-3FFE05AD24AA}"/>
              </a:ext>
            </a:extLst>
          </p:cNvPr>
          <p:cNvGrpSpPr>
            <a:grpSpLocks/>
          </p:cNvGrpSpPr>
          <p:nvPr/>
        </p:nvGrpSpPr>
        <p:grpSpPr bwMode="auto">
          <a:xfrm>
            <a:off x="1062156" y="4688820"/>
            <a:ext cx="687070" cy="687070"/>
            <a:chOff x="1700" y="1073"/>
            <a:chExt cx="1531" cy="1446"/>
          </a:xfrm>
          <a:solidFill>
            <a:srgbClr val="013E5A"/>
          </a:solidFill>
        </p:grpSpPr>
        <p:sp>
          <p:nvSpPr>
            <p:cNvPr id="29" name="Freeform 35">
              <a:extLst>
                <a:ext uri="{FF2B5EF4-FFF2-40B4-BE49-F238E27FC236}">
                  <a16:creationId xmlns:a16="http://schemas.microsoft.com/office/drawing/2014/main" id="{24D0C014-4F8D-622C-B30E-758ABF616077}"/>
                </a:ext>
              </a:extLst>
            </p:cNvPr>
            <p:cNvSpPr>
              <a:spLocks/>
            </p:cNvSpPr>
            <p:nvPr/>
          </p:nvSpPr>
          <p:spPr bwMode="auto">
            <a:xfrm>
              <a:off x="1700" y="1073"/>
              <a:ext cx="1531" cy="1446"/>
            </a:xfrm>
            <a:custGeom>
              <a:avLst/>
              <a:gdLst>
                <a:gd name="T0" fmla="+- 0 3146 1701"/>
                <a:gd name="T1" fmla="*/ T0 w 1531"/>
                <a:gd name="T2" fmla="+- 0 1074 1074"/>
                <a:gd name="T3" fmla="*/ 1074 h 1446"/>
                <a:gd name="T4" fmla="+- 0 1786 1701"/>
                <a:gd name="T5" fmla="*/ T4 w 1531"/>
                <a:gd name="T6" fmla="+- 0 1074 1074"/>
                <a:gd name="T7" fmla="*/ 1074 h 1446"/>
                <a:gd name="T8" fmla="+- 0 1753 1701"/>
                <a:gd name="T9" fmla="*/ T8 w 1531"/>
                <a:gd name="T10" fmla="+- 0 1080 1074"/>
                <a:gd name="T11" fmla="*/ 1080 h 1446"/>
                <a:gd name="T12" fmla="+- 0 1726 1701"/>
                <a:gd name="T13" fmla="*/ T12 w 1531"/>
                <a:gd name="T14" fmla="+- 0 1099 1074"/>
                <a:gd name="T15" fmla="*/ 1099 h 1446"/>
                <a:gd name="T16" fmla="+- 0 1707 1701"/>
                <a:gd name="T17" fmla="*/ T16 w 1531"/>
                <a:gd name="T18" fmla="+- 0 1126 1074"/>
                <a:gd name="T19" fmla="*/ 1126 h 1446"/>
                <a:gd name="T20" fmla="+- 0 1701 1701"/>
                <a:gd name="T21" fmla="*/ T20 w 1531"/>
                <a:gd name="T22" fmla="+- 0 1159 1074"/>
                <a:gd name="T23" fmla="*/ 1159 h 1446"/>
                <a:gd name="T24" fmla="+- 0 1701 1701"/>
                <a:gd name="T25" fmla="*/ T24 w 1531"/>
                <a:gd name="T26" fmla="+- 0 2434 1074"/>
                <a:gd name="T27" fmla="*/ 2434 h 1446"/>
                <a:gd name="T28" fmla="+- 0 1707 1701"/>
                <a:gd name="T29" fmla="*/ T28 w 1531"/>
                <a:gd name="T30" fmla="+- 0 2467 1074"/>
                <a:gd name="T31" fmla="*/ 2467 h 1446"/>
                <a:gd name="T32" fmla="+- 0 1726 1701"/>
                <a:gd name="T33" fmla="*/ T32 w 1531"/>
                <a:gd name="T34" fmla="+- 0 2494 1074"/>
                <a:gd name="T35" fmla="*/ 2494 h 1446"/>
                <a:gd name="T36" fmla="+- 0 1753 1701"/>
                <a:gd name="T37" fmla="*/ T36 w 1531"/>
                <a:gd name="T38" fmla="+- 0 2513 1074"/>
                <a:gd name="T39" fmla="*/ 2513 h 1446"/>
                <a:gd name="T40" fmla="+- 0 1786 1701"/>
                <a:gd name="T41" fmla="*/ T40 w 1531"/>
                <a:gd name="T42" fmla="+- 0 2519 1074"/>
                <a:gd name="T43" fmla="*/ 2519 h 1446"/>
                <a:gd name="T44" fmla="+- 0 3146 1701"/>
                <a:gd name="T45" fmla="*/ T44 w 1531"/>
                <a:gd name="T46" fmla="+- 0 2519 1074"/>
                <a:gd name="T47" fmla="*/ 2519 h 1446"/>
                <a:gd name="T48" fmla="+- 0 3180 1701"/>
                <a:gd name="T49" fmla="*/ T48 w 1531"/>
                <a:gd name="T50" fmla="+- 0 2513 1074"/>
                <a:gd name="T51" fmla="*/ 2513 h 1446"/>
                <a:gd name="T52" fmla="+- 0 3207 1701"/>
                <a:gd name="T53" fmla="*/ T52 w 1531"/>
                <a:gd name="T54" fmla="+- 0 2494 1074"/>
                <a:gd name="T55" fmla="*/ 2494 h 1446"/>
                <a:gd name="T56" fmla="+- 0 3225 1701"/>
                <a:gd name="T57" fmla="*/ T56 w 1531"/>
                <a:gd name="T58" fmla="+- 0 2467 1074"/>
                <a:gd name="T59" fmla="*/ 2467 h 1446"/>
                <a:gd name="T60" fmla="+- 0 3231 1701"/>
                <a:gd name="T61" fmla="*/ T60 w 1531"/>
                <a:gd name="T62" fmla="+- 0 2434 1074"/>
                <a:gd name="T63" fmla="*/ 2434 h 1446"/>
                <a:gd name="T64" fmla="+- 0 3231 1701"/>
                <a:gd name="T65" fmla="*/ T64 w 1531"/>
                <a:gd name="T66" fmla="+- 0 1159 1074"/>
                <a:gd name="T67" fmla="*/ 1159 h 1446"/>
                <a:gd name="T68" fmla="+- 0 3225 1701"/>
                <a:gd name="T69" fmla="*/ T68 w 1531"/>
                <a:gd name="T70" fmla="+- 0 1126 1074"/>
                <a:gd name="T71" fmla="*/ 1126 h 1446"/>
                <a:gd name="T72" fmla="+- 0 3207 1701"/>
                <a:gd name="T73" fmla="*/ T72 w 1531"/>
                <a:gd name="T74" fmla="+- 0 1099 1074"/>
                <a:gd name="T75" fmla="*/ 1099 h 1446"/>
                <a:gd name="T76" fmla="+- 0 3180 1701"/>
                <a:gd name="T77" fmla="*/ T76 w 1531"/>
                <a:gd name="T78" fmla="+- 0 1080 1074"/>
                <a:gd name="T79" fmla="*/ 1080 h 1446"/>
                <a:gd name="T80" fmla="+- 0 3146 1701"/>
                <a:gd name="T81" fmla="*/ T80 w 1531"/>
                <a:gd name="T82" fmla="+- 0 1074 1074"/>
                <a:gd name="T83" fmla="*/ 107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5"/>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5"/>
                  </a:lnTo>
                  <a:lnTo>
                    <a:pt x="1479" y="6"/>
                  </a:lnTo>
                  <a:lnTo>
                    <a:pt x="1445" y="0"/>
                  </a:lnTo>
                  <a:close/>
                </a:path>
              </a:pathLst>
            </a:custGeom>
            <a:grpFill/>
            <a:ln>
              <a:noFill/>
            </a:ln>
            <a:extLs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30" name="Picture 29">
              <a:extLst>
                <a:ext uri="{FF2B5EF4-FFF2-40B4-BE49-F238E27FC236}">
                  <a16:creationId xmlns:a16="http://schemas.microsoft.com/office/drawing/2014/main" id="{1B265DBE-8F72-B50D-23A7-0F63C80DF1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4" y="1197"/>
              <a:ext cx="1203" cy="1199"/>
            </a:xfrm>
            <a:prstGeom prst="rect">
              <a:avLst/>
            </a:prstGeom>
            <a:grpFill/>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solidFill>
                    <a:srgbClr val="FFFFFF"/>
                  </a:solidFill>
                </a14:hiddenFill>
              </a:ext>
            </a:extLst>
          </p:spPr>
        </p:pic>
      </p:grpSp>
      <p:pic>
        <p:nvPicPr>
          <p:cNvPr id="13" name="Graphic 12" descr="Gavel with solid fill">
            <a:extLst>
              <a:ext uri="{FF2B5EF4-FFF2-40B4-BE49-F238E27FC236}">
                <a16:creationId xmlns:a16="http://schemas.microsoft.com/office/drawing/2014/main" id="{6A5CA2ED-35AA-4190-B104-C004FA9B47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824" y="1710465"/>
            <a:ext cx="739402" cy="739402"/>
          </a:xfrm>
          <a:prstGeom prst="rect">
            <a:avLst/>
          </a:prstGeom>
        </p:spPr>
      </p:pic>
      <p:grpSp>
        <p:nvGrpSpPr>
          <p:cNvPr id="14" name="Group 13">
            <a:extLst>
              <a:ext uri="{FF2B5EF4-FFF2-40B4-BE49-F238E27FC236}">
                <a16:creationId xmlns:a16="http://schemas.microsoft.com/office/drawing/2014/main" id="{4F60575E-7E1F-4E49-8BE7-7C4D05BEF708}"/>
              </a:ext>
            </a:extLst>
          </p:cNvPr>
          <p:cNvGrpSpPr>
            <a:grpSpLocks/>
          </p:cNvGrpSpPr>
          <p:nvPr/>
        </p:nvGrpSpPr>
        <p:grpSpPr bwMode="auto">
          <a:xfrm>
            <a:off x="1063426" y="3608328"/>
            <a:ext cx="685800" cy="663173"/>
            <a:chOff x="1700" y="32"/>
            <a:chExt cx="1531" cy="1446"/>
          </a:xfrm>
          <a:solidFill>
            <a:schemeClr val="accent4"/>
          </a:solidFill>
        </p:grpSpPr>
        <p:sp>
          <p:nvSpPr>
            <p:cNvPr id="15" name="Freeform 51">
              <a:extLst>
                <a:ext uri="{FF2B5EF4-FFF2-40B4-BE49-F238E27FC236}">
                  <a16:creationId xmlns:a16="http://schemas.microsoft.com/office/drawing/2014/main" id="{B112981D-FF8D-4E81-96EF-8090781F9921}"/>
                </a:ext>
              </a:extLst>
            </p:cNvPr>
            <p:cNvSpPr>
              <a:spLocks/>
            </p:cNvSpPr>
            <p:nvPr/>
          </p:nvSpPr>
          <p:spPr bwMode="auto">
            <a:xfrm>
              <a:off x="1700" y="32"/>
              <a:ext cx="1531" cy="1446"/>
            </a:xfrm>
            <a:custGeom>
              <a:avLst/>
              <a:gdLst>
                <a:gd name="T0" fmla="+- 0 3146 1701"/>
                <a:gd name="T1" fmla="*/ T0 w 1531"/>
                <a:gd name="T2" fmla="+- 0 33 33"/>
                <a:gd name="T3" fmla="*/ 33 h 1446"/>
                <a:gd name="T4" fmla="+- 0 1786 1701"/>
                <a:gd name="T5" fmla="*/ T4 w 1531"/>
                <a:gd name="T6" fmla="+- 0 33 33"/>
                <a:gd name="T7" fmla="*/ 33 h 1446"/>
                <a:gd name="T8" fmla="+- 0 1753 1701"/>
                <a:gd name="T9" fmla="*/ T8 w 1531"/>
                <a:gd name="T10" fmla="+- 0 39 33"/>
                <a:gd name="T11" fmla="*/ 39 h 1446"/>
                <a:gd name="T12" fmla="+- 0 1726 1701"/>
                <a:gd name="T13" fmla="*/ T12 w 1531"/>
                <a:gd name="T14" fmla="+- 0 57 33"/>
                <a:gd name="T15" fmla="*/ 57 h 1446"/>
                <a:gd name="T16" fmla="+- 0 1707 1701"/>
                <a:gd name="T17" fmla="*/ T16 w 1531"/>
                <a:gd name="T18" fmla="+- 0 84 33"/>
                <a:gd name="T19" fmla="*/ 84 h 1446"/>
                <a:gd name="T20" fmla="+- 0 1701 1701"/>
                <a:gd name="T21" fmla="*/ T20 w 1531"/>
                <a:gd name="T22" fmla="+- 0 118 33"/>
                <a:gd name="T23" fmla="*/ 118 h 1446"/>
                <a:gd name="T24" fmla="+- 0 1701 1701"/>
                <a:gd name="T25" fmla="*/ T24 w 1531"/>
                <a:gd name="T26" fmla="+- 0 1393 33"/>
                <a:gd name="T27" fmla="*/ 1393 h 1446"/>
                <a:gd name="T28" fmla="+- 0 1707 1701"/>
                <a:gd name="T29" fmla="*/ T28 w 1531"/>
                <a:gd name="T30" fmla="+- 0 1426 33"/>
                <a:gd name="T31" fmla="*/ 1426 h 1446"/>
                <a:gd name="T32" fmla="+- 0 1726 1701"/>
                <a:gd name="T33" fmla="*/ T32 w 1531"/>
                <a:gd name="T34" fmla="+- 0 1453 33"/>
                <a:gd name="T35" fmla="*/ 1453 h 1446"/>
                <a:gd name="T36" fmla="+- 0 1753 1701"/>
                <a:gd name="T37" fmla="*/ T36 w 1531"/>
                <a:gd name="T38" fmla="+- 0 1472 33"/>
                <a:gd name="T39" fmla="*/ 1472 h 1446"/>
                <a:gd name="T40" fmla="+- 0 1786 1701"/>
                <a:gd name="T41" fmla="*/ T40 w 1531"/>
                <a:gd name="T42" fmla="+- 0 1478 33"/>
                <a:gd name="T43" fmla="*/ 1478 h 1446"/>
                <a:gd name="T44" fmla="+- 0 3146 1701"/>
                <a:gd name="T45" fmla="*/ T44 w 1531"/>
                <a:gd name="T46" fmla="+- 0 1478 33"/>
                <a:gd name="T47" fmla="*/ 1478 h 1446"/>
                <a:gd name="T48" fmla="+- 0 3180 1701"/>
                <a:gd name="T49" fmla="*/ T48 w 1531"/>
                <a:gd name="T50" fmla="+- 0 1472 33"/>
                <a:gd name="T51" fmla="*/ 1472 h 1446"/>
                <a:gd name="T52" fmla="+- 0 3207 1701"/>
                <a:gd name="T53" fmla="*/ T52 w 1531"/>
                <a:gd name="T54" fmla="+- 0 1453 33"/>
                <a:gd name="T55" fmla="*/ 1453 h 1446"/>
                <a:gd name="T56" fmla="+- 0 3225 1701"/>
                <a:gd name="T57" fmla="*/ T56 w 1531"/>
                <a:gd name="T58" fmla="+- 0 1426 33"/>
                <a:gd name="T59" fmla="*/ 1426 h 1446"/>
                <a:gd name="T60" fmla="+- 0 3231 1701"/>
                <a:gd name="T61" fmla="*/ T60 w 1531"/>
                <a:gd name="T62" fmla="+- 0 1393 33"/>
                <a:gd name="T63" fmla="*/ 1393 h 1446"/>
                <a:gd name="T64" fmla="+- 0 3231 1701"/>
                <a:gd name="T65" fmla="*/ T64 w 1531"/>
                <a:gd name="T66" fmla="+- 0 118 33"/>
                <a:gd name="T67" fmla="*/ 118 h 1446"/>
                <a:gd name="T68" fmla="+- 0 3225 1701"/>
                <a:gd name="T69" fmla="*/ T68 w 1531"/>
                <a:gd name="T70" fmla="+- 0 84 33"/>
                <a:gd name="T71" fmla="*/ 84 h 1446"/>
                <a:gd name="T72" fmla="+- 0 3207 1701"/>
                <a:gd name="T73" fmla="*/ T72 w 1531"/>
                <a:gd name="T74" fmla="+- 0 57 33"/>
                <a:gd name="T75" fmla="*/ 57 h 1446"/>
                <a:gd name="T76" fmla="+- 0 3180 1701"/>
                <a:gd name="T77" fmla="*/ T76 w 1531"/>
                <a:gd name="T78" fmla="+- 0 39 33"/>
                <a:gd name="T79" fmla="*/ 39 h 1446"/>
                <a:gd name="T80" fmla="+- 0 3146 1701"/>
                <a:gd name="T81" fmla="*/ T80 w 1531"/>
                <a:gd name="T82" fmla="+- 0 33 33"/>
                <a:gd name="T83" fmla="*/ 33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1"/>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1"/>
                  </a:lnTo>
                  <a:lnTo>
                    <a:pt x="1506" y="24"/>
                  </a:lnTo>
                  <a:lnTo>
                    <a:pt x="1479" y="6"/>
                  </a:lnTo>
                  <a:lnTo>
                    <a:pt x="1445" y="0"/>
                  </a:lnTo>
                  <a:close/>
                </a:path>
              </a:pathLst>
            </a:custGeom>
            <a:grpFill/>
            <a:ln>
              <a:noFill/>
            </a:ln>
            <a:extLs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BBA00"/>
                </a:solidFill>
                <a:effectLst/>
                <a:uLnTx/>
                <a:uFillTx/>
                <a:latin typeface="Corbel"/>
                <a:ea typeface="+mn-ea"/>
                <a:cs typeface="+mn-cs"/>
              </a:endParaRPr>
            </a:p>
          </p:txBody>
        </p:sp>
        <p:pic>
          <p:nvPicPr>
            <p:cNvPr id="16" name="Picture 15">
              <a:extLst>
                <a:ext uri="{FF2B5EF4-FFF2-40B4-BE49-F238E27FC236}">
                  <a16:creationId xmlns:a16="http://schemas.microsoft.com/office/drawing/2014/main" id="{73B73CF8-0C1E-446E-B15C-0CFF904E3E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5" y="155"/>
              <a:ext cx="1199" cy="1199"/>
            </a:xfrm>
            <a:prstGeom prst="rect">
              <a:avLst/>
            </a:prstGeom>
            <a:grp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grpSp>
        <p:nvGrpSpPr>
          <p:cNvPr id="17" name="Group 16">
            <a:extLst>
              <a:ext uri="{FF2B5EF4-FFF2-40B4-BE49-F238E27FC236}">
                <a16:creationId xmlns:a16="http://schemas.microsoft.com/office/drawing/2014/main" id="{FA7A9DAB-534F-4B0D-A6A7-DA85BC35C3C8}"/>
              </a:ext>
            </a:extLst>
          </p:cNvPr>
          <p:cNvGrpSpPr>
            <a:grpSpLocks/>
          </p:cNvGrpSpPr>
          <p:nvPr/>
        </p:nvGrpSpPr>
        <p:grpSpPr bwMode="auto">
          <a:xfrm>
            <a:off x="1062156" y="5884363"/>
            <a:ext cx="669925" cy="647850"/>
            <a:chOff x="1700" y="63"/>
            <a:chExt cx="1531" cy="1446"/>
          </a:xfrm>
          <a:solidFill>
            <a:schemeClr val="accent3"/>
          </a:solidFill>
        </p:grpSpPr>
        <p:sp>
          <p:nvSpPr>
            <p:cNvPr id="18" name="Freeform 25">
              <a:extLst>
                <a:ext uri="{FF2B5EF4-FFF2-40B4-BE49-F238E27FC236}">
                  <a16:creationId xmlns:a16="http://schemas.microsoft.com/office/drawing/2014/main" id="{E95F9250-4D0B-4A62-BC59-2EFAA041D461}"/>
                </a:ext>
              </a:extLst>
            </p:cNvPr>
            <p:cNvSpPr>
              <a:spLocks/>
            </p:cNvSpPr>
            <p:nvPr/>
          </p:nvSpPr>
          <p:spPr bwMode="auto">
            <a:xfrm>
              <a:off x="1700" y="63"/>
              <a:ext cx="1531" cy="1446"/>
            </a:xfrm>
            <a:custGeom>
              <a:avLst/>
              <a:gdLst>
                <a:gd name="T0" fmla="+- 0 3146 1701"/>
                <a:gd name="T1" fmla="*/ T0 w 1531"/>
                <a:gd name="T2" fmla="+- 0 64 64"/>
                <a:gd name="T3" fmla="*/ 64 h 1446"/>
                <a:gd name="T4" fmla="+- 0 1786 1701"/>
                <a:gd name="T5" fmla="*/ T4 w 1531"/>
                <a:gd name="T6" fmla="+- 0 64 64"/>
                <a:gd name="T7" fmla="*/ 64 h 1446"/>
                <a:gd name="T8" fmla="+- 0 1753 1701"/>
                <a:gd name="T9" fmla="*/ T8 w 1531"/>
                <a:gd name="T10" fmla="+- 0 70 64"/>
                <a:gd name="T11" fmla="*/ 70 h 1446"/>
                <a:gd name="T12" fmla="+- 0 1726 1701"/>
                <a:gd name="T13" fmla="*/ T12 w 1531"/>
                <a:gd name="T14" fmla="+- 0 88 64"/>
                <a:gd name="T15" fmla="*/ 88 h 1446"/>
                <a:gd name="T16" fmla="+- 0 1707 1701"/>
                <a:gd name="T17" fmla="*/ T16 w 1531"/>
                <a:gd name="T18" fmla="+- 0 116 64"/>
                <a:gd name="T19" fmla="*/ 116 h 1446"/>
                <a:gd name="T20" fmla="+- 0 1701 1701"/>
                <a:gd name="T21" fmla="*/ T20 w 1531"/>
                <a:gd name="T22" fmla="+- 0 149 64"/>
                <a:gd name="T23" fmla="*/ 149 h 1446"/>
                <a:gd name="T24" fmla="+- 0 1701 1701"/>
                <a:gd name="T25" fmla="*/ T24 w 1531"/>
                <a:gd name="T26" fmla="+- 0 1424 64"/>
                <a:gd name="T27" fmla="*/ 1424 h 1446"/>
                <a:gd name="T28" fmla="+- 0 1707 1701"/>
                <a:gd name="T29" fmla="*/ T28 w 1531"/>
                <a:gd name="T30" fmla="+- 0 1457 64"/>
                <a:gd name="T31" fmla="*/ 1457 h 1446"/>
                <a:gd name="T32" fmla="+- 0 1726 1701"/>
                <a:gd name="T33" fmla="*/ T32 w 1531"/>
                <a:gd name="T34" fmla="+- 0 1484 64"/>
                <a:gd name="T35" fmla="*/ 1484 h 1446"/>
                <a:gd name="T36" fmla="+- 0 1753 1701"/>
                <a:gd name="T37" fmla="*/ T36 w 1531"/>
                <a:gd name="T38" fmla="+- 0 1503 64"/>
                <a:gd name="T39" fmla="*/ 1503 h 1446"/>
                <a:gd name="T40" fmla="+- 0 1786 1701"/>
                <a:gd name="T41" fmla="*/ T40 w 1531"/>
                <a:gd name="T42" fmla="+- 0 1509 64"/>
                <a:gd name="T43" fmla="*/ 1509 h 1446"/>
                <a:gd name="T44" fmla="+- 0 3146 1701"/>
                <a:gd name="T45" fmla="*/ T44 w 1531"/>
                <a:gd name="T46" fmla="+- 0 1509 64"/>
                <a:gd name="T47" fmla="*/ 1509 h 1446"/>
                <a:gd name="T48" fmla="+- 0 3180 1701"/>
                <a:gd name="T49" fmla="*/ T48 w 1531"/>
                <a:gd name="T50" fmla="+- 0 1503 64"/>
                <a:gd name="T51" fmla="*/ 1503 h 1446"/>
                <a:gd name="T52" fmla="+- 0 3207 1701"/>
                <a:gd name="T53" fmla="*/ T52 w 1531"/>
                <a:gd name="T54" fmla="+- 0 1484 64"/>
                <a:gd name="T55" fmla="*/ 1484 h 1446"/>
                <a:gd name="T56" fmla="+- 0 3225 1701"/>
                <a:gd name="T57" fmla="*/ T56 w 1531"/>
                <a:gd name="T58" fmla="+- 0 1457 64"/>
                <a:gd name="T59" fmla="*/ 1457 h 1446"/>
                <a:gd name="T60" fmla="+- 0 3231 1701"/>
                <a:gd name="T61" fmla="*/ T60 w 1531"/>
                <a:gd name="T62" fmla="+- 0 1424 64"/>
                <a:gd name="T63" fmla="*/ 1424 h 1446"/>
                <a:gd name="T64" fmla="+- 0 3231 1701"/>
                <a:gd name="T65" fmla="*/ T64 w 1531"/>
                <a:gd name="T66" fmla="+- 0 149 64"/>
                <a:gd name="T67" fmla="*/ 149 h 1446"/>
                <a:gd name="T68" fmla="+- 0 3225 1701"/>
                <a:gd name="T69" fmla="*/ T68 w 1531"/>
                <a:gd name="T70" fmla="+- 0 116 64"/>
                <a:gd name="T71" fmla="*/ 116 h 1446"/>
                <a:gd name="T72" fmla="+- 0 3207 1701"/>
                <a:gd name="T73" fmla="*/ T72 w 1531"/>
                <a:gd name="T74" fmla="+- 0 88 64"/>
                <a:gd name="T75" fmla="*/ 88 h 1446"/>
                <a:gd name="T76" fmla="+- 0 3180 1701"/>
                <a:gd name="T77" fmla="*/ T76 w 1531"/>
                <a:gd name="T78" fmla="+- 0 70 64"/>
                <a:gd name="T79" fmla="*/ 70 h 1446"/>
                <a:gd name="T80" fmla="+- 0 3146 1701"/>
                <a:gd name="T81" fmla="*/ T80 w 1531"/>
                <a:gd name="T82" fmla="+- 0 64 64"/>
                <a:gd name="T83" fmla="*/ 64 h 14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531" h="1446">
                  <a:moveTo>
                    <a:pt x="1445" y="0"/>
                  </a:moveTo>
                  <a:lnTo>
                    <a:pt x="85" y="0"/>
                  </a:lnTo>
                  <a:lnTo>
                    <a:pt x="52" y="6"/>
                  </a:lnTo>
                  <a:lnTo>
                    <a:pt x="25" y="24"/>
                  </a:lnTo>
                  <a:lnTo>
                    <a:pt x="6" y="52"/>
                  </a:lnTo>
                  <a:lnTo>
                    <a:pt x="0" y="85"/>
                  </a:lnTo>
                  <a:lnTo>
                    <a:pt x="0" y="1360"/>
                  </a:lnTo>
                  <a:lnTo>
                    <a:pt x="6" y="1393"/>
                  </a:lnTo>
                  <a:lnTo>
                    <a:pt x="25" y="1420"/>
                  </a:lnTo>
                  <a:lnTo>
                    <a:pt x="52" y="1439"/>
                  </a:lnTo>
                  <a:lnTo>
                    <a:pt x="85" y="1445"/>
                  </a:lnTo>
                  <a:lnTo>
                    <a:pt x="1445" y="1445"/>
                  </a:lnTo>
                  <a:lnTo>
                    <a:pt x="1479" y="1439"/>
                  </a:lnTo>
                  <a:lnTo>
                    <a:pt x="1506" y="1420"/>
                  </a:lnTo>
                  <a:lnTo>
                    <a:pt x="1524" y="1393"/>
                  </a:lnTo>
                  <a:lnTo>
                    <a:pt x="1530" y="1360"/>
                  </a:lnTo>
                  <a:lnTo>
                    <a:pt x="1530" y="85"/>
                  </a:lnTo>
                  <a:lnTo>
                    <a:pt x="1524" y="52"/>
                  </a:lnTo>
                  <a:lnTo>
                    <a:pt x="1506" y="24"/>
                  </a:lnTo>
                  <a:lnTo>
                    <a:pt x="1479" y="6"/>
                  </a:lnTo>
                  <a:lnTo>
                    <a:pt x="1445" y="0"/>
                  </a:lnTo>
                  <a:close/>
                </a:path>
              </a:pathLst>
            </a:custGeom>
            <a:grp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BBA00"/>
                </a:solidFill>
                <a:effectLst/>
                <a:uLnTx/>
                <a:uFillTx/>
                <a:latin typeface="Corbel"/>
                <a:ea typeface="+mn-ea"/>
                <a:cs typeface="+mn-cs"/>
              </a:endParaRPr>
            </a:p>
          </p:txBody>
        </p:sp>
        <p:pic>
          <p:nvPicPr>
            <p:cNvPr id="19" name="Picture 18">
              <a:extLst>
                <a:ext uri="{FF2B5EF4-FFF2-40B4-BE49-F238E27FC236}">
                  <a16:creationId xmlns:a16="http://schemas.microsoft.com/office/drawing/2014/main" id="{C2D751B9-B318-4236-A331-1E696C36CE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 y="168"/>
              <a:ext cx="1089" cy="1237"/>
            </a:xfrm>
            <a:prstGeom prst="rect">
              <a:avLst/>
            </a:prstGeom>
            <a:grpFill/>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solidFill>
                    <a:srgbClr val="FFFFFF"/>
                  </a:solidFill>
                </a14:hiddenFill>
              </a:ext>
            </a:extLst>
          </p:spPr>
        </p:pic>
      </p:grpSp>
    </p:spTree>
    <p:extLst>
      <p:ext uri="{BB962C8B-B14F-4D97-AF65-F5344CB8AC3E}">
        <p14:creationId xmlns:p14="http://schemas.microsoft.com/office/powerpoint/2010/main" val="32806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87C0-A832-86F9-67C1-9B8362EDAEC5}"/>
              </a:ext>
            </a:extLst>
          </p:cNvPr>
          <p:cNvSpPr>
            <a:spLocks noGrp="1"/>
          </p:cNvSpPr>
          <p:nvPr>
            <p:ph type="title"/>
          </p:nvPr>
        </p:nvSpPr>
        <p:spPr>
          <a:xfrm>
            <a:off x="259492" y="333633"/>
            <a:ext cx="8130746" cy="864972"/>
          </a:xfrm>
        </p:spPr>
        <p:txBody>
          <a:bodyPr/>
          <a:lstStyle/>
          <a:p>
            <a:r>
              <a:rPr lang="en-US" dirty="0"/>
              <a:t>Country Exercise: </a:t>
            </a:r>
            <a:r>
              <a:rPr lang="en-US" dirty="0">
                <a:solidFill>
                  <a:schemeClr val="accent5"/>
                </a:solidFill>
              </a:rPr>
              <a:t>Juvenile Data</a:t>
            </a:r>
          </a:p>
        </p:txBody>
      </p:sp>
      <p:sp>
        <p:nvSpPr>
          <p:cNvPr id="3" name="Content Placeholder 2">
            <a:extLst>
              <a:ext uri="{FF2B5EF4-FFF2-40B4-BE49-F238E27FC236}">
                <a16:creationId xmlns:a16="http://schemas.microsoft.com/office/drawing/2014/main" id="{F64A9941-3B86-AA1C-6DE9-D1B695FABCD9}"/>
              </a:ext>
            </a:extLst>
          </p:cNvPr>
          <p:cNvSpPr>
            <a:spLocks noGrp="1"/>
          </p:cNvSpPr>
          <p:nvPr>
            <p:ph idx="1"/>
          </p:nvPr>
        </p:nvSpPr>
        <p:spPr>
          <a:xfrm>
            <a:off x="259492" y="1198605"/>
            <a:ext cx="9254159" cy="5436973"/>
          </a:xfrm>
        </p:spPr>
        <p:txBody>
          <a:bodyPr>
            <a:normAutofit fontScale="85000" lnSpcReduction="20000"/>
          </a:bodyPr>
          <a:lstStyle/>
          <a:p>
            <a:pPr marL="514350" indent="-514350">
              <a:buFont typeface="+mj-lt"/>
              <a:buAutoNum type="romanUcPeriod"/>
            </a:pPr>
            <a:r>
              <a:rPr lang="en-US" sz="2600" b="1" dirty="0">
                <a:solidFill>
                  <a:schemeClr val="accent1">
                    <a:lumMod val="50000"/>
                  </a:schemeClr>
                </a:solidFill>
              </a:rPr>
              <a:t>Work as a country team to create or update juvenile case data  </a:t>
            </a:r>
          </a:p>
          <a:p>
            <a:pPr lvl="1"/>
            <a:r>
              <a:rPr lang="en-US" dirty="0"/>
              <a:t>Use the same template as FPA cases but include field on pre-trial detention </a:t>
            </a:r>
          </a:p>
          <a:p>
            <a:pPr marL="457200" lvl="1" indent="0">
              <a:buNone/>
            </a:pPr>
            <a:endParaRPr lang="en-US" dirty="0"/>
          </a:p>
          <a:p>
            <a:pPr marL="457200" lvl="1" indent="0">
              <a:buNone/>
            </a:pPr>
            <a:r>
              <a:rPr lang="en-US" sz="2200" b="1" dirty="0">
                <a:solidFill>
                  <a:schemeClr val="accent1">
                    <a:lumMod val="50000"/>
                  </a:schemeClr>
                </a:solidFill>
              </a:rPr>
              <a:t>Consider the following issues and make notes on the following</a:t>
            </a:r>
          </a:p>
          <a:p>
            <a:pPr marL="1371600" lvl="2" indent="-457200">
              <a:buFont typeface="+mj-lt"/>
              <a:buAutoNum type="romanUcPeriod"/>
            </a:pPr>
            <a:r>
              <a:rPr lang="en-US" sz="2100" dirty="0"/>
              <a:t>Which of the 10 data sets is hardest to present?</a:t>
            </a:r>
          </a:p>
          <a:p>
            <a:pPr marL="1371600" lvl="2" indent="-457200">
              <a:buFont typeface="+mj-lt"/>
              <a:buAutoNum type="romanUcPeriod"/>
            </a:pPr>
            <a:r>
              <a:rPr lang="en-US" sz="2100" dirty="0"/>
              <a:t>Who could the court work with to strengthen collection and presentation of the data?</a:t>
            </a:r>
          </a:p>
          <a:p>
            <a:pPr marL="1371600" lvl="2" indent="-457200">
              <a:buFont typeface="+mj-lt"/>
              <a:buAutoNum type="romanUcPeriod"/>
            </a:pPr>
            <a:r>
              <a:rPr lang="en-US" sz="2100" dirty="0"/>
              <a:t>What did you find interesting in the way your ‘partner’ collected or presented data?</a:t>
            </a:r>
          </a:p>
          <a:p>
            <a:pPr marL="1428750" lvl="2" indent="-514350">
              <a:buFont typeface="+mj-lt"/>
              <a:buAutoNum type="romanUcPeriod"/>
            </a:pPr>
            <a:r>
              <a:rPr lang="en-US" sz="2100" dirty="0"/>
              <a:t>Is there something you have seen that you would like to try and add to juvenile data updates when you return?</a:t>
            </a:r>
          </a:p>
          <a:p>
            <a:pPr marL="1428750" lvl="2" indent="-514350">
              <a:buFont typeface="+mj-lt"/>
              <a:buAutoNum type="romanUcPeriod"/>
            </a:pPr>
            <a:r>
              <a:rPr lang="en-US" sz="2100" dirty="0"/>
              <a:t>Who will you share this document with upon your return both within and outside the court?</a:t>
            </a:r>
          </a:p>
          <a:p>
            <a:pPr marL="1428750" lvl="2" indent="-514350">
              <a:buFont typeface="+mj-lt"/>
              <a:buAutoNum type="romanUcPeriod"/>
            </a:pPr>
            <a:r>
              <a:rPr lang="en-US" sz="2100" dirty="0"/>
              <a:t>Any other points that you think are important about juvenile cases that you would like to add?</a:t>
            </a:r>
          </a:p>
          <a:p>
            <a:pPr lvl="1"/>
            <a:endParaRPr lang="en-US" dirty="0"/>
          </a:p>
          <a:p>
            <a:pPr marL="514350" indent="-514350">
              <a:buFont typeface="+mj-lt"/>
              <a:buAutoNum type="romanUcPeriod"/>
            </a:pPr>
            <a:r>
              <a:rPr lang="en-US" sz="2200" b="1" dirty="0">
                <a:solidFill>
                  <a:schemeClr val="accent1">
                    <a:lumMod val="50000"/>
                  </a:schemeClr>
                </a:solidFill>
              </a:rPr>
              <a:t>Each country is to make a 10-minute presentation of its juvenile country report to a country that it has been paired with.</a:t>
            </a:r>
          </a:p>
          <a:p>
            <a:pPr marL="514350" indent="-514350">
              <a:buFont typeface="+mj-lt"/>
              <a:buAutoNum type="romanUcPeriod"/>
            </a:pPr>
            <a:endParaRPr lang="en-US" sz="2200" dirty="0">
              <a:solidFill>
                <a:schemeClr val="accent1">
                  <a:lumMod val="50000"/>
                </a:schemeClr>
              </a:solidFill>
            </a:endParaRPr>
          </a:p>
          <a:p>
            <a:pPr marL="514350" indent="-514350">
              <a:buFont typeface="+mj-lt"/>
              <a:buAutoNum type="romanUcPeriod"/>
            </a:pPr>
            <a:r>
              <a:rPr lang="en-US" sz="2200" b="1" dirty="0">
                <a:solidFill>
                  <a:schemeClr val="accent1">
                    <a:lumMod val="50000"/>
                  </a:schemeClr>
                </a:solidFill>
              </a:rPr>
              <a:t>Present back to the group in a 5-minute presentation by the ‘other’ country</a:t>
            </a:r>
            <a:r>
              <a:rPr lang="en-US" b="1" dirty="0"/>
              <a:t>. </a:t>
            </a:r>
          </a:p>
          <a:p>
            <a:pPr marL="971550" lvl="1" indent="-514350">
              <a:buFont typeface="+mj-lt"/>
              <a:buAutoNum type="romanUcPeriod"/>
            </a:pPr>
            <a:endParaRPr lang="en-US" dirty="0"/>
          </a:p>
        </p:txBody>
      </p:sp>
    </p:spTree>
    <p:extLst>
      <p:ext uri="{BB962C8B-B14F-4D97-AF65-F5344CB8AC3E}">
        <p14:creationId xmlns:p14="http://schemas.microsoft.com/office/powerpoint/2010/main" val="28573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1C7E892-BE97-7D2A-4EA1-60FA94C78757}"/>
              </a:ext>
            </a:extLst>
          </p:cNvPr>
          <p:cNvSpPr>
            <a:spLocks noGrp="1"/>
          </p:cNvSpPr>
          <p:nvPr>
            <p:ph idx="1"/>
          </p:nvPr>
        </p:nvSpPr>
        <p:spPr>
          <a:xfrm>
            <a:off x="838200" y="2320119"/>
            <a:ext cx="8404654" cy="4283881"/>
          </a:xfrm>
        </p:spPr>
        <p:txBody>
          <a:bodyPr>
            <a:normAutofit fontScale="92500" lnSpcReduction="20000"/>
          </a:bodyPr>
          <a:lstStyle/>
          <a:p>
            <a:pPr marL="0" indent="0" algn="l">
              <a:spcAft>
                <a:spcPts val="600"/>
              </a:spcAft>
              <a:buNone/>
            </a:pPr>
            <a:r>
              <a:rPr lang="en-NZ" sz="2400" b="1" i="0" dirty="0">
                <a:solidFill>
                  <a:schemeClr val="accent5"/>
                </a:solidFill>
                <a:effectLst/>
              </a:rPr>
              <a:t>How can your </a:t>
            </a:r>
            <a:r>
              <a:rPr lang="en-NZ" sz="2400" b="1" dirty="0">
                <a:solidFill>
                  <a:schemeClr val="accent5"/>
                </a:solidFill>
              </a:rPr>
              <a:t>court in</a:t>
            </a:r>
            <a:r>
              <a:rPr lang="en-NZ" sz="2400" b="1" i="0" dirty="0">
                <a:solidFill>
                  <a:schemeClr val="accent5"/>
                </a:solidFill>
                <a:effectLst/>
              </a:rPr>
              <a:t>clude and/or strengthen publication of data on:</a:t>
            </a:r>
          </a:p>
          <a:p>
            <a:pPr algn="l">
              <a:lnSpc>
                <a:spcPct val="150000"/>
              </a:lnSpc>
              <a:spcBef>
                <a:spcPts val="600"/>
              </a:spcBef>
              <a:spcAft>
                <a:spcPts val="600"/>
              </a:spcAft>
              <a:buFont typeface="Wingdings" panose="05000000000000000000" pitchFamily="2" charset="2"/>
              <a:buChar char="Ø"/>
            </a:pPr>
            <a:r>
              <a:rPr lang="en-NZ" b="0" i="0" dirty="0">
                <a:solidFill>
                  <a:srgbClr val="222222"/>
                </a:solidFill>
                <a:effectLst/>
              </a:rPr>
              <a:t>cases filed/ finalised by registry</a:t>
            </a:r>
            <a:endParaRPr lang="en-NZ" sz="3200" b="0" i="0" dirty="0">
              <a:solidFill>
                <a:srgbClr val="222222"/>
              </a:solidFill>
              <a:effectLst/>
            </a:endParaRPr>
          </a:p>
          <a:p>
            <a:pPr algn="l">
              <a:lnSpc>
                <a:spcPct val="150000"/>
              </a:lnSpc>
              <a:spcBef>
                <a:spcPts val="600"/>
              </a:spcBef>
              <a:spcAft>
                <a:spcPts val="600"/>
              </a:spcAft>
              <a:buFont typeface="Wingdings" panose="05000000000000000000" pitchFamily="2" charset="2"/>
              <a:buChar char="Ø"/>
            </a:pPr>
            <a:r>
              <a:rPr lang="en-NZ" b="0" i="0" dirty="0">
                <a:solidFill>
                  <a:srgbClr val="222222"/>
                </a:solidFill>
                <a:effectLst/>
              </a:rPr>
              <a:t>cases finalised at a circuit court</a:t>
            </a:r>
            <a:endParaRPr lang="en-NZ" sz="3200" b="0" i="0" dirty="0">
              <a:solidFill>
                <a:srgbClr val="222222"/>
              </a:solidFill>
              <a:effectLst/>
            </a:endParaRPr>
          </a:p>
          <a:p>
            <a:pPr algn="l">
              <a:lnSpc>
                <a:spcPct val="150000"/>
              </a:lnSpc>
              <a:spcBef>
                <a:spcPts val="600"/>
              </a:spcBef>
              <a:spcAft>
                <a:spcPts val="600"/>
              </a:spcAft>
              <a:buFont typeface="Wingdings" panose="05000000000000000000" pitchFamily="2" charset="2"/>
              <a:buChar char="Ø"/>
            </a:pPr>
            <a:r>
              <a:rPr lang="en-NZ" b="0" i="0" dirty="0">
                <a:solidFill>
                  <a:srgbClr val="222222"/>
                </a:solidFill>
                <a:effectLst/>
              </a:rPr>
              <a:t>cases where the court fee is waived</a:t>
            </a:r>
          </a:p>
          <a:p>
            <a:pPr algn="l">
              <a:lnSpc>
                <a:spcPct val="150000"/>
              </a:lnSpc>
              <a:spcBef>
                <a:spcPts val="600"/>
              </a:spcBef>
              <a:spcAft>
                <a:spcPts val="600"/>
              </a:spcAft>
              <a:buFont typeface="Wingdings" panose="05000000000000000000" pitchFamily="2" charset="2"/>
              <a:buChar char="Ø"/>
            </a:pPr>
            <a:r>
              <a:rPr lang="en-NZ" dirty="0">
                <a:solidFill>
                  <a:srgbClr val="222222"/>
                </a:solidFill>
              </a:rPr>
              <a:t>cases where legal representation or assistance provided</a:t>
            </a:r>
          </a:p>
          <a:p>
            <a:pPr algn="l">
              <a:lnSpc>
                <a:spcPct val="150000"/>
              </a:lnSpc>
              <a:spcBef>
                <a:spcPts val="600"/>
              </a:spcBef>
              <a:spcAft>
                <a:spcPts val="600"/>
              </a:spcAft>
              <a:buFont typeface="Wingdings" panose="05000000000000000000" pitchFamily="2" charset="2"/>
              <a:buChar char="Ø"/>
            </a:pPr>
            <a:r>
              <a:rPr lang="en-NZ" dirty="0">
                <a:solidFill>
                  <a:srgbClr val="222222"/>
                </a:solidFill>
              </a:rPr>
              <a:t>collection of sex, age and disability data</a:t>
            </a:r>
          </a:p>
          <a:p>
            <a:pPr marL="0" indent="0">
              <a:buNone/>
            </a:pPr>
            <a:br>
              <a:rPr lang="en-NZ" dirty="0"/>
            </a:br>
            <a:endParaRPr lang="en-US" dirty="0"/>
          </a:p>
        </p:txBody>
      </p:sp>
      <p:pic>
        <p:nvPicPr>
          <p:cNvPr id="5" name="Picture 4">
            <a:extLst>
              <a:ext uri="{FF2B5EF4-FFF2-40B4-BE49-F238E27FC236}">
                <a16:creationId xmlns:a16="http://schemas.microsoft.com/office/drawing/2014/main" id="{41FF49AD-3185-47D8-905F-478CF39C681A}"/>
              </a:ext>
            </a:extLst>
          </p:cNvPr>
          <p:cNvPicPr>
            <a:picLocks noChangeAspect="1"/>
          </p:cNvPicPr>
          <p:nvPr/>
        </p:nvPicPr>
        <p:blipFill>
          <a:blip r:embed="rId2"/>
          <a:stretch>
            <a:fillRect/>
          </a:stretch>
        </p:blipFill>
        <p:spPr>
          <a:xfrm>
            <a:off x="838200" y="975180"/>
            <a:ext cx="6791533" cy="1060796"/>
          </a:xfrm>
          <a:prstGeom prst="rect">
            <a:avLst/>
          </a:prstGeom>
        </p:spPr>
      </p:pic>
      <p:sp>
        <p:nvSpPr>
          <p:cNvPr id="3" name="Title 2">
            <a:extLst>
              <a:ext uri="{FF2B5EF4-FFF2-40B4-BE49-F238E27FC236}">
                <a16:creationId xmlns:a16="http://schemas.microsoft.com/office/drawing/2014/main" id="{70EB1C77-1796-422D-8E43-FA946E56AEBB}"/>
              </a:ext>
            </a:extLst>
          </p:cNvPr>
          <p:cNvSpPr>
            <a:spLocks noGrp="1"/>
          </p:cNvSpPr>
          <p:nvPr>
            <p:ph type="title"/>
          </p:nvPr>
        </p:nvSpPr>
        <p:spPr/>
        <p:txBody>
          <a:bodyPr/>
          <a:lstStyle/>
          <a:p>
            <a:r>
              <a:rPr lang="en-US" dirty="0">
                <a:solidFill>
                  <a:schemeClr val="bg2"/>
                </a:solidFill>
              </a:rPr>
              <a:t>Key Reflection Points</a:t>
            </a:r>
            <a:endParaRPr lang="en-NZ" dirty="0"/>
          </a:p>
        </p:txBody>
      </p:sp>
    </p:spTree>
    <p:extLst>
      <p:ext uri="{BB962C8B-B14F-4D97-AF65-F5344CB8AC3E}">
        <p14:creationId xmlns:p14="http://schemas.microsoft.com/office/powerpoint/2010/main" val="3584863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261C-4056-461A-92E1-B2ED17C6015C}"/>
              </a:ext>
            </a:extLst>
          </p:cNvPr>
          <p:cNvSpPr>
            <a:spLocks noGrp="1"/>
          </p:cNvSpPr>
          <p:nvPr>
            <p:ph type="ctrTitle"/>
          </p:nvPr>
        </p:nvSpPr>
        <p:spPr>
          <a:xfrm>
            <a:off x="898892" y="2369428"/>
            <a:ext cx="6400797" cy="2387600"/>
          </a:xfrm>
        </p:spPr>
        <p:txBody>
          <a:bodyPr>
            <a:normAutofit/>
          </a:bodyPr>
          <a:lstStyle/>
          <a:p>
            <a:r>
              <a:rPr lang="en-NZ" sz="6000" dirty="0">
                <a:solidFill>
                  <a:srgbClr val="FFFFFF"/>
                </a:solidFill>
              </a:rPr>
              <a:t>Wrap up and thank you for attending </a:t>
            </a:r>
          </a:p>
        </p:txBody>
      </p:sp>
      <p:sp>
        <p:nvSpPr>
          <p:cNvPr id="4" name="Rectangle 3">
            <a:extLst>
              <a:ext uri="{FF2B5EF4-FFF2-40B4-BE49-F238E27FC236}">
                <a16:creationId xmlns:a16="http://schemas.microsoft.com/office/drawing/2014/main" id="{133E8CB3-1AD0-4813-937F-55E9C8AB4965}"/>
              </a:ext>
            </a:extLst>
          </p:cNvPr>
          <p:cNvSpPr/>
          <p:nvPr/>
        </p:nvSpPr>
        <p:spPr>
          <a:xfrm>
            <a:off x="547012" y="603872"/>
            <a:ext cx="3298679" cy="1350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07E26"/>
              </a:solidFill>
              <a:effectLst/>
              <a:uLnTx/>
              <a:uFillTx/>
              <a:latin typeface="Corbel"/>
              <a:ea typeface="+mn-ea"/>
              <a:cs typeface="+mn-cs"/>
            </a:endParaRPr>
          </a:p>
        </p:txBody>
      </p:sp>
      <p:sp>
        <p:nvSpPr>
          <p:cNvPr id="5" name="Rectangle 4">
            <a:extLst>
              <a:ext uri="{FF2B5EF4-FFF2-40B4-BE49-F238E27FC236}">
                <a16:creationId xmlns:a16="http://schemas.microsoft.com/office/drawing/2014/main" id="{CFD95F5D-5980-4F86-BA75-D657ED4410FD}"/>
              </a:ext>
            </a:extLst>
          </p:cNvPr>
          <p:cNvSpPr/>
          <p:nvPr/>
        </p:nvSpPr>
        <p:spPr>
          <a:xfrm>
            <a:off x="8509591" y="5344560"/>
            <a:ext cx="3298679" cy="1350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07E26"/>
              </a:solidFill>
              <a:effectLst/>
              <a:uLnTx/>
              <a:uFillTx/>
              <a:latin typeface="Corbel"/>
              <a:ea typeface="+mn-ea"/>
              <a:cs typeface="+mn-cs"/>
            </a:endParaRPr>
          </a:p>
        </p:txBody>
      </p:sp>
    </p:spTree>
    <p:extLst>
      <p:ext uri="{BB962C8B-B14F-4D97-AF65-F5344CB8AC3E}">
        <p14:creationId xmlns:p14="http://schemas.microsoft.com/office/powerpoint/2010/main" val="355850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BEB1-A9C6-4FBF-84AE-546AB58A2229}"/>
              </a:ext>
            </a:extLst>
          </p:cNvPr>
          <p:cNvSpPr>
            <a:spLocks noGrp="1"/>
          </p:cNvSpPr>
          <p:nvPr>
            <p:ph type="ctrTitle"/>
          </p:nvPr>
        </p:nvSpPr>
        <p:spPr>
          <a:xfrm>
            <a:off x="662940" y="2571749"/>
            <a:ext cx="6899395" cy="3189287"/>
          </a:xfrm>
        </p:spPr>
        <p:txBody>
          <a:bodyPr>
            <a:normAutofit/>
          </a:bodyPr>
          <a:lstStyle/>
          <a:p>
            <a:br>
              <a:rPr lang="en-US" sz="2800" dirty="0">
                <a:ea typeface="+mn-ea"/>
                <a:cs typeface="+mn-cs"/>
              </a:rPr>
            </a:br>
            <a:r>
              <a:rPr lang="en-US" sz="2800" dirty="0">
                <a:ea typeface="+mn-ea"/>
                <a:cs typeface="+mn-cs"/>
              </a:rPr>
              <a:t>How Courts engage transparently with the public on their work and demonstrate access to justice as a key element of the administration of justice </a:t>
            </a:r>
            <a:endParaRPr lang="en-NZ" sz="2800" dirty="0">
              <a:ea typeface="+mn-ea"/>
              <a:cs typeface="+mn-cs"/>
            </a:endParaRPr>
          </a:p>
        </p:txBody>
      </p:sp>
    </p:spTree>
    <p:extLst>
      <p:ext uri="{BB962C8B-B14F-4D97-AF65-F5344CB8AC3E}">
        <p14:creationId xmlns:p14="http://schemas.microsoft.com/office/powerpoint/2010/main" val="219148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E69C96C-85DD-47C3-88E4-FD5D0216275D}"/>
              </a:ext>
            </a:extLst>
          </p:cNvPr>
          <p:cNvSpPr/>
          <p:nvPr/>
        </p:nvSpPr>
        <p:spPr>
          <a:xfrm>
            <a:off x="16139" y="-4"/>
            <a:ext cx="9845749" cy="6858000"/>
          </a:xfrm>
          <a:prstGeom prst="flowChartDelay">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E9E4E3"/>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A2C1DE-8BDA-4855-BBFE-AF51DFD6AA73}"/>
              </a:ext>
            </a:extLst>
          </p:cNvPr>
          <p:cNvSpPr>
            <a:spLocks noGrp="1"/>
          </p:cNvSpPr>
          <p:nvPr>
            <p:ph idx="1"/>
          </p:nvPr>
        </p:nvSpPr>
        <p:spPr>
          <a:xfrm>
            <a:off x="721242" y="2399859"/>
            <a:ext cx="8201628" cy="3676645"/>
          </a:xfrm>
        </p:spPr>
        <p:txBody>
          <a:bodyPr>
            <a:normAutofit/>
          </a:bodyPr>
          <a:lstStyle/>
          <a:p>
            <a:pPr>
              <a:lnSpc>
                <a:spcPct val="150000"/>
              </a:lnSpc>
              <a:buFont typeface="Wingdings" panose="05000000000000000000" pitchFamily="2" charset="2"/>
              <a:buChar char="Ø"/>
            </a:pPr>
            <a:r>
              <a:rPr lang="en-NZ" dirty="0">
                <a:solidFill>
                  <a:schemeClr val="tx2"/>
                </a:solidFill>
              </a:rPr>
              <a:t>Who is accessing the court and who is not?</a:t>
            </a:r>
          </a:p>
          <a:p>
            <a:pPr>
              <a:lnSpc>
                <a:spcPct val="150000"/>
              </a:lnSpc>
              <a:buFont typeface="Wingdings" panose="05000000000000000000" pitchFamily="2" charset="2"/>
              <a:buChar char="Ø"/>
            </a:pPr>
            <a:r>
              <a:rPr lang="en-NZ" dirty="0">
                <a:solidFill>
                  <a:schemeClr val="tx2"/>
                </a:solidFill>
              </a:rPr>
              <a:t>Where are they coming to court?</a:t>
            </a:r>
          </a:p>
          <a:p>
            <a:pPr>
              <a:lnSpc>
                <a:spcPct val="150000"/>
              </a:lnSpc>
              <a:buFont typeface="Wingdings" panose="05000000000000000000" pitchFamily="2" charset="2"/>
              <a:buChar char="Ø"/>
            </a:pPr>
            <a:r>
              <a:rPr lang="en-NZ" dirty="0">
                <a:solidFill>
                  <a:schemeClr val="tx2"/>
                </a:solidFill>
              </a:rPr>
              <a:t>How are they accessing the court? </a:t>
            </a:r>
          </a:p>
          <a:p>
            <a:pPr>
              <a:lnSpc>
                <a:spcPct val="150000"/>
              </a:lnSpc>
              <a:buFont typeface="Wingdings" panose="05000000000000000000" pitchFamily="2" charset="2"/>
              <a:buChar char="Ø"/>
            </a:pPr>
            <a:r>
              <a:rPr lang="en-NZ" dirty="0">
                <a:solidFill>
                  <a:schemeClr val="tx2"/>
                </a:solidFill>
              </a:rPr>
              <a:t>What are the outcomes when parties do access the court?</a:t>
            </a:r>
          </a:p>
          <a:p>
            <a:pPr>
              <a:lnSpc>
                <a:spcPct val="150000"/>
              </a:lnSpc>
              <a:buFont typeface="Wingdings" panose="05000000000000000000" pitchFamily="2" charset="2"/>
              <a:buChar char="Ø"/>
            </a:pPr>
            <a:r>
              <a:rPr lang="en-NZ" dirty="0">
                <a:solidFill>
                  <a:schemeClr val="tx2"/>
                </a:solidFill>
              </a:rPr>
              <a:t>Are there some outcomes that violate human rights?</a:t>
            </a:r>
          </a:p>
          <a:p>
            <a:endParaRPr lang="en-NZ" dirty="0"/>
          </a:p>
        </p:txBody>
      </p:sp>
      <p:sp>
        <p:nvSpPr>
          <p:cNvPr id="5" name="TextBox 4">
            <a:extLst>
              <a:ext uri="{FF2B5EF4-FFF2-40B4-BE49-F238E27FC236}">
                <a16:creationId xmlns:a16="http://schemas.microsoft.com/office/drawing/2014/main" id="{58F70197-4EBD-4055-8457-8EA947925820}"/>
              </a:ext>
            </a:extLst>
          </p:cNvPr>
          <p:cNvSpPr txBox="1"/>
          <p:nvPr/>
        </p:nvSpPr>
        <p:spPr>
          <a:xfrm>
            <a:off x="801455" y="1603294"/>
            <a:ext cx="42306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54AADF"/>
                </a:solidFill>
                <a:effectLst/>
                <a:uLnTx/>
                <a:uFillTx/>
                <a:latin typeface="Corbel" panose="020B0503020204020204" pitchFamily="34" charset="0"/>
                <a:ea typeface="+mn-ea"/>
                <a:cs typeface="+mn-cs"/>
              </a:rPr>
              <a:t>– what are we looking for?</a:t>
            </a:r>
          </a:p>
        </p:txBody>
      </p:sp>
      <p:pic>
        <p:nvPicPr>
          <p:cNvPr id="11" name="Picture 10">
            <a:extLst>
              <a:ext uri="{FF2B5EF4-FFF2-40B4-BE49-F238E27FC236}">
                <a16:creationId xmlns:a16="http://schemas.microsoft.com/office/drawing/2014/main" id="{7DFB3D8B-57BB-4447-A3EC-AF2AABE236C4}"/>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27769"/>
          <a:stretch/>
        </p:blipFill>
        <p:spPr>
          <a:xfrm rot="16200000">
            <a:off x="6959302" y="674873"/>
            <a:ext cx="5907576" cy="4557824"/>
          </a:xfrm>
          <a:prstGeom prst="rect">
            <a:avLst/>
          </a:prstGeom>
        </p:spPr>
      </p:pic>
      <p:sp>
        <p:nvSpPr>
          <p:cNvPr id="2" name="Title 1">
            <a:extLst>
              <a:ext uri="{FF2B5EF4-FFF2-40B4-BE49-F238E27FC236}">
                <a16:creationId xmlns:a16="http://schemas.microsoft.com/office/drawing/2014/main" id="{C3239203-220A-4C66-8E00-72443FDC25B7}"/>
              </a:ext>
            </a:extLst>
          </p:cNvPr>
          <p:cNvSpPr>
            <a:spLocks noGrp="1"/>
          </p:cNvSpPr>
          <p:nvPr>
            <p:ph type="title"/>
          </p:nvPr>
        </p:nvSpPr>
        <p:spPr>
          <a:xfrm>
            <a:off x="801455" y="983513"/>
            <a:ext cx="5551968" cy="882503"/>
          </a:xfrm>
        </p:spPr>
        <p:txBody>
          <a:bodyPr>
            <a:normAutofit/>
          </a:bodyPr>
          <a:lstStyle/>
          <a:p>
            <a:r>
              <a:rPr lang="en-NZ" sz="4400" dirty="0">
                <a:solidFill>
                  <a:schemeClr val="tx1"/>
                </a:solidFill>
              </a:rPr>
              <a:t>Access to Justice</a:t>
            </a:r>
          </a:p>
        </p:txBody>
      </p:sp>
    </p:spTree>
    <p:extLst>
      <p:ext uri="{BB962C8B-B14F-4D97-AF65-F5344CB8AC3E}">
        <p14:creationId xmlns:p14="http://schemas.microsoft.com/office/powerpoint/2010/main" val="285306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Female Profile with solid fill">
            <a:extLst>
              <a:ext uri="{FF2B5EF4-FFF2-40B4-BE49-F238E27FC236}">
                <a16:creationId xmlns:a16="http://schemas.microsoft.com/office/drawing/2014/main" id="{38733E38-21E6-E308-526B-CC858BC97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23" y="1187140"/>
            <a:ext cx="2032000" cy="2032000"/>
          </a:xfrm>
          <a:prstGeom prst="rect">
            <a:avLst/>
          </a:prstGeom>
        </p:spPr>
      </p:pic>
      <p:pic>
        <p:nvPicPr>
          <p:cNvPr id="3" name="Graphic 2" descr="Children with solid fill">
            <a:extLst>
              <a:ext uri="{FF2B5EF4-FFF2-40B4-BE49-F238E27FC236}">
                <a16:creationId xmlns:a16="http://schemas.microsoft.com/office/drawing/2014/main" id="{3D4D6243-F87D-9380-4745-1CE0D74DB6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8139" y="1198136"/>
            <a:ext cx="2032000" cy="2032000"/>
          </a:xfrm>
          <a:prstGeom prst="rect">
            <a:avLst/>
          </a:prstGeom>
        </p:spPr>
      </p:pic>
      <p:pic>
        <p:nvPicPr>
          <p:cNvPr id="4" name="Graphic 3" descr="Wheelchair with solid fill">
            <a:extLst>
              <a:ext uri="{FF2B5EF4-FFF2-40B4-BE49-F238E27FC236}">
                <a16:creationId xmlns:a16="http://schemas.microsoft.com/office/drawing/2014/main" id="{81C64986-74F8-20E3-51D8-FED9DC990D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0399" y="3230136"/>
            <a:ext cx="2032000" cy="2032000"/>
          </a:xfrm>
          <a:prstGeom prst="rect">
            <a:avLst/>
          </a:prstGeom>
        </p:spPr>
      </p:pic>
      <p:pic>
        <p:nvPicPr>
          <p:cNvPr id="5" name="Graphic 4" descr="Farm scene with solid fill">
            <a:extLst>
              <a:ext uri="{FF2B5EF4-FFF2-40B4-BE49-F238E27FC236}">
                <a16:creationId xmlns:a16="http://schemas.microsoft.com/office/drawing/2014/main" id="{65CA43C8-624B-D506-C7E6-BBF690994E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1623" y="1075539"/>
            <a:ext cx="2032000" cy="2032000"/>
          </a:xfrm>
          <a:prstGeom prst="rect">
            <a:avLst/>
          </a:prstGeom>
        </p:spPr>
      </p:pic>
      <p:sp>
        <p:nvSpPr>
          <p:cNvPr id="6" name="TextBox 5">
            <a:extLst>
              <a:ext uri="{FF2B5EF4-FFF2-40B4-BE49-F238E27FC236}">
                <a16:creationId xmlns:a16="http://schemas.microsoft.com/office/drawing/2014/main" id="{8A14E703-4B8A-E29C-AD11-F3EA33BF2734}"/>
              </a:ext>
            </a:extLst>
          </p:cNvPr>
          <p:cNvSpPr txBox="1"/>
          <p:nvPr/>
        </p:nvSpPr>
        <p:spPr>
          <a:xfrm>
            <a:off x="293470" y="2914231"/>
            <a:ext cx="3578055" cy="464871"/>
          </a:xfrm>
          <a:prstGeom prst="rect">
            <a:avLst/>
          </a:prstGeom>
          <a:noFill/>
        </p:spPr>
        <p:txBody>
          <a:bodyPr wrap="square">
            <a:spAutoFit/>
          </a:bodyPr>
          <a:lstStyle/>
          <a:p>
            <a:pPr algn="l">
              <a:lnSpc>
                <a:spcPct val="150000"/>
              </a:lnSpc>
              <a:spcBef>
                <a:spcPts val="600"/>
              </a:spcBef>
              <a:spcAft>
                <a:spcPts val="600"/>
              </a:spcAft>
            </a:pPr>
            <a:r>
              <a:rPr lang="en-AU" dirty="0">
                <a:solidFill>
                  <a:srgbClr val="48AEB6"/>
                </a:solidFill>
                <a:latin typeface="Corbel" panose="020B0503020204020204" pitchFamily="34" charset="0"/>
              </a:rPr>
              <a:t>Are women accessing the courts?</a:t>
            </a:r>
          </a:p>
        </p:txBody>
      </p:sp>
      <p:sp>
        <p:nvSpPr>
          <p:cNvPr id="7" name="TextBox 6">
            <a:extLst>
              <a:ext uri="{FF2B5EF4-FFF2-40B4-BE49-F238E27FC236}">
                <a16:creationId xmlns:a16="http://schemas.microsoft.com/office/drawing/2014/main" id="{B8042C27-B86B-E491-B8A2-28E1C981C4FB}"/>
              </a:ext>
            </a:extLst>
          </p:cNvPr>
          <p:cNvSpPr txBox="1"/>
          <p:nvPr/>
        </p:nvSpPr>
        <p:spPr>
          <a:xfrm>
            <a:off x="8249878" y="2811743"/>
            <a:ext cx="3578055" cy="464871"/>
          </a:xfrm>
          <a:prstGeom prst="rect">
            <a:avLst/>
          </a:prstGeom>
          <a:noFill/>
        </p:spPr>
        <p:txBody>
          <a:bodyPr wrap="square">
            <a:spAutoFit/>
          </a:bodyPr>
          <a:lstStyle/>
          <a:p>
            <a:pPr algn="l">
              <a:lnSpc>
                <a:spcPct val="150000"/>
              </a:lnSpc>
              <a:spcBef>
                <a:spcPts val="600"/>
              </a:spcBef>
              <a:spcAft>
                <a:spcPts val="600"/>
              </a:spcAft>
            </a:pPr>
            <a:r>
              <a:rPr lang="en-AU" dirty="0">
                <a:solidFill>
                  <a:srgbClr val="DC343E"/>
                </a:solidFill>
                <a:latin typeface="Corbel" panose="020B0503020204020204" pitchFamily="34" charset="0"/>
              </a:rPr>
              <a:t>Are children visible in court data?</a:t>
            </a:r>
          </a:p>
        </p:txBody>
      </p:sp>
      <p:sp>
        <p:nvSpPr>
          <p:cNvPr id="8" name="TextBox 7">
            <a:extLst>
              <a:ext uri="{FF2B5EF4-FFF2-40B4-BE49-F238E27FC236}">
                <a16:creationId xmlns:a16="http://schemas.microsoft.com/office/drawing/2014/main" id="{C6CD937D-BCCC-78A7-D82D-9A47EAE28537}"/>
              </a:ext>
            </a:extLst>
          </p:cNvPr>
          <p:cNvSpPr txBox="1"/>
          <p:nvPr/>
        </p:nvSpPr>
        <p:spPr>
          <a:xfrm>
            <a:off x="6081080" y="5126203"/>
            <a:ext cx="3970638" cy="646331"/>
          </a:xfrm>
          <a:prstGeom prst="rect">
            <a:avLst/>
          </a:prstGeom>
          <a:noFill/>
        </p:spPr>
        <p:txBody>
          <a:bodyPr wrap="square">
            <a:spAutoFit/>
          </a:bodyPr>
          <a:lstStyle/>
          <a:p>
            <a:pPr algn="ctr">
              <a:spcBef>
                <a:spcPts val="600"/>
              </a:spcBef>
              <a:spcAft>
                <a:spcPts val="600"/>
              </a:spcAft>
            </a:pPr>
            <a:r>
              <a:rPr lang="en-AU" dirty="0">
                <a:solidFill>
                  <a:srgbClr val="BFCE3E"/>
                </a:solidFill>
                <a:latin typeface="Corbel" panose="020B0503020204020204" pitchFamily="34" charset="0"/>
              </a:rPr>
              <a:t>Are people with disability accessing the courts?</a:t>
            </a:r>
          </a:p>
        </p:txBody>
      </p:sp>
      <p:sp>
        <p:nvSpPr>
          <p:cNvPr id="9" name="TextBox 8">
            <a:extLst>
              <a:ext uri="{FF2B5EF4-FFF2-40B4-BE49-F238E27FC236}">
                <a16:creationId xmlns:a16="http://schemas.microsoft.com/office/drawing/2014/main" id="{5F03DC47-F637-F9CE-BB34-481216F77968}"/>
              </a:ext>
            </a:extLst>
          </p:cNvPr>
          <p:cNvSpPr txBox="1"/>
          <p:nvPr/>
        </p:nvSpPr>
        <p:spPr>
          <a:xfrm>
            <a:off x="3871525" y="2978509"/>
            <a:ext cx="3970638" cy="646331"/>
          </a:xfrm>
          <a:prstGeom prst="rect">
            <a:avLst/>
          </a:prstGeom>
          <a:noFill/>
        </p:spPr>
        <p:txBody>
          <a:bodyPr wrap="square">
            <a:spAutoFit/>
          </a:bodyPr>
          <a:lstStyle/>
          <a:p>
            <a:pPr algn="ctr">
              <a:spcBef>
                <a:spcPts val="600"/>
              </a:spcBef>
              <a:spcAft>
                <a:spcPts val="600"/>
              </a:spcAft>
            </a:pPr>
            <a:r>
              <a:rPr lang="en-AU" dirty="0">
                <a:solidFill>
                  <a:srgbClr val="2B6C68"/>
                </a:solidFill>
                <a:latin typeface="Corbel" panose="020B0503020204020204" pitchFamily="34" charset="0"/>
              </a:rPr>
              <a:t>Are people that live outside cities accessing the courts?</a:t>
            </a:r>
          </a:p>
        </p:txBody>
      </p:sp>
      <p:pic>
        <p:nvPicPr>
          <p:cNvPr id="10" name="Graphic 9" descr="Money envelope with solid fill">
            <a:extLst>
              <a:ext uri="{FF2B5EF4-FFF2-40B4-BE49-F238E27FC236}">
                <a16:creationId xmlns:a16="http://schemas.microsoft.com/office/drawing/2014/main" id="{F092BA16-0B2C-ADD0-64FD-8C9F24D1DA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61557" y="3380733"/>
            <a:ext cx="1619936" cy="1619936"/>
          </a:xfrm>
          <a:prstGeom prst="rect">
            <a:avLst/>
          </a:prstGeom>
        </p:spPr>
      </p:pic>
      <p:sp>
        <p:nvSpPr>
          <p:cNvPr id="11" name="TextBox 10">
            <a:extLst>
              <a:ext uri="{FF2B5EF4-FFF2-40B4-BE49-F238E27FC236}">
                <a16:creationId xmlns:a16="http://schemas.microsoft.com/office/drawing/2014/main" id="{E4C582EB-6578-4A38-97ED-FB000B30ED9C}"/>
              </a:ext>
            </a:extLst>
          </p:cNvPr>
          <p:cNvSpPr txBox="1"/>
          <p:nvPr/>
        </p:nvSpPr>
        <p:spPr>
          <a:xfrm>
            <a:off x="1927196" y="4996024"/>
            <a:ext cx="3970638" cy="646331"/>
          </a:xfrm>
          <a:prstGeom prst="rect">
            <a:avLst/>
          </a:prstGeom>
          <a:noFill/>
        </p:spPr>
        <p:txBody>
          <a:bodyPr wrap="square">
            <a:spAutoFit/>
          </a:bodyPr>
          <a:lstStyle/>
          <a:p>
            <a:pPr algn="ctr">
              <a:spcBef>
                <a:spcPts val="600"/>
              </a:spcBef>
              <a:spcAft>
                <a:spcPts val="600"/>
              </a:spcAft>
            </a:pPr>
            <a:r>
              <a:rPr lang="en-AU" dirty="0">
                <a:solidFill>
                  <a:srgbClr val="618352"/>
                </a:solidFill>
                <a:latin typeface="Corbel" panose="020B0503020204020204" pitchFamily="34" charset="0"/>
              </a:rPr>
              <a:t>Are people that are poor accessing the courts?</a:t>
            </a:r>
          </a:p>
        </p:txBody>
      </p:sp>
    </p:spTree>
    <p:extLst>
      <p:ext uri="{BB962C8B-B14F-4D97-AF65-F5344CB8AC3E}">
        <p14:creationId xmlns:p14="http://schemas.microsoft.com/office/powerpoint/2010/main" val="24284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2179586" y="2788611"/>
            <a:ext cx="6027863" cy="23391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200" b="0" i="0" u="none" strike="noStrike" kern="1200" cap="none" spc="0" normalizeH="0" baseline="0" noProof="0" dirty="0">
              <a:ln>
                <a:noFill/>
              </a:ln>
              <a:solidFill>
                <a:srgbClr val="003E59"/>
              </a:solidFill>
              <a:effectLst/>
              <a:uLnTx/>
              <a:uFillTx/>
              <a:latin typeface="Corbel"/>
              <a:ea typeface="+mn-ea"/>
              <a:cs typeface="+mn-cs"/>
            </a:endParaRPr>
          </a:p>
        </p:txBody>
      </p:sp>
      <p:sp>
        <p:nvSpPr>
          <p:cNvPr id="11" name="Title 1">
            <a:extLst>
              <a:ext uri="{FF2B5EF4-FFF2-40B4-BE49-F238E27FC236}">
                <a16:creationId xmlns:a16="http://schemas.microsoft.com/office/drawing/2014/main" id="{0CEECD99-BDAF-4AA0-9FBF-802A030E77BC}"/>
              </a:ext>
            </a:extLst>
          </p:cNvPr>
          <p:cNvSpPr txBox="1">
            <a:spLocks/>
          </p:cNvSpPr>
          <p:nvPr/>
        </p:nvSpPr>
        <p:spPr>
          <a:xfrm>
            <a:off x="564005" y="1317525"/>
            <a:ext cx="8994711" cy="13580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NZ" sz="4400" b="0" i="0" u="none" strike="noStrike" kern="1200" cap="none" spc="0" normalizeH="0" baseline="0" noProof="0" dirty="0">
              <a:ln>
                <a:noFill/>
              </a:ln>
              <a:solidFill>
                <a:srgbClr val="FFFFFF"/>
              </a:solidFill>
              <a:effectLst/>
              <a:uLnTx/>
              <a:uFillTx/>
              <a:latin typeface="Corbe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NZ" sz="4400" b="0" i="0" u="none" strike="noStrike" kern="1200" cap="none" spc="0" normalizeH="0" baseline="0" noProof="0" dirty="0">
              <a:ln>
                <a:noFill/>
              </a:ln>
              <a:solidFill>
                <a:srgbClr val="FFFFFF"/>
              </a:solidFill>
              <a:effectLst/>
              <a:uLnTx/>
              <a:uFillTx/>
              <a:latin typeface="Corbel"/>
              <a:ea typeface="+mj-ea"/>
              <a:cs typeface="+mj-cs"/>
            </a:endParaRPr>
          </a:p>
        </p:txBody>
      </p:sp>
      <p:sp>
        <p:nvSpPr>
          <p:cNvPr id="7" name="Title 1">
            <a:extLst>
              <a:ext uri="{FF2B5EF4-FFF2-40B4-BE49-F238E27FC236}">
                <a16:creationId xmlns:a16="http://schemas.microsoft.com/office/drawing/2014/main" id="{39E9275E-4A87-416F-96DC-8186E68AAA22}"/>
              </a:ext>
            </a:extLst>
          </p:cNvPr>
          <p:cNvSpPr txBox="1">
            <a:spLocks/>
          </p:cNvSpPr>
          <p:nvPr/>
        </p:nvSpPr>
        <p:spPr>
          <a:xfrm>
            <a:off x="838200" y="842797"/>
            <a:ext cx="7216739" cy="16897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3E59"/>
                </a:solidFill>
                <a:effectLst/>
                <a:uLnTx/>
                <a:uFillTx/>
                <a:latin typeface="Corbel"/>
                <a:ea typeface="+mj-ea"/>
                <a:cs typeface="+mj-cs"/>
              </a:rPr>
              <a:t>When people with disabilities come to court</a:t>
            </a:r>
            <a:br>
              <a:rPr kumimoji="0" lang="en-US" sz="4400" b="1" i="0" u="none" strike="noStrike" kern="1200" cap="none" spc="0" normalizeH="0" baseline="0" noProof="0" dirty="0">
                <a:ln>
                  <a:noFill/>
                </a:ln>
                <a:solidFill>
                  <a:srgbClr val="003E59"/>
                </a:solidFill>
                <a:effectLst/>
                <a:uLnTx/>
                <a:uFillTx/>
                <a:latin typeface="Corbel"/>
                <a:ea typeface="+mj-ea"/>
                <a:cs typeface="+mj-cs"/>
              </a:rPr>
            </a:br>
            <a:endParaRPr kumimoji="0" lang="en-AU" sz="4400" b="1" i="0" u="none" strike="noStrike" kern="1200" cap="none" spc="0" normalizeH="0" baseline="0" noProof="0" dirty="0">
              <a:ln>
                <a:noFill/>
              </a:ln>
              <a:solidFill>
                <a:srgbClr val="003E59"/>
              </a:solidFill>
              <a:effectLst/>
              <a:uLnTx/>
              <a:uFillTx/>
              <a:latin typeface="Corbel"/>
              <a:ea typeface="+mj-ea"/>
              <a:cs typeface="+mj-cs"/>
            </a:endParaRPr>
          </a:p>
        </p:txBody>
      </p:sp>
      <p:pic>
        <p:nvPicPr>
          <p:cNvPr id="8" name="Picture 7">
            <a:extLst>
              <a:ext uri="{FF2B5EF4-FFF2-40B4-BE49-F238E27FC236}">
                <a16:creationId xmlns:a16="http://schemas.microsoft.com/office/drawing/2014/main" id="{F2DCEEFE-D6DC-49F9-9EE5-6F1752855F0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9065" y="2750030"/>
            <a:ext cx="3229136" cy="3229136"/>
          </a:xfrm>
          <a:prstGeom prst="rect">
            <a:avLst/>
          </a:prstGeom>
        </p:spPr>
      </p:pic>
      <p:pic>
        <p:nvPicPr>
          <p:cNvPr id="10" name="Picture 9">
            <a:extLst>
              <a:ext uri="{FF2B5EF4-FFF2-40B4-BE49-F238E27FC236}">
                <a16:creationId xmlns:a16="http://schemas.microsoft.com/office/drawing/2014/main" id="{58572757-53D5-47CE-A2B1-3FCE69877309}"/>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46569" y="2774843"/>
            <a:ext cx="3240360" cy="3240360"/>
          </a:xfrm>
          <a:prstGeom prst="rect">
            <a:avLst/>
          </a:prstGeom>
        </p:spPr>
      </p:pic>
      <p:pic>
        <p:nvPicPr>
          <p:cNvPr id="12" name="Picture 11" descr="A picture containing text, outdoor object&#10;&#10;Description automatically generated">
            <a:extLst>
              <a:ext uri="{FF2B5EF4-FFF2-40B4-BE49-F238E27FC236}">
                <a16:creationId xmlns:a16="http://schemas.microsoft.com/office/drawing/2014/main" id="{5088704A-915E-49AB-B38A-B899D2686A6C}"/>
              </a:ext>
            </a:extLst>
          </p:cNvPr>
          <p:cNvPicPr>
            <a:picLocks noChangeAspect="1"/>
          </p:cNvPicPr>
          <p:nvPr/>
        </p:nvPicPr>
        <p:blipFill rotWithShape="1">
          <a:blip r:embed="rId5">
            <a:extLst>
              <a:ext uri="{28A0092B-C50C-407E-A947-70E740481C1C}">
                <a14:useLocalDpi xmlns:a14="http://schemas.microsoft.com/office/drawing/2010/main" val="0"/>
              </a:ext>
            </a:extLst>
          </a:blip>
          <a:srcRect l="47603" b="36030"/>
          <a:stretch/>
        </p:blipFill>
        <p:spPr>
          <a:xfrm rot="5400000">
            <a:off x="5959972" y="635248"/>
            <a:ext cx="7405158" cy="5105668"/>
          </a:xfrm>
          <a:prstGeom prst="rect">
            <a:avLst/>
          </a:prstGeom>
        </p:spPr>
      </p:pic>
    </p:spTree>
    <p:extLst>
      <p:ext uri="{BB962C8B-B14F-4D97-AF65-F5344CB8AC3E}">
        <p14:creationId xmlns:p14="http://schemas.microsoft.com/office/powerpoint/2010/main" val="256072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0DED78-09AE-4D0D-8723-94A6CB8BC4C4}"/>
              </a:ext>
            </a:extLst>
          </p:cNvPr>
          <p:cNvSpPr txBox="1">
            <a:spLocks/>
          </p:cNvSpPr>
          <p:nvPr/>
        </p:nvSpPr>
        <p:spPr>
          <a:xfrm>
            <a:off x="482602" y="378235"/>
            <a:ext cx="9877355" cy="9050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0" i="0" u="none" strike="noStrike" kern="1200" cap="none" spc="0" normalizeH="0" baseline="0" noProof="0" dirty="0">
                <a:ln>
                  <a:noFill/>
                </a:ln>
                <a:solidFill>
                  <a:srgbClr val="FFFFFF"/>
                </a:solidFill>
                <a:effectLst/>
                <a:uLnTx/>
                <a:uFillTx/>
                <a:latin typeface="Corbel"/>
                <a:ea typeface="+mj-ea"/>
                <a:cs typeface="+mj-cs"/>
              </a:rPr>
              <a:t>Need to focus on people with disabilities </a:t>
            </a:r>
            <a:endParaRPr kumimoji="0" lang="en-NZ" sz="4400" b="0" i="0" u="none" strike="noStrike" kern="1200" cap="none" spc="0" normalizeH="0" baseline="0" noProof="0" dirty="0">
              <a:ln>
                <a:noFill/>
              </a:ln>
              <a:solidFill>
                <a:srgbClr val="FFFFFF"/>
              </a:solidFill>
              <a:effectLst/>
              <a:uLnTx/>
              <a:uFillTx/>
              <a:latin typeface="Corbel"/>
              <a:ea typeface="+mj-ea"/>
              <a:cs typeface="+mj-cs"/>
            </a:endParaRPr>
          </a:p>
        </p:txBody>
      </p:sp>
      <p:sp>
        <p:nvSpPr>
          <p:cNvPr id="18" name="Rectangle: Rounded Corners 17">
            <a:extLst>
              <a:ext uri="{FF2B5EF4-FFF2-40B4-BE49-F238E27FC236}">
                <a16:creationId xmlns:a16="http://schemas.microsoft.com/office/drawing/2014/main" id="{12B17DF6-7E76-4AF6-9D36-B6506FA448AB}"/>
              </a:ext>
            </a:extLst>
          </p:cNvPr>
          <p:cNvSpPr/>
          <p:nvPr/>
        </p:nvSpPr>
        <p:spPr>
          <a:xfrm>
            <a:off x="1354221" y="4738971"/>
            <a:ext cx="4497090" cy="1530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07E26"/>
              </a:solidFill>
              <a:effectLst/>
              <a:uLnTx/>
              <a:uFillTx/>
              <a:latin typeface="Corbel"/>
              <a:ea typeface="+mn-ea"/>
              <a:cs typeface="+mn-cs"/>
            </a:endParaRPr>
          </a:p>
        </p:txBody>
      </p:sp>
      <p:pic>
        <p:nvPicPr>
          <p:cNvPr id="17" name="Graphic 16" descr="Man and woman with solid fill">
            <a:extLst>
              <a:ext uri="{FF2B5EF4-FFF2-40B4-BE49-F238E27FC236}">
                <a16:creationId xmlns:a16="http://schemas.microsoft.com/office/drawing/2014/main" id="{363461A4-F267-410C-8B32-864E3CF8BD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8600" y="4838737"/>
            <a:ext cx="914400" cy="914400"/>
          </a:xfrm>
          <a:prstGeom prst="rect">
            <a:avLst/>
          </a:prstGeom>
        </p:spPr>
      </p:pic>
      <p:pic>
        <p:nvPicPr>
          <p:cNvPr id="8" name="Graphic 7" descr="Person in wheelchair with solid fill">
            <a:extLst>
              <a:ext uri="{FF2B5EF4-FFF2-40B4-BE49-F238E27FC236}">
                <a16:creationId xmlns:a16="http://schemas.microsoft.com/office/drawing/2014/main" id="{1A543593-BB31-47FE-B8D9-3F18FBD5E5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796024" y="4838737"/>
            <a:ext cx="914400" cy="914400"/>
          </a:xfrm>
          <a:prstGeom prst="rect">
            <a:avLst/>
          </a:prstGeom>
        </p:spPr>
      </p:pic>
      <p:sp>
        <p:nvSpPr>
          <p:cNvPr id="21" name="Rectangle: Top Corners Rounded 20">
            <a:extLst>
              <a:ext uri="{FF2B5EF4-FFF2-40B4-BE49-F238E27FC236}">
                <a16:creationId xmlns:a16="http://schemas.microsoft.com/office/drawing/2014/main" id="{3F366C62-4361-4B75-9D50-5D6541FB5A4B}"/>
              </a:ext>
            </a:extLst>
          </p:cNvPr>
          <p:cNvSpPr/>
          <p:nvPr/>
        </p:nvSpPr>
        <p:spPr>
          <a:xfrm rot="10800000">
            <a:off x="1354220" y="5852903"/>
            <a:ext cx="4497091" cy="541473"/>
          </a:xfrm>
          <a:prstGeom prst="round2Same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srgbClr val="F07E26"/>
              </a:solidFill>
              <a:effectLst/>
              <a:uLnTx/>
              <a:uFillTx/>
              <a:latin typeface="Corbel"/>
              <a:ea typeface="+mn-ea"/>
              <a:cs typeface="+mn-cs"/>
            </a:endParaRPr>
          </a:p>
        </p:txBody>
      </p:sp>
      <p:sp>
        <p:nvSpPr>
          <p:cNvPr id="22" name="TextBox 21">
            <a:extLst>
              <a:ext uri="{FF2B5EF4-FFF2-40B4-BE49-F238E27FC236}">
                <a16:creationId xmlns:a16="http://schemas.microsoft.com/office/drawing/2014/main" id="{DD7A6D53-418F-4689-9586-D6EC8227F7F3}"/>
              </a:ext>
            </a:extLst>
          </p:cNvPr>
          <p:cNvSpPr txBox="1"/>
          <p:nvPr/>
        </p:nvSpPr>
        <p:spPr>
          <a:xfrm>
            <a:off x="2322186" y="5876285"/>
            <a:ext cx="25611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srgbClr val="FFFFFF"/>
                </a:solidFill>
                <a:effectLst/>
                <a:uLnTx/>
                <a:uFillTx/>
                <a:latin typeface="Corbel"/>
                <a:ea typeface="+mn-ea"/>
                <a:cs typeface="+mn-cs"/>
              </a:rPr>
              <a:t>EQUAL RIGHTS</a:t>
            </a:r>
          </a:p>
        </p:txBody>
      </p:sp>
      <p:pic>
        <p:nvPicPr>
          <p:cNvPr id="23" name="Picture 22">
            <a:extLst>
              <a:ext uri="{FF2B5EF4-FFF2-40B4-BE49-F238E27FC236}">
                <a16:creationId xmlns:a16="http://schemas.microsoft.com/office/drawing/2014/main" id="{E2337B4E-E322-45CA-B6CC-12EB30D0633C}"/>
              </a:ext>
            </a:extLst>
          </p:cNvPr>
          <p:cNvPicPr>
            <a:picLocks noChangeAspect="1"/>
          </p:cNvPicPr>
          <p:nvPr/>
        </p:nvPicPr>
        <p:blipFill rotWithShape="1">
          <a:blip r:embed="rId7">
            <a:extLst>
              <a:ext uri="{28A0092B-C50C-407E-A947-70E740481C1C}">
                <a14:useLocalDpi xmlns:a14="http://schemas.microsoft.com/office/drawing/2010/main" val="0"/>
              </a:ext>
            </a:extLst>
          </a:blip>
          <a:srcRect l="54914" t="27769"/>
          <a:stretch/>
        </p:blipFill>
        <p:spPr>
          <a:xfrm>
            <a:off x="7536459" y="2645922"/>
            <a:ext cx="4655541" cy="4212077"/>
          </a:xfrm>
          <a:prstGeom prst="rect">
            <a:avLst/>
          </a:prstGeom>
        </p:spPr>
      </p:pic>
      <p:pic>
        <p:nvPicPr>
          <p:cNvPr id="25" name="Graphic 24" descr="Woman with cane with solid fill">
            <a:extLst>
              <a:ext uri="{FF2B5EF4-FFF2-40B4-BE49-F238E27FC236}">
                <a16:creationId xmlns:a16="http://schemas.microsoft.com/office/drawing/2014/main" id="{1918355B-8BDD-4490-B635-135EFD499F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17017" y="4806835"/>
            <a:ext cx="914400" cy="914400"/>
          </a:xfrm>
          <a:prstGeom prst="rect">
            <a:avLst/>
          </a:prstGeom>
        </p:spPr>
      </p:pic>
      <p:pic>
        <p:nvPicPr>
          <p:cNvPr id="27" name="Graphic 26" descr="Woman with kid with solid fill">
            <a:extLst>
              <a:ext uri="{FF2B5EF4-FFF2-40B4-BE49-F238E27FC236}">
                <a16:creationId xmlns:a16="http://schemas.microsoft.com/office/drawing/2014/main" id="{A83C7647-E2F7-4EDD-8355-27EF769AB2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44037" y="4814617"/>
            <a:ext cx="943824" cy="943824"/>
          </a:xfrm>
          <a:prstGeom prst="rect">
            <a:avLst/>
          </a:prstGeom>
        </p:spPr>
      </p:pic>
      <p:pic>
        <p:nvPicPr>
          <p:cNvPr id="29" name="Graphic 28" descr="Woman with baby with solid fill">
            <a:extLst>
              <a:ext uri="{FF2B5EF4-FFF2-40B4-BE49-F238E27FC236}">
                <a16:creationId xmlns:a16="http://schemas.microsoft.com/office/drawing/2014/main" id="{C8474192-C313-4A06-BB7A-B20E8181CF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5833" y="4878642"/>
            <a:ext cx="834591" cy="834591"/>
          </a:xfrm>
          <a:prstGeom prst="rect">
            <a:avLst/>
          </a:prstGeom>
        </p:spPr>
      </p:pic>
      <p:pic>
        <p:nvPicPr>
          <p:cNvPr id="31" name="Graphic 30" descr="Pregnant lady with solid fill">
            <a:extLst>
              <a:ext uri="{FF2B5EF4-FFF2-40B4-BE49-F238E27FC236}">
                <a16:creationId xmlns:a16="http://schemas.microsoft.com/office/drawing/2014/main" id="{C59D5DC9-A80D-464C-9BD7-8E3CBCECA6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17651" y="4857958"/>
            <a:ext cx="857142" cy="857142"/>
          </a:xfrm>
          <a:prstGeom prst="rect">
            <a:avLst/>
          </a:prstGeom>
        </p:spPr>
      </p:pic>
      <p:pic>
        <p:nvPicPr>
          <p:cNvPr id="35" name="Graphic 34" descr="Two Men with solid fill">
            <a:extLst>
              <a:ext uri="{FF2B5EF4-FFF2-40B4-BE49-F238E27FC236}">
                <a16:creationId xmlns:a16="http://schemas.microsoft.com/office/drawing/2014/main" id="{5A41979B-945E-4868-A01C-13B7F05BCE6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61207" y="4819439"/>
            <a:ext cx="953561" cy="953561"/>
          </a:xfrm>
          <a:prstGeom prst="rect">
            <a:avLst/>
          </a:prstGeom>
        </p:spPr>
      </p:pic>
      <p:sp>
        <p:nvSpPr>
          <p:cNvPr id="5" name="Content Placeholder 2">
            <a:extLst>
              <a:ext uri="{FF2B5EF4-FFF2-40B4-BE49-F238E27FC236}">
                <a16:creationId xmlns:a16="http://schemas.microsoft.com/office/drawing/2014/main" id="{3F329C7C-2179-4845-B9EF-D8D908DA961E}"/>
              </a:ext>
            </a:extLst>
          </p:cNvPr>
          <p:cNvSpPr txBox="1">
            <a:spLocks/>
          </p:cNvSpPr>
          <p:nvPr/>
        </p:nvSpPr>
        <p:spPr>
          <a:xfrm>
            <a:off x="335152" y="1230998"/>
            <a:ext cx="10851657" cy="27256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003E59"/>
                </a:solidFill>
                <a:effectLst/>
                <a:uLnTx/>
                <a:uFillTx/>
                <a:latin typeface="Corbel"/>
                <a:ea typeface="+mn-ea"/>
                <a:cs typeface="+mn-cs"/>
              </a:rPr>
              <a:t> </a:t>
            </a:r>
            <a:r>
              <a:rPr kumimoji="0" lang="en-US" sz="3200" b="1" i="0" u="none" strike="noStrike" kern="1200" cap="none" spc="0" normalizeH="0" baseline="0" noProof="0" dirty="0">
                <a:ln>
                  <a:noFill/>
                </a:ln>
                <a:solidFill>
                  <a:srgbClr val="003E59"/>
                </a:solidFill>
                <a:effectLst/>
                <a:uLnTx/>
                <a:uFillTx/>
                <a:latin typeface="Corbel"/>
                <a:ea typeface="+mn-ea"/>
                <a:cs typeface="+mn-cs"/>
              </a:rPr>
              <a:t>17% (1.7m) Pacific people with </a:t>
            </a:r>
            <a:r>
              <a:rPr kumimoji="0" lang="en-US" sz="3200" b="0" i="0" u="none" strike="noStrike" kern="1200" cap="none" spc="0" normalizeH="0" baseline="0" noProof="0" dirty="0">
                <a:ln>
                  <a:noFill/>
                </a:ln>
                <a:solidFill>
                  <a:srgbClr val="003E59"/>
                </a:solidFill>
                <a:effectLst/>
                <a:uLnTx/>
                <a:uFillTx/>
                <a:latin typeface="Corbel"/>
                <a:ea typeface="+mn-ea"/>
                <a:cs typeface="+mn-cs"/>
              </a:rPr>
              <a:t>some form of disability</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3E59"/>
                </a:solidFill>
                <a:effectLst/>
                <a:uLnTx/>
                <a:uFillTx/>
                <a:latin typeface="Corbel"/>
                <a:ea typeface="+mn-ea"/>
                <a:cs typeface="+mn-cs"/>
              </a:rPr>
              <a:t> </a:t>
            </a:r>
            <a:r>
              <a:rPr kumimoji="0" lang="en-US" sz="3200" b="1" i="0" u="none" strike="noStrike" kern="1200" cap="none" spc="0" normalizeH="0" baseline="0" noProof="0" dirty="0">
                <a:ln>
                  <a:noFill/>
                </a:ln>
                <a:solidFill>
                  <a:srgbClr val="003E59"/>
                </a:solidFill>
                <a:effectLst/>
                <a:uLnTx/>
                <a:uFillTx/>
                <a:latin typeface="Corbel"/>
                <a:ea typeface="+mn-ea"/>
                <a:cs typeface="+mn-cs"/>
              </a:rPr>
              <a:t>&gt;10% children </a:t>
            </a:r>
            <a:r>
              <a:rPr kumimoji="0" lang="en-US" sz="3200" b="0" i="0" u="none" strike="noStrike" kern="1200" cap="none" spc="0" normalizeH="0" baseline="0" noProof="0" dirty="0">
                <a:ln>
                  <a:noFill/>
                </a:ln>
                <a:solidFill>
                  <a:srgbClr val="003E59"/>
                </a:solidFill>
                <a:effectLst/>
                <a:uLnTx/>
                <a:uFillTx/>
                <a:latin typeface="Corbel"/>
                <a:ea typeface="+mn-ea"/>
                <a:cs typeface="+mn-cs"/>
              </a:rPr>
              <a:t>with disabilities </a:t>
            </a:r>
            <a:r>
              <a:rPr kumimoji="0" lang="en-US" sz="3200" b="1" i="0" u="none" strike="noStrike" kern="1200" cap="none" spc="0" normalizeH="0" baseline="0" noProof="0" dirty="0">
                <a:ln>
                  <a:noFill/>
                </a:ln>
                <a:solidFill>
                  <a:srgbClr val="003E59"/>
                </a:solidFill>
                <a:effectLst/>
                <a:uLnTx/>
                <a:uFillTx/>
                <a:latin typeface="Corbel"/>
                <a:ea typeface="+mn-ea"/>
                <a:cs typeface="+mn-cs"/>
              </a:rPr>
              <a:t>attend school</a:t>
            </a:r>
            <a:r>
              <a:rPr kumimoji="0" lang="en-US" sz="3200" b="0" i="0" u="none" strike="noStrike" kern="1200" cap="none" spc="0" normalizeH="0" baseline="0" noProof="0" dirty="0">
                <a:ln>
                  <a:noFill/>
                </a:ln>
                <a:solidFill>
                  <a:srgbClr val="003E59"/>
                </a:solidFill>
                <a:effectLst/>
                <a:uLnTx/>
                <a:uFillTx/>
                <a:latin typeface="Corbel"/>
                <a:ea typeface="+mn-ea"/>
                <a:cs typeface="+mn-cs"/>
              </a:rPr>
              <a:t> in Asia Pacific  </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003E59"/>
                </a:solidFill>
                <a:effectLst/>
                <a:uLnTx/>
                <a:uFillTx/>
                <a:latin typeface="Corbel"/>
                <a:ea typeface="+mn-ea"/>
                <a:cs typeface="+mn-cs"/>
              </a:rPr>
              <a:t> </a:t>
            </a:r>
            <a:r>
              <a:rPr kumimoji="0" lang="en-US" sz="3200" b="1" i="0" u="none" strike="noStrike" kern="1200" cap="none" spc="0" normalizeH="0" baseline="0" noProof="0" dirty="0">
                <a:ln>
                  <a:noFill/>
                </a:ln>
                <a:solidFill>
                  <a:srgbClr val="003E59"/>
                </a:solidFill>
                <a:effectLst/>
                <a:uLnTx/>
                <a:uFillTx/>
                <a:latin typeface="Corbel"/>
                <a:ea typeface="+mn-ea"/>
                <a:cs typeface="+mn-cs"/>
              </a:rPr>
              <a:t>Only 10</a:t>
            </a:r>
            <a:r>
              <a:rPr kumimoji="0" lang="en-US" sz="3200" b="0" i="0" u="none" strike="noStrike" kern="1200" cap="none" spc="0" normalizeH="0" baseline="0" noProof="0" dirty="0">
                <a:ln>
                  <a:noFill/>
                </a:ln>
                <a:solidFill>
                  <a:srgbClr val="003E59"/>
                </a:solidFill>
                <a:effectLst/>
                <a:uLnTx/>
                <a:uFillTx/>
                <a:latin typeface="Corbel"/>
                <a:ea typeface="+mn-ea"/>
                <a:cs typeface="+mn-cs"/>
              </a:rPr>
              <a:t>% Pacific people with disabilities economically active</a:t>
            </a: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r>
              <a:rPr kumimoji="0" lang="en-NZ" sz="3200" b="1"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More vulnerable to physical and sexual abuse </a:t>
            </a:r>
            <a:r>
              <a:rPr kumimoji="0" lang="en-NZ" sz="3200" b="0"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(women &amp; girls 2-3 x  and children 4 x than others)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NZ" sz="3200" b="0"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People with disabilities have the </a:t>
            </a:r>
            <a:r>
              <a:rPr kumimoji="0" lang="en-NZ" sz="3200" b="1"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highest rates of dissatisfaction </a:t>
            </a:r>
            <a:r>
              <a:rPr kumimoji="0" lang="en-NZ" sz="3200" b="0"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with court services</a:t>
            </a:r>
            <a:r>
              <a:rPr kumimoji="0" lang="en-NZ" sz="2800" b="0" i="0" u="none" strike="noStrike" kern="1200" cap="none" spc="0" normalizeH="0" baseline="0" noProof="0" dirty="0">
                <a:ln>
                  <a:noFill/>
                </a:ln>
                <a:solidFill>
                  <a:srgbClr val="003E59"/>
                </a:solidFill>
                <a:effectLst/>
                <a:uLnTx/>
                <a:uFillTx/>
                <a:latin typeface="Corbel" panose="020B0503020204020204" pitchFamily="34" charset="0"/>
                <a:ea typeface="Corbel" panose="020B0503020204020204" pitchFamily="34" charset="0"/>
                <a:cs typeface="Times New Roman" panose="02020603050405020304" pitchFamily="18" charset="0"/>
              </a:rPr>
              <a:t>. </a:t>
            </a:r>
            <a:endParaRPr kumimoji="0" lang="en-AU" sz="2800" b="0" i="0" u="none" strike="noStrike" kern="1200" cap="none" spc="0" normalizeH="0" baseline="0" noProof="0" dirty="0">
              <a:ln>
                <a:noFill/>
              </a:ln>
              <a:solidFill>
                <a:srgbClr val="003E59"/>
              </a:solidFill>
              <a:effectLst/>
              <a:uLnTx/>
              <a:uFillTx/>
              <a:latin typeface="Corbel"/>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Ø"/>
              <a:tabLst/>
              <a:defRPr/>
            </a:pPr>
            <a:endParaRPr kumimoji="0" lang="en-AU" sz="2800" b="0" i="0" u="none" strike="noStrike" kern="1200" cap="none" spc="0" normalizeH="0" baseline="0" noProof="0" dirty="0">
              <a:ln>
                <a:noFill/>
              </a:ln>
              <a:solidFill>
                <a:srgbClr val="003E59"/>
              </a:solidFill>
              <a:effectLst/>
              <a:uLnTx/>
              <a:uFillTx/>
              <a:latin typeface="Corbe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400" b="0" i="0" u="none" strike="noStrike" kern="1200" cap="none" spc="0" normalizeH="0" baseline="0" noProof="0" dirty="0">
              <a:ln>
                <a:noFill/>
              </a:ln>
              <a:solidFill>
                <a:srgbClr val="003E59"/>
              </a:solidFill>
              <a:effectLst/>
              <a:uLnTx/>
              <a:uFillTx/>
              <a:latin typeface="Corbe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dirty="0">
              <a:ln>
                <a:noFill/>
              </a:ln>
              <a:solidFill>
                <a:srgbClr val="003E59"/>
              </a:solidFill>
              <a:effectLst/>
              <a:uLnTx/>
              <a:uFillTx/>
              <a:latin typeface="Corbel"/>
              <a:ea typeface="+mn-ea"/>
              <a:cs typeface="+mn-cs"/>
            </a:endParaRPr>
          </a:p>
        </p:txBody>
      </p:sp>
    </p:spTree>
    <p:extLst>
      <p:ext uri="{BB962C8B-B14F-4D97-AF65-F5344CB8AC3E}">
        <p14:creationId xmlns:p14="http://schemas.microsoft.com/office/powerpoint/2010/main" val="3494740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FBBA00"/>
      </a:dk1>
      <a:lt1>
        <a:srgbClr val="F07E26"/>
      </a:lt1>
      <a:dk2>
        <a:srgbClr val="EA5045"/>
      </a:dk2>
      <a:lt2>
        <a:srgbClr val="EA528C"/>
      </a:lt2>
      <a:accent1>
        <a:srgbClr val="003E59"/>
      </a:accent1>
      <a:accent2>
        <a:srgbClr val="E9E4E3"/>
      </a:accent2>
      <a:accent3>
        <a:srgbClr val="0DA98A"/>
      </a:accent3>
      <a:accent4>
        <a:srgbClr val="6DCAF3"/>
      </a:accent4>
      <a:accent5>
        <a:srgbClr val="54AADF"/>
      </a:accent5>
      <a:accent6>
        <a:srgbClr val="E50051"/>
      </a:accent6>
      <a:hlink>
        <a:srgbClr val="B2CE5B"/>
      </a:hlink>
      <a:folHlink>
        <a:srgbClr val="787FBD"/>
      </a:folHlink>
    </a:clrScheme>
    <a:fontScheme name="PJSP fonts">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FBBA00"/>
      </a:dk1>
      <a:lt1>
        <a:srgbClr val="E9E4E3"/>
      </a:lt1>
      <a:dk2>
        <a:srgbClr val="EA5045"/>
      </a:dk2>
      <a:lt2>
        <a:srgbClr val="EA528C"/>
      </a:lt2>
      <a:accent1>
        <a:srgbClr val="003E59"/>
      </a:accent1>
      <a:accent2>
        <a:srgbClr val="E9E4E3"/>
      </a:accent2>
      <a:accent3>
        <a:srgbClr val="0DA98A"/>
      </a:accent3>
      <a:accent4>
        <a:srgbClr val="6DCAF3"/>
      </a:accent4>
      <a:accent5>
        <a:srgbClr val="54AADF"/>
      </a:accent5>
      <a:accent6>
        <a:srgbClr val="E50051"/>
      </a:accent6>
      <a:hlink>
        <a:srgbClr val="B2CE5B"/>
      </a:hlink>
      <a:folHlink>
        <a:srgbClr val="787FBD"/>
      </a:folHlink>
    </a:clrScheme>
    <a:fontScheme name="PJSP fonts">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PJSP">
      <a:dk1>
        <a:srgbClr val="003E59"/>
      </a:dk1>
      <a:lt1>
        <a:srgbClr val="E9E4E3"/>
      </a:lt1>
      <a:dk2>
        <a:srgbClr val="000000"/>
      </a:dk2>
      <a:lt2>
        <a:srgbClr val="FFFFFF"/>
      </a:lt2>
      <a:accent1>
        <a:srgbClr val="0DA98A"/>
      </a:accent1>
      <a:accent2>
        <a:srgbClr val="54AADF"/>
      </a:accent2>
      <a:accent3>
        <a:srgbClr val="6DCAF3"/>
      </a:accent3>
      <a:accent4>
        <a:srgbClr val="E50051"/>
      </a:accent4>
      <a:accent5>
        <a:srgbClr val="EE5045"/>
      </a:accent5>
      <a:accent6>
        <a:srgbClr val="F07E26"/>
      </a:accent6>
      <a:hlink>
        <a:srgbClr val="0DA98A"/>
      </a:hlink>
      <a:folHlink>
        <a:srgbClr val="E500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6577</TotalTime>
  <Words>3205</Words>
  <Application>Microsoft Office PowerPoint</Application>
  <PresentationFormat>Widescreen</PresentationFormat>
  <Paragraphs>369</Paragraphs>
  <Slides>44</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44</vt:i4>
      </vt:variant>
    </vt:vector>
  </HeadingPairs>
  <TitlesOfParts>
    <vt:vector size="57" baseType="lpstr">
      <vt:lpstr>Arial</vt:lpstr>
      <vt:lpstr>Calibri</vt:lpstr>
      <vt:lpstr>Calibri Light</vt:lpstr>
      <vt:lpstr>Cambria</vt:lpstr>
      <vt:lpstr>Corbel</vt:lpstr>
      <vt:lpstr>Courier New</vt:lpstr>
      <vt:lpstr>Symbol</vt:lpstr>
      <vt:lpstr>Times New Roman</vt:lpstr>
      <vt:lpstr>Wingdings</vt:lpstr>
      <vt:lpstr>Office Theme</vt:lpstr>
      <vt:lpstr>1_Office Theme</vt:lpstr>
      <vt:lpstr>2_Office Theme</vt:lpstr>
      <vt:lpstr>3_Office Theme</vt:lpstr>
      <vt:lpstr>Affordability and Accessibility</vt:lpstr>
      <vt:lpstr>Session overview:</vt:lpstr>
      <vt:lpstr>PowerPoint Presentation</vt:lpstr>
      <vt:lpstr>PowerPoint Presentation</vt:lpstr>
      <vt:lpstr> How Courts engage transparently with the public on their work and demonstrate access to justice as a key element of the administration of justice </vt:lpstr>
      <vt:lpstr>Access to 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management data</vt:lpstr>
      <vt:lpstr>Affordability and accessibility data</vt:lpstr>
      <vt:lpstr>Affordability and accessibility data</vt:lpstr>
      <vt:lpstr>Affordability and accessibility data</vt:lpstr>
      <vt:lpstr>Sex, age and disability  disaggregated data </vt:lpstr>
      <vt:lpstr>Sex, age and disability  disaggregated data </vt:lpstr>
      <vt:lpstr>Pathways to court </vt:lpstr>
      <vt:lpstr>Example: Vanuatu 2021 Annual Statistics </vt:lpstr>
      <vt:lpstr>Example: Vanuatu 2021 Annual Statistics Protection Order Data </vt:lpstr>
      <vt:lpstr>Vanuatu 2023 Official Opening of the Court</vt:lpstr>
      <vt:lpstr>Presenting data  on FPA Cases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Exercise</vt:lpstr>
      <vt:lpstr>  Juvenile case data exercise </vt:lpstr>
      <vt:lpstr>PowerPoint Presentation</vt:lpstr>
      <vt:lpstr>PowerPoint Presentation</vt:lpstr>
      <vt:lpstr>Country Exercise: Juvenile Data</vt:lpstr>
      <vt:lpstr>Key Reflection Points</vt:lpstr>
      <vt:lpstr>Wrap up and thank you for attending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Payne</dc:creator>
  <cp:lastModifiedBy>Sagaga, Toli</cp:lastModifiedBy>
  <cp:revision>51</cp:revision>
  <dcterms:created xsi:type="dcterms:W3CDTF">2021-10-28T20:38:45Z</dcterms:created>
  <dcterms:modified xsi:type="dcterms:W3CDTF">2023-03-05T02:15:10Z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627953042</vt:i4>
  </property>
  <property fmtid="{D5CDD505-2E9C-101B-9397-08002B2CF9AE}" pid="3" name="_NewReviewCycle">
    <vt:lpwstr/>
  </property>
  <property fmtid="{D5CDD505-2E9C-101B-9397-08002B2CF9AE}" pid="4" name="_EmailSubject">
    <vt:lpwstr>Latest versions of CPMAR docs</vt:lpwstr>
  </property>
  <property fmtid="{D5CDD505-2E9C-101B-9397-08002B2CF9AE}" pid="5" name="_AuthorEmail">
    <vt:lpwstr>Toli.Sagaga@justice.govt.nz</vt:lpwstr>
  </property>
  <property fmtid="{D5CDD505-2E9C-101B-9397-08002B2CF9AE}" pid="6" name="_AuthorEmailDisplayName">
    <vt:lpwstr>Sagaga, Toli</vt:lpwstr>
  </property>
  <property fmtid="{D5CDD505-2E9C-101B-9397-08002B2CF9AE}" pid="7" name="_PreviousAdHocReviewCycleID">
    <vt:i4>-1323377195</vt:i4>
  </property>
</Properties>
</file>