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98" r:id="rId2"/>
    <p:sldId id="397" r:id="rId3"/>
    <p:sldId id="562" r:id="rId4"/>
    <p:sldId id="5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33"/>
  </p:normalViewPr>
  <p:slideViewPr>
    <p:cSldViewPr snapToGrid="0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A2773-E72B-0DFB-0815-13C41C5D6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74176F-D1AB-C479-0C0B-46B0DDDB1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1B9FA-2FEC-7F69-EEBD-6010EAC33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4F9A-C4E4-4E43-8D1D-BADB83009E76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C81BC-54A7-05C7-FFD4-DB5B457D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1505B-44B8-64F7-C652-6287910F4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375F-A498-B349-A971-853D4A3C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B8FE3-D2B2-8E55-E998-6C0BE292D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BBB42-EF05-A4AC-EBA4-86A91CCB8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48115-6C89-A2C3-7B56-E9B1E2B9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4F9A-C4E4-4E43-8D1D-BADB83009E76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C18A7-0859-53AB-08BA-C653E2A94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47AE8-0660-DF0A-2937-4B5B6836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375F-A498-B349-A971-853D4A3C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0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96CD31-80E2-542D-64FB-8814CD7102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4CD90E-2A63-DE67-1D4A-A6DA1836F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D7126-34FC-C573-F39A-35B09306B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4F9A-C4E4-4E43-8D1D-BADB83009E76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DF3F3-3FF4-3596-079F-E3AA38174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6ED58-A56B-3085-A398-09C7C14B7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375F-A498-B349-A971-853D4A3C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6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AAD13-A563-4CC9-A7E3-38C06B7B2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A013D-2125-71FF-6FC6-A700B4887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29CAA-8170-92BD-C80F-2E7DEAF4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4F9A-C4E4-4E43-8D1D-BADB83009E76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40EB7-23DE-A20A-C28B-A694ACC3E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C1DDA-DFBF-4CDB-D795-90200AB8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375F-A498-B349-A971-853D4A3C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1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7BB2E-D518-5ABD-604F-53534C19D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B029C-4A5E-8F00-4EE8-0DA1BEE4E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ED4C1-DCF3-3F66-240A-0EC4FE690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4F9A-C4E4-4E43-8D1D-BADB83009E76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865FC-C0BE-028D-BC3D-5458D1615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A183D-2DC8-5EBB-D11A-9DC21E220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375F-A498-B349-A971-853D4A3C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9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05903-6786-F476-3739-71BC5204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E1E5D-C0B2-CDD8-CE94-6B8BEBDB4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65ACD-9040-DC14-5FF9-9D01D0874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E666A-036C-9805-4B14-61B7013D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4F9A-C4E4-4E43-8D1D-BADB83009E76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05051-E1CD-9E41-7F3E-591A4F3F1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E73718-A0EE-E724-58E5-E32307809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375F-A498-B349-A971-853D4A3C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9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D8BCE-3ACF-4D51-A0B0-7DE1C6DE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EF14D-CAE3-0AAC-AC66-BDD68B958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0D4ADC-71A8-34EE-4FB4-CF4B79F33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D2311-D465-2B66-4EF2-390328AD0C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5ACD34-06AC-500C-CA8A-1B40F81292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903A7B-FC7C-DB42-9951-A0138906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4F9A-C4E4-4E43-8D1D-BADB83009E76}" type="datetimeFigureOut">
              <a:rPr lang="en-US" smtClean="0"/>
              <a:t>3/9/23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DB2DA7-A7E4-759C-4D11-65EA2103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3D0BB5-2246-3052-0593-8F49DEA92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375F-A498-B349-A971-853D4A3C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0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FD42F-F5FE-CCD9-A972-8E5299A47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4FBDDA-90CE-2CC6-E6D0-2E122D8BE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4F9A-C4E4-4E43-8D1D-BADB83009E76}" type="datetimeFigureOut">
              <a:rPr lang="en-US" smtClean="0"/>
              <a:t>3/9/23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D2D069-BC26-24E2-1441-E72D121A6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A88BB-CFD6-002E-4ADD-3EE98959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375F-A498-B349-A971-853D4A3C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E14472-CABA-A2A0-0F09-210328A5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4F9A-C4E4-4E43-8D1D-BADB83009E76}" type="datetimeFigureOut">
              <a:rPr lang="en-US" smtClean="0"/>
              <a:t>3/9/23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FC429A-702E-F5FB-77C5-6BA99FD38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3D7DE-BC2F-34A6-B97B-DB0B16AD0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375F-A498-B349-A971-853D4A3C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3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ECD24-C2AF-D660-7625-9FF4FFD6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DF250-B99C-666A-5114-B4049E3F7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21E04F-92E4-C863-0EA5-E859A7AE4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4B961-AE31-30C6-7953-20E6A97FF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4F9A-C4E4-4E43-8D1D-BADB83009E76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F208C0-58D8-E057-2A7E-E3A8464B4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6CE49-58FE-428E-D3D5-F2128F9F9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375F-A498-B349-A971-853D4A3C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0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27BE9-571E-6043-D1EC-9D4EC4E83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DF0D75-F189-DC77-E92D-D1F689CF5D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D60484-536A-CE58-CF14-EE3D23A39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CF49E-91E3-11A0-94B8-81656E788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4F9A-C4E4-4E43-8D1D-BADB83009E76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92443-F95F-DE0B-472B-9B90843D1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EE693-4F7F-6960-D369-BF62A009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A375F-A498-B349-A971-853D4A3C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8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35B80-3E98-F9D6-B948-7394AA17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7840E-4CC9-0555-18A9-C27577BD3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768C6-D067-671A-EE2B-731F79D644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44F9A-C4E4-4E43-8D1D-BADB83009E76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377C3-8812-DCDC-B421-F5A149533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C22F8-00A5-9870-6203-42F944845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A375F-A498-B349-A971-853D4A3C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8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3.jp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10" Type="http://schemas.openxmlformats.org/officeDocument/2006/relationships/image" Target="../media/image16.svg"/><Relationship Id="rId4" Type="http://schemas.openxmlformats.org/officeDocument/2006/relationships/image" Target="../media/image14.jp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AA8B5E-4565-D7A5-755C-2533E759A4EE}"/>
              </a:ext>
            </a:extLst>
          </p:cNvPr>
          <p:cNvSpPr txBox="1"/>
          <p:nvPr/>
        </p:nvSpPr>
        <p:spPr>
          <a:xfrm>
            <a:off x="255581" y="405059"/>
            <a:ext cx="8419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E59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Family Protection Data: 10 Indicators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5F10021-BCFF-4830-F18B-835FE6501A83}"/>
              </a:ext>
            </a:extLst>
          </p:cNvPr>
          <p:cNvGraphicFramePr>
            <a:graphicFrameLocks noGrp="1"/>
          </p:cNvGraphicFramePr>
          <p:nvPr/>
        </p:nvGraphicFramePr>
        <p:xfrm>
          <a:off x="-638459" y="1276007"/>
          <a:ext cx="12830459" cy="5421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090">
                  <a:extLst>
                    <a:ext uri="{9D8B030D-6E8A-4147-A177-3AD203B41FA5}">
                      <a16:colId xmlns:a16="http://schemas.microsoft.com/office/drawing/2014/main" val="3584362030"/>
                    </a:ext>
                  </a:extLst>
                </a:gridCol>
                <a:gridCol w="1155594">
                  <a:extLst>
                    <a:ext uri="{9D8B030D-6E8A-4147-A177-3AD203B41FA5}">
                      <a16:colId xmlns:a16="http://schemas.microsoft.com/office/drawing/2014/main" val="877924703"/>
                    </a:ext>
                  </a:extLst>
                </a:gridCol>
                <a:gridCol w="10274775">
                  <a:extLst>
                    <a:ext uri="{9D8B030D-6E8A-4147-A177-3AD203B41FA5}">
                      <a16:colId xmlns:a16="http://schemas.microsoft.com/office/drawing/2014/main" val="695499688"/>
                    </a:ext>
                  </a:extLst>
                </a:gridCol>
              </a:tblGrid>
              <a:tr h="991898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0" dirty="0">
                          <a:solidFill>
                            <a:srgbClr val="013E5A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Cases filed, finalised and clearance rates including type of protection order (interim/ final) and location ( by registry/ island)</a:t>
                      </a:r>
                      <a:endParaRPr lang="en-AU" sz="1800" b="0" dirty="0">
                        <a:solidFill>
                          <a:srgbClr val="013E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540810"/>
                  </a:ext>
                </a:extLst>
              </a:tr>
              <a:tr h="991898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solidFill>
                            <a:srgbClr val="013E5A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Sex/gender disaggregated data for the applicant and respondent in protection order cases</a:t>
                      </a:r>
                      <a:endParaRPr lang="en-AU" sz="1800" b="0" dirty="0">
                        <a:solidFill>
                          <a:srgbClr val="013E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78803"/>
                  </a:ext>
                </a:extLst>
              </a:tr>
              <a:tr h="974572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13E5A"/>
                          </a:solidFill>
                          <a:effectLst/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Family Protection Act cases as a % of total cases filed in the Magistrates Court 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99218"/>
                  </a:ext>
                </a:extLst>
              </a:tr>
              <a:tr h="1065887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rgbClr val="013E5A"/>
                          </a:solidFill>
                          <a:effectLst/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Average duration of a protection order case – interim/ final/ total cases and disaggregated by registry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732091"/>
                  </a:ext>
                </a:extLst>
              </a:tr>
              <a:tr h="1331002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solidFill>
                            <a:srgbClr val="013E5A"/>
                          </a:solidFill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Outcomes in protection order cases:</a:t>
                      </a:r>
                      <a:r>
                        <a:rPr lang="en-AU" sz="1800" b="0" dirty="0">
                          <a:solidFill>
                            <a:srgbClr val="013E5A"/>
                          </a:solidFill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US" sz="1800" b="0" dirty="0">
                          <a:solidFill>
                            <a:srgbClr val="013E5A"/>
                          </a:solidFill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Granted/ not granted/ withdrawn (for both final or interim protection orders)</a:t>
                      </a:r>
                      <a:endParaRPr lang="en-AU" sz="1800" b="0" dirty="0">
                        <a:solidFill>
                          <a:srgbClr val="013E5A"/>
                        </a:solidFill>
                        <a:latin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20000"/>
                        </a:lnSpc>
                        <a:buFont typeface="Symbol" pitchFamily="2" charset="2"/>
                        <a:buChar char=""/>
                      </a:pPr>
                      <a:r>
                        <a:rPr lang="en-GB" sz="1800" b="0" dirty="0">
                          <a:solidFill>
                            <a:srgbClr val="013E5A"/>
                          </a:solidFill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conditions that were included in protection orders for contact, custody of children, maintenance, residence</a:t>
                      </a:r>
                      <a:endParaRPr lang="en-AU" sz="1800" b="0" dirty="0">
                        <a:solidFill>
                          <a:srgbClr val="013E5A"/>
                        </a:solidFill>
                        <a:latin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713456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F1E42E9B-EAE9-F77F-74B5-C022DB726A5E}"/>
              </a:ext>
            </a:extLst>
          </p:cNvPr>
          <p:cNvGrpSpPr>
            <a:grpSpLocks/>
          </p:cNvGrpSpPr>
          <p:nvPr/>
        </p:nvGrpSpPr>
        <p:grpSpPr bwMode="auto">
          <a:xfrm>
            <a:off x="990596" y="1516165"/>
            <a:ext cx="685800" cy="685800"/>
            <a:chOff x="3603" y="9575"/>
            <a:chExt cx="881" cy="832"/>
          </a:xfrm>
          <a:solidFill>
            <a:schemeClr val="accent1"/>
          </a:solidFill>
        </p:grpSpPr>
        <p:sp>
          <p:nvSpPr>
            <p:cNvPr id="9" name="Freeform 17">
              <a:extLst>
                <a:ext uri="{FF2B5EF4-FFF2-40B4-BE49-F238E27FC236}">
                  <a16:creationId xmlns:a16="http://schemas.microsoft.com/office/drawing/2014/main" id="{FF2817F3-9869-F770-BD2B-116C1BD9D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3" y="9575"/>
              <a:ext cx="881" cy="832"/>
            </a:xfrm>
            <a:custGeom>
              <a:avLst/>
              <a:gdLst>
                <a:gd name="T0" fmla="+- 0 4435 3604"/>
                <a:gd name="T1" fmla="*/ T0 w 881"/>
                <a:gd name="T2" fmla="+- 0 253 253"/>
                <a:gd name="T3" fmla="*/ 253 h 832"/>
                <a:gd name="T4" fmla="+- 0 3653 3604"/>
                <a:gd name="T5" fmla="*/ T4 w 881"/>
                <a:gd name="T6" fmla="+- 0 253 253"/>
                <a:gd name="T7" fmla="*/ 253 h 832"/>
                <a:gd name="T8" fmla="+- 0 3634 3604"/>
                <a:gd name="T9" fmla="*/ T8 w 881"/>
                <a:gd name="T10" fmla="+- 0 257 253"/>
                <a:gd name="T11" fmla="*/ 257 h 832"/>
                <a:gd name="T12" fmla="+- 0 3618 3604"/>
                <a:gd name="T13" fmla="*/ T12 w 881"/>
                <a:gd name="T14" fmla="+- 0 267 253"/>
                <a:gd name="T15" fmla="*/ 267 h 832"/>
                <a:gd name="T16" fmla="+- 0 3608 3604"/>
                <a:gd name="T17" fmla="*/ T16 w 881"/>
                <a:gd name="T18" fmla="+- 0 283 253"/>
                <a:gd name="T19" fmla="*/ 283 h 832"/>
                <a:gd name="T20" fmla="+- 0 3604 3604"/>
                <a:gd name="T21" fmla="*/ T20 w 881"/>
                <a:gd name="T22" fmla="+- 0 302 253"/>
                <a:gd name="T23" fmla="*/ 302 h 832"/>
                <a:gd name="T24" fmla="+- 0 3604 3604"/>
                <a:gd name="T25" fmla="*/ T24 w 881"/>
                <a:gd name="T26" fmla="+- 0 1035 253"/>
                <a:gd name="T27" fmla="*/ 1035 h 832"/>
                <a:gd name="T28" fmla="+- 0 3608 3604"/>
                <a:gd name="T29" fmla="*/ T28 w 881"/>
                <a:gd name="T30" fmla="+- 0 1054 253"/>
                <a:gd name="T31" fmla="*/ 1054 h 832"/>
                <a:gd name="T32" fmla="+- 0 3618 3604"/>
                <a:gd name="T33" fmla="*/ T32 w 881"/>
                <a:gd name="T34" fmla="+- 0 1070 253"/>
                <a:gd name="T35" fmla="*/ 1070 h 832"/>
                <a:gd name="T36" fmla="+- 0 3634 3604"/>
                <a:gd name="T37" fmla="*/ T36 w 881"/>
                <a:gd name="T38" fmla="+- 0 1080 253"/>
                <a:gd name="T39" fmla="*/ 1080 h 832"/>
                <a:gd name="T40" fmla="+- 0 3653 3604"/>
                <a:gd name="T41" fmla="*/ T40 w 881"/>
                <a:gd name="T42" fmla="+- 0 1084 253"/>
                <a:gd name="T43" fmla="*/ 1084 h 832"/>
                <a:gd name="T44" fmla="+- 0 4435 3604"/>
                <a:gd name="T45" fmla="*/ T44 w 881"/>
                <a:gd name="T46" fmla="+- 0 1084 253"/>
                <a:gd name="T47" fmla="*/ 1084 h 832"/>
                <a:gd name="T48" fmla="+- 0 4454 3604"/>
                <a:gd name="T49" fmla="*/ T48 w 881"/>
                <a:gd name="T50" fmla="+- 0 1080 253"/>
                <a:gd name="T51" fmla="*/ 1080 h 832"/>
                <a:gd name="T52" fmla="+- 0 4470 3604"/>
                <a:gd name="T53" fmla="*/ T52 w 881"/>
                <a:gd name="T54" fmla="+- 0 1070 253"/>
                <a:gd name="T55" fmla="*/ 1070 h 832"/>
                <a:gd name="T56" fmla="+- 0 4480 3604"/>
                <a:gd name="T57" fmla="*/ T56 w 881"/>
                <a:gd name="T58" fmla="+- 0 1054 253"/>
                <a:gd name="T59" fmla="*/ 1054 h 832"/>
                <a:gd name="T60" fmla="+- 0 4484 3604"/>
                <a:gd name="T61" fmla="*/ T60 w 881"/>
                <a:gd name="T62" fmla="+- 0 1035 253"/>
                <a:gd name="T63" fmla="*/ 1035 h 832"/>
                <a:gd name="T64" fmla="+- 0 4484 3604"/>
                <a:gd name="T65" fmla="*/ T64 w 881"/>
                <a:gd name="T66" fmla="+- 0 302 253"/>
                <a:gd name="T67" fmla="*/ 302 h 832"/>
                <a:gd name="T68" fmla="+- 0 4480 3604"/>
                <a:gd name="T69" fmla="*/ T68 w 881"/>
                <a:gd name="T70" fmla="+- 0 283 253"/>
                <a:gd name="T71" fmla="*/ 283 h 832"/>
                <a:gd name="T72" fmla="+- 0 4470 3604"/>
                <a:gd name="T73" fmla="*/ T72 w 881"/>
                <a:gd name="T74" fmla="+- 0 267 253"/>
                <a:gd name="T75" fmla="*/ 267 h 832"/>
                <a:gd name="T76" fmla="+- 0 4454 3604"/>
                <a:gd name="T77" fmla="*/ T76 w 881"/>
                <a:gd name="T78" fmla="+- 0 257 253"/>
                <a:gd name="T79" fmla="*/ 257 h 832"/>
                <a:gd name="T80" fmla="+- 0 4435 3604"/>
                <a:gd name="T81" fmla="*/ T80 w 881"/>
                <a:gd name="T82" fmla="+- 0 253 253"/>
                <a:gd name="T83" fmla="*/ 253 h 83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881" h="832">
                  <a:moveTo>
                    <a:pt x="831" y="0"/>
                  </a:moveTo>
                  <a:lnTo>
                    <a:pt x="49" y="0"/>
                  </a:lnTo>
                  <a:lnTo>
                    <a:pt x="30" y="4"/>
                  </a:lnTo>
                  <a:lnTo>
                    <a:pt x="14" y="14"/>
                  </a:lnTo>
                  <a:lnTo>
                    <a:pt x="4" y="30"/>
                  </a:lnTo>
                  <a:lnTo>
                    <a:pt x="0" y="49"/>
                  </a:lnTo>
                  <a:lnTo>
                    <a:pt x="0" y="782"/>
                  </a:lnTo>
                  <a:lnTo>
                    <a:pt x="4" y="801"/>
                  </a:lnTo>
                  <a:lnTo>
                    <a:pt x="14" y="817"/>
                  </a:lnTo>
                  <a:lnTo>
                    <a:pt x="30" y="827"/>
                  </a:lnTo>
                  <a:lnTo>
                    <a:pt x="49" y="831"/>
                  </a:lnTo>
                  <a:lnTo>
                    <a:pt x="831" y="831"/>
                  </a:lnTo>
                  <a:lnTo>
                    <a:pt x="850" y="827"/>
                  </a:lnTo>
                  <a:lnTo>
                    <a:pt x="866" y="817"/>
                  </a:lnTo>
                  <a:lnTo>
                    <a:pt x="876" y="801"/>
                  </a:lnTo>
                  <a:lnTo>
                    <a:pt x="880" y="782"/>
                  </a:lnTo>
                  <a:lnTo>
                    <a:pt x="880" y="49"/>
                  </a:lnTo>
                  <a:lnTo>
                    <a:pt x="876" y="30"/>
                  </a:lnTo>
                  <a:lnTo>
                    <a:pt x="866" y="14"/>
                  </a:lnTo>
                  <a:lnTo>
                    <a:pt x="850" y="4"/>
                  </a:lnTo>
                  <a:lnTo>
                    <a:pt x="8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CA41FE9-9418-B4DB-BE21-78E3B86A9E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612"/>
            <a:stretch>
              <a:fillRect/>
            </a:stretch>
          </p:blipFill>
          <p:spPr bwMode="auto">
            <a:xfrm>
              <a:off x="3675" y="9744"/>
              <a:ext cx="730" cy="493"/>
            </a:xfrm>
            <a:prstGeom prst="rect">
              <a:avLst/>
            </a:prstGeom>
            <a:grpFill/>
            <a:extLst>
              <a:ext uri="{909E8E84-426E-40dd-AFC4-6F175D3DCCD1}">
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C6B58B-CD64-69AF-91C1-1E1C514FD2D9}"/>
              </a:ext>
            </a:extLst>
          </p:cNvPr>
          <p:cNvGrpSpPr>
            <a:grpSpLocks/>
          </p:cNvGrpSpPr>
          <p:nvPr/>
        </p:nvGrpSpPr>
        <p:grpSpPr bwMode="auto">
          <a:xfrm>
            <a:off x="990596" y="3424531"/>
            <a:ext cx="687070" cy="687070"/>
            <a:chOff x="4561" y="10464"/>
            <a:chExt cx="881" cy="832"/>
          </a:xfrm>
          <a:solidFill>
            <a:schemeClr val="accent1"/>
          </a:solidFill>
        </p:grpSpPr>
        <p:sp>
          <p:nvSpPr>
            <p:cNvPr id="12" name="Freeform 29">
              <a:extLst>
                <a:ext uri="{FF2B5EF4-FFF2-40B4-BE49-F238E27FC236}">
                  <a16:creationId xmlns:a16="http://schemas.microsoft.com/office/drawing/2014/main" id="{9E509832-98D2-2C6B-3FAC-543326094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1" y="10464"/>
              <a:ext cx="881" cy="832"/>
            </a:xfrm>
            <a:custGeom>
              <a:avLst/>
              <a:gdLst>
                <a:gd name="T0" fmla="+- 0 5393 4561"/>
                <a:gd name="T1" fmla="*/ T0 w 881"/>
                <a:gd name="T2" fmla="+- 0 1142 1142"/>
                <a:gd name="T3" fmla="*/ 1142 h 832"/>
                <a:gd name="T4" fmla="+- 0 4610 4561"/>
                <a:gd name="T5" fmla="*/ T4 w 881"/>
                <a:gd name="T6" fmla="+- 0 1142 1142"/>
                <a:gd name="T7" fmla="*/ 1142 h 832"/>
                <a:gd name="T8" fmla="+- 0 4591 4561"/>
                <a:gd name="T9" fmla="*/ T8 w 881"/>
                <a:gd name="T10" fmla="+- 0 1146 1142"/>
                <a:gd name="T11" fmla="*/ 1146 h 832"/>
                <a:gd name="T12" fmla="+- 0 4576 4561"/>
                <a:gd name="T13" fmla="*/ T12 w 881"/>
                <a:gd name="T14" fmla="+- 0 1156 1142"/>
                <a:gd name="T15" fmla="*/ 1156 h 832"/>
                <a:gd name="T16" fmla="+- 0 4565 4561"/>
                <a:gd name="T17" fmla="*/ T16 w 881"/>
                <a:gd name="T18" fmla="+- 0 1172 1142"/>
                <a:gd name="T19" fmla="*/ 1172 h 832"/>
                <a:gd name="T20" fmla="+- 0 4561 4561"/>
                <a:gd name="T21" fmla="*/ T20 w 881"/>
                <a:gd name="T22" fmla="+- 0 1191 1142"/>
                <a:gd name="T23" fmla="*/ 1191 h 832"/>
                <a:gd name="T24" fmla="+- 0 4561 4561"/>
                <a:gd name="T25" fmla="*/ T24 w 881"/>
                <a:gd name="T26" fmla="+- 0 1924 1142"/>
                <a:gd name="T27" fmla="*/ 1924 h 832"/>
                <a:gd name="T28" fmla="+- 0 4565 4561"/>
                <a:gd name="T29" fmla="*/ T28 w 881"/>
                <a:gd name="T30" fmla="+- 0 1943 1142"/>
                <a:gd name="T31" fmla="*/ 1943 h 832"/>
                <a:gd name="T32" fmla="+- 0 4576 4561"/>
                <a:gd name="T33" fmla="*/ T32 w 881"/>
                <a:gd name="T34" fmla="+- 0 1959 1142"/>
                <a:gd name="T35" fmla="*/ 1959 h 832"/>
                <a:gd name="T36" fmla="+- 0 4591 4561"/>
                <a:gd name="T37" fmla="*/ T36 w 881"/>
                <a:gd name="T38" fmla="+- 0 1969 1142"/>
                <a:gd name="T39" fmla="*/ 1969 h 832"/>
                <a:gd name="T40" fmla="+- 0 4610 4561"/>
                <a:gd name="T41" fmla="*/ T40 w 881"/>
                <a:gd name="T42" fmla="+- 0 1973 1142"/>
                <a:gd name="T43" fmla="*/ 1973 h 832"/>
                <a:gd name="T44" fmla="+- 0 5393 4561"/>
                <a:gd name="T45" fmla="*/ T44 w 881"/>
                <a:gd name="T46" fmla="+- 0 1973 1142"/>
                <a:gd name="T47" fmla="*/ 1973 h 832"/>
                <a:gd name="T48" fmla="+- 0 5412 4561"/>
                <a:gd name="T49" fmla="*/ T48 w 881"/>
                <a:gd name="T50" fmla="+- 0 1969 1142"/>
                <a:gd name="T51" fmla="*/ 1969 h 832"/>
                <a:gd name="T52" fmla="+- 0 5427 4561"/>
                <a:gd name="T53" fmla="*/ T52 w 881"/>
                <a:gd name="T54" fmla="+- 0 1959 1142"/>
                <a:gd name="T55" fmla="*/ 1959 h 832"/>
                <a:gd name="T56" fmla="+- 0 5438 4561"/>
                <a:gd name="T57" fmla="*/ T56 w 881"/>
                <a:gd name="T58" fmla="+- 0 1943 1142"/>
                <a:gd name="T59" fmla="*/ 1943 h 832"/>
                <a:gd name="T60" fmla="+- 0 5441 4561"/>
                <a:gd name="T61" fmla="*/ T60 w 881"/>
                <a:gd name="T62" fmla="+- 0 1924 1142"/>
                <a:gd name="T63" fmla="*/ 1924 h 832"/>
                <a:gd name="T64" fmla="+- 0 5441 4561"/>
                <a:gd name="T65" fmla="*/ T64 w 881"/>
                <a:gd name="T66" fmla="+- 0 1191 1142"/>
                <a:gd name="T67" fmla="*/ 1191 h 832"/>
                <a:gd name="T68" fmla="+- 0 5438 4561"/>
                <a:gd name="T69" fmla="*/ T68 w 881"/>
                <a:gd name="T70" fmla="+- 0 1172 1142"/>
                <a:gd name="T71" fmla="*/ 1172 h 832"/>
                <a:gd name="T72" fmla="+- 0 5427 4561"/>
                <a:gd name="T73" fmla="*/ T72 w 881"/>
                <a:gd name="T74" fmla="+- 0 1156 1142"/>
                <a:gd name="T75" fmla="*/ 1156 h 832"/>
                <a:gd name="T76" fmla="+- 0 5412 4561"/>
                <a:gd name="T77" fmla="*/ T76 w 881"/>
                <a:gd name="T78" fmla="+- 0 1146 1142"/>
                <a:gd name="T79" fmla="*/ 1146 h 832"/>
                <a:gd name="T80" fmla="+- 0 5393 4561"/>
                <a:gd name="T81" fmla="*/ T80 w 881"/>
                <a:gd name="T82" fmla="+- 0 1142 1142"/>
                <a:gd name="T83" fmla="*/ 1142 h 83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881" h="832">
                  <a:moveTo>
                    <a:pt x="832" y="0"/>
                  </a:moveTo>
                  <a:lnTo>
                    <a:pt x="49" y="0"/>
                  </a:lnTo>
                  <a:lnTo>
                    <a:pt x="30" y="4"/>
                  </a:lnTo>
                  <a:lnTo>
                    <a:pt x="15" y="14"/>
                  </a:lnTo>
                  <a:lnTo>
                    <a:pt x="4" y="30"/>
                  </a:lnTo>
                  <a:lnTo>
                    <a:pt x="0" y="49"/>
                  </a:lnTo>
                  <a:lnTo>
                    <a:pt x="0" y="782"/>
                  </a:lnTo>
                  <a:lnTo>
                    <a:pt x="4" y="801"/>
                  </a:lnTo>
                  <a:lnTo>
                    <a:pt x="15" y="817"/>
                  </a:lnTo>
                  <a:lnTo>
                    <a:pt x="30" y="827"/>
                  </a:lnTo>
                  <a:lnTo>
                    <a:pt x="49" y="831"/>
                  </a:lnTo>
                  <a:lnTo>
                    <a:pt x="832" y="831"/>
                  </a:lnTo>
                  <a:lnTo>
                    <a:pt x="851" y="827"/>
                  </a:lnTo>
                  <a:lnTo>
                    <a:pt x="866" y="817"/>
                  </a:lnTo>
                  <a:lnTo>
                    <a:pt x="877" y="801"/>
                  </a:lnTo>
                  <a:lnTo>
                    <a:pt x="880" y="782"/>
                  </a:lnTo>
                  <a:lnTo>
                    <a:pt x="880" y="49"/>
                  </a:lnTo>
                  <a:lnTo>
                    <a:pt x="877" y="30"/>
                  </a:lnTo>
                  <a:lnTo>
                    <a:pt x="866" y="14"/>
                  </a:lnTo>
                  <a:lnTo>
                    <a:pt x="851" y="4"/>
                  </a:lnTo>
                  <a:lnTo>
                    <a:pt x="8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E917172-9E4E-2A26-3295-25EB38D519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7935" r="-5620"/>
            <a:stretch>
              <a:fillRect/>
            </a:stretch>
          </p:blipFill>
          <p:spPr bwMode="auto">
            <a:xfrm>
              <a:off x="4661" y="10527"/>
              <a:ext cx="687" cy="691"/>
            </a:xfrm>
            <a:prstGeom prst="rect">
              <a:avLst/>
            </a:prstGeom>
            <a:grpFill/>
            <a:extLst>
              <a:ext uri="{909E8E84-426E-40dd-AFC4-6F175D3DCCD1}">
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5A016D-22C0-3259-0ECB-962FB3736AB7}"/>
              </a:ext>
            </a:extLst>
          </p:cNvPr>
          <p:cNvGrpSpPr>
            <a:grpSpLocks/>
          </p:cNvGrpSpPr>
          <p:nvPr/>
        </p:nvGrpSpPr>
        <p:grpSpPr bwMode="auto">
          <a:xfrm>
            <a:off x="987871" y="4489786"/>
            <a:ext cx="685800" cy="663173"/>
            <a:chOff x="1700" y="32"/>
            <a:chExt cx="1531" cy="1446"/>
          </a:xfrm>
          <a:solidFill>
            <a:schemeClr val="accent1"/>
          </a:solidFill>
        </p:grpSpPr>
        <p:sp>
          <p:nvSpPr>
            <p:cNvPr id="15" name="Freeform 51">
              <a:extLst>
                <a:ext uri="{FF2B5EF4-FFF2-40B4-BE49-F238E27FC236}">
                  <a16:creationId xmlns:a16="http://schemas.microsoft.com/office/drawing/2014/main" id="{50A55F99-A3C7-6C7B-5070-B5C68138A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0" y="32"/>
              <a:ext cx="1531" cy="1446"/>
            </a:xfrm>
            <a:custGeom>
              <a:avLst/>
              <a:gdLst>
                <a:gd name="T0" fmla="+- 0 3146 1701"/>
                <a:gd name="T1" fmla="*/ T0 w 1531"/>
                <a:gd name="T2" fmla="+- 0 33 33"/>
                <a:gd name="T3" fmla="*/ 33 h 1446"/>
                <a:gd name="T4" fmla="+- 0 1786 1701"/>
                <a:gd name="T5" fmla="*/ T4 w 1531"/>
                <a:gd name="T6" fmla="+- 0 33 33"/>
                <a:gd name="T7" fmla="*/ 33 h 1446"/>
                <a:gd name="T8" fmla="+- 0 1753 1701"/>
                <a:gd name="T9" fmla="*/ T8 w 1531"/>
                <a:gd name="T10" fmla="+- 0 39 33"/>
                <a:gd name="T11" fmla="*/ 39 h 1446"/>
                <a:gd name="T12" fmla="+- 0 1726 1701"/>
                <a:gd name="T13" fmla="*/ T12 w 1531"/>
                <a:gd name="T14" fmla="+- 0 57 33"/>
                <a:gd name="T15" fmla="*/ 57 h 1446"/>
                <a:gd name="T16" fmla="+- 0 1707 1701"/>
                <a:gd name="T17" fmla="*/ T16 w 1531"/>
                <a:gd name="T18" fmla="+- 0 84 33"/>
                <a:gd name="T19" fmla="*/ 84 h 1446"/>
                <a:gd name="T20" fmla="+- 0 1701 1701"/>
                <a:gd name="T21" fmla="*/ T20 w 1531"/>
                <a:gd name="T22" fmla="+- 0 118 33"/>
                <a:gd name="T23" fmla="*/ 118 h 1446"/>
                <a:gd name="T24" fmla="+- 0 1701 1701"/>
                <a:gd name="T25" fmla="*/ T24 w 1531"/>
                <a:gd name="T26" fmla="+- 0 1393 33"/>
                <a:gd name="T27" fmla="*/ 1393 h 1446"/>
                <a:gd name="T28" fmla="+- 0 1707 1701"/>
                <a:gd name="T29" fmla="*/ T28 w 1531"/>
                <a:gd name="T30" fmla="+- 0 1426 33"/>
                <a:gd name="T31" fmla="*/ 1426 h 1446"/>
                <a:gd name="T32" fmla="+- 0 1726 1701"/>
                <a:gd name="T33" fmla="*/ T32 w 1531"/>
                <a:gd name="T34" fmla="+- 0 1453 33"/>
                <a:gd name="T35" fmla="*/ 1453 h 1446"/>
                <a:gd name="T36" fmla="+- 0 1753 1701"/>
                <a:gd name="T37" fmla="*/ T36 w 1531"/>
                <a:gd name="T38" fmla="+- 0 1472 33"/>
                <a:gd name="T39" fmla="*/ 1472 h 1446"/>
                <a:gd name="T40" fmla="+- 0 1786 1701"/>
                <a:gd name="T41" fmla="*/ T40 w 1531"/>
                <a:gd name="T42" fmla="+- 0 1478 33"/>
                <a:gd name="T43" fmla="*/ 1478 h 1446"/>
                <a:gd name="T44" fmla="+- 0 3146 1701"/>
                <a:gd name="T45" fmla="*/ T44 w 1531"/>
                <a:gd name="T46" fmla="+- 0 1478 33"/>
                <a:gd name="T47" fmla="*/ 1478 h 1446"/>
                <a:gd name="T48" fmla="+- 0 3180 1701"/>
                <a:gd name="T49" fmla="*/ T48 w 1531"/>
                <a:gd name="T50" fmla="+- 0 1472 33"/>
                <a:gd name="T51" fmla="*/ 1472 h 1446"/>
                <a:gd name="T52" fmla="+- 0 3207 1701"/>
                <a:gd name="T53" fmla="*/ T52 w 1531"/>
                <a:gd name="T54" fmla="+- 0 1453 33"/>
                <a:gd name="T55" fmla="*/ 1453 h 1446"/>
                <a:gd name="T56" fmla="+- 0 3225 1701"/>
                <a:gd name="T57" fmla="*/ T56 w 1531"/>
                <a:gd name="T58" fmla="+- 0 1426 33"/>
                <a:gd name="T59" fmla="*/ 1426 h 1446"/>
                <a:gd name="T60" fmla="+- 0 3231 1701"/>
                <a:gd name="T61" fmla="*/ T60 w 1531"/>
                <a:gd name="T62" fmla="+- 0 1393 33"/>
                <a:gd name="T63" fmla="*/ 1393 h 1446"/>
                <a:gd name="T64" fmla="+- 0 3231 1701"/>
                <a:gd name="T65" fmla="*/ T64 w 1531"/>
                <a:gd name="T66" fmla="+- 0 118 33"/>
                <a:gd name="T67" fmla="*/ 118 h 1446"/>
                <a:gd name="T68" fmla="+- 0 3225 1701"/>
                <a:gd name="T69" fmla="*/ T68 w 1531"/>
                <a:gd name="T70" fmla="+- 0 84 33"/>
                <a:gd name="T71" fmla="*/ 84 h 1446"/>
                <a:gd name="T72" fmla="+- 0 3207 1701"/>
                <a:gd name="T73" fmla="*/ T72 w 1531"/>
                <a:gd name="T74" fmla="+- 0 57 33"/>
                <a:gd name="T75" fmla="*/ 57 h 1446"/>
                <a:gd name="T76" fmla="+- 0 3180 1701"/>
                <a:gd name="T77" fmla="*/ T76 w 1531"/>
                <a:gd name="T78" fmla="+- 0 39 33"/>
                <a:gd name="T79" fmla="*/ 39 h 1446"/>
                <a:gd name="T80" fmla="+- 0 3146 1701"/>
                <a:gd name="T81" fmla="*/ T80 w 1531"/>
                <a:gd name="T82" fmla="+- 0 33 33"/>
                <a:gd name="T83" fmla="*/ 33 h 144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531" h="1446">
                  <a:moveTo>
                    <a:pt x="1445" y="0"/>
                  </a:moveTo>
                  <a:lnTo>
                    <a:pt x="85" y="0"/>
                  </a:lnTo>
                  <a:lnTo>
                    <a:pt x="52" y="6"/>
                  </a:lnTo>
                  <a:lnTo>
                    <a:pt x="25" y="24"/>
                  </a:lnTo>
                  <a:lnTo>
                    <a:pt x="6" y="51"/>
                  </a:lnTo>
                  <a:lnTo>
                    <a:pt x="0" y="85"/>
                  </a:lnTo>
                  <a:lnTo>
                    <a:pt x="0" y="1360"/>
                  </a:lnTo>
                  <a:lnTo>
                    <a:pt x="6" y="1393"/>
                  </a:lnTo>
                  <a:lnTo>
                    <a:pt x="25" y="1420"/>
                  </a:lnTo>
                  <a:lnTo>
                    <a:pt x="52" y="1439"/>
                  </a:lnTo>
                  <a:lnTo>
                    <a:pt x="85" y="1445"/>
                  </a:lnTo>
                  <a:lnTo>
                    <a:pt x="1445" y="1445"/>
                  </a:lnTo>
                  <a:lnTo>
                    <a:pt x="1479" y="1439"/>
                  </a:lnTo>
                  <a:lnTo>
                    <a:pt x="1506" y="1420"/>
                  </a:lnTo>
                  <a:lnTo>
                    <a:pt x="1524" y="1393"/>
                  </a:lnTo>
                  <a:lnTo>
                    <a:pt x="1530" y="1360"/>
                  </a:lnTo>
                  <a:lnTo>
                    <a:pt x="1530" y="85"/>
                  </a:lnTo>
                  <a:lnTo>
                    <a:pt x="1524" y="51"/>
                  </a:lnTo>
                  <a:lnTo>
                    <a:pt x="1506" y="24"/>
                  </a:lnTo>
                  <a:lnTo>
                    <a:pt x="1479" y="6"/>
                  </a:lnTo>
                  <a:lnTo>
                    <a:pt x="14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53BEBE0-A79E-1D26-08DE-0D690BFAEC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5" y="155"/>
              <a:ext cx="1199" cy="1199"/>
            </a:xfrm>
            <a:prstGeom prst="rect">
              <a:avLst/>
            </a:prstGeom>
            <a:grpFill/>
            <a:extLst>
              <a:ext uri="{909E8E84-426E-40dd-AFC4-6F175D3DCCD1}">
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DB7E112-A9DF-4E78-B023-A0CB7B8FF2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960" y="243444"/>
            <a:ext cx="2103459" cy="77611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A1E90B1-62D5-7539-C9C7-494D61442C05}"/>
              </a:ext>
            </a:extLst>
          </p:cNvPr>
          <p:cNvGrpSpPr>
            <a:grpSpLocks/>
          </p:cNvGrpSpPr>
          <p:nvPr/>
        </p:nvGrpSpPr>
        <p:grpSpPr bwMode="auto">
          <a:xfrm>
            <a:off x="998471" y="2464122"/>
            <a:ext cx="685800" cy="687070"/>
            <a:chOff x="9324" y="9575"/>
            <a:chExt cx="881" cy="832"/>
          </a:xfrm>
          <a:solidFill>
            <a:srgbClr val="013E5A"/>
          </a:solidFill>
        </p:grpSpPr>
        <p:sp>
          <p:nvSpPr>
            <p:cNvPr id="6" name="Freeform 20">
              <a:extLst>
                <a:ext uri="{FF2B5EF4-FFF2-40B4-BE49-F238E27FC236}">
                  <a16:creationId xmlns:a16="http://schemas.microsoft.com/office/drawing/2014/main" id="{98199435-EE07-B62E-BBE1-FD85C793B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4" y="9575"/>
              <a:ext cx="881" cy="832"/>
            </a:xfrm>
            <a:custGeom>
              <a:avLst/>
              <a:gdLst>
                <a:gd name="T0" fmla="+- 0 10156 9325"/>
                <a:gd name="T1" fmla="*/ T0 w 881"/>
                <a:gd name="T2" fmla="+- 0 253 253"/>
                <a:gd name="T3" fmla="*/ 253 h 832"/>
                <a:gd name="T4" fmla="+- 0 9374 9325"/>
                <a:gd name="T5" fmla="*/ T4 w 881"/>
                <a:gd name="T6" fmla="+- 0 253 253"/>
                <a:gd name="T7" fmla="*/ 253 h 832"/>
                <a:gd name="T8" fmla="+- 0 9355 9325"/>
                <a:gd name="T9" fmla="*/ T8 w 881"/>
                <a:gd name="T10" fmla="+- 0 257 253"/>
                <a:gd name="T11" fmla="*/ 257 h 832"/>
                <a:gd name="T12" fmla="+- 0 9339 9325"/>
                <a:gd name="T13" fmla="*/ T12 w 881"/>
                <a:gd name="T14" fmla="+- 0 267 253"/>
                <a:gd name="T15" fmla="*/ 267 h 832"/>
                <a:gd name="T16" fmla="+- 0 9329 9325"/>
                <a:gd name="T17" fmla="*/ T16 w 881"/>
                <a:gd name="T18" fmla="+- 0 283 253"/>
                <a:gd name="T19" fmla="*/ 283 h 832"/>
                <a:gd name="T20" fmla="+- 0 9325 9325"/>
                <a:gd name="T21" fmla="*/ T20 w 881"/>
                <a:gd name="T22" fmla="+- 0 302 253"/>
                <a:gd name="T23" fmla="*/ 302 h 832"/>
                <a:gd name="T24" fmla="+- 0 9325 9325"/>
                <a:gd name="T25" fmla="*/ T24 w 881"/>
                <a:gd name="T26" fmla="+- 0 1035 253"/>
                <a:gd name="T27" fmla="*/ 1035 h 832"/>
                <a:gd name="T28" fmla="+- 0 9329 9325"/>
                <a:gd name="T29" fmla="*/ T28 w 881"/>
                <a:gd name="T30" fmla="+- 0 1054 253"/>
                <a:gd name="T31" fmla="*/ 1054 h 832"/>
                <a:gd name="T32" fmla="+- 0 9339 9325"/>
                <a:gd name="T33" fmla="*/ T32 w 881"/>
                <a:gd name="T34" fmla="+- 0 1070 253"/>
                <a:gd name="T35" fmla="*/ 1070 h 832"/>
                <a:gd name="T36" fmla="+- 0 9355 9325"/>
                <a:gd name="T37" fmla="*/ T36 w 881"/>
                <a:gd name="T38" fmla="+- 0 1080 253"/>
                <a:gd name="T39" fmla="*/ 1080 h 832"/>
                <a:gd name="T40" fmla="+- 0 9374 9325"/>
                <a:gd name="T41" fmla="*/ T40 w 881"/>
                <a:gd name="T42" fmla="+- 0 1084 253"/>
                <a:gd name="T43" fmla="*/ 1084 h 832"/>
                <a:gd name="T44" fmla="+- 0 10156 9325"/>
                <a:gd name="T45" fmla="*/ T44 w 881"/>
                <a:gd name="T46" fmla="+- 0 1084 253"/>
                <a:gd name="T47" fmla="*/ 1084 h 832"/>
                <a:gd name="T48" fmla="+- 0 10175 9325"/>
                <a:gd name="T49" fmla="*/ T48 w 881"/>
                <a:gd name="T50" fmla="+- 0 1080 253"/>
                <a:gd name="T51" fmla="*/ 1080 h 832"/>
                <a:gd name="T52" fmla="+- 0 10191 9325"/>
                <a:gd name="T53" fmla="*/ T52 w 881"/>
                <a:gd name="T54" fmla="+- 0 1070 253"/>
                <a:gd name="T55" fmla="*/ 1070 h 832"/>
                <a:gd name="T56" fmla="+- 0 10201 9325"/>
                <a:gd name="T57" fmla="*/ T56 w 881"/>
                <a:gd name="T58" fmla="+- 0 1054 253"/>
                <a:gd name="T59" fmla="*/ 1054 h 832"/>
                <a:gd name="T60" fmla="+- 0 10205 9325"/>
                <a:gd name="T61" fmla="*/ T60 w 881"/>
                <a:gd name="T62" fmla="+- 0 1035 253"/>
                <a:gd name="T63" fmla="*/ 1035 h 832"/>
                <a:gd name="T64" fmla="+- 0 10205 9325"/>
                <a:gd name="T65" fmla="*/ T64 w 881"/>
                <a:gd name="T66" fmla="+- 0 302 253"/>
                <a:gd name="T67" fmla="*/ 302 h 832"/>
                <a:gd name="T68" fmla="+- 0 10201 9325"/>
                <a:gd name="T69" fmla="*/ T68 w 881"/>
                <a:gd name="T70" fmla="+- 0 283 253"/>
                <a:gd name="T71" fmla="*/ 283 h 832"/>
                <a:gd name="T72" fmla="+- 0 10191 9325"/>
                <a:gd name="T73" fmla="*/ T72 w 881"/>
                <a:gd name="T74" fmla="+- 0 267 253"/>
                <a:gd name="T75" fmla="*/ 267 h 832"/>
                <a:gd name="T76" fmla="+- 0 10175 9325"/>
                <a:gd name="T77" fmla="*/ T76 w 881"/>
                <a:gd name="T78" fmla="+- 0 257 253"/>
                <a:gd name="T79" fmla="*/ 257 h 832"/>
                <a:gd name="T80" fmla="+- 0 10156 9325"/>
                <a:gd name="T81" fmla="*/ T80 w 881"/>
                <a:gd name="T82" fmla="+- 0 253 253"/>
                <a:gd name="T83" fmla="*/ 253 h 83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881" h="832">
                  <a:moveTo>
                    <a:pt x="831" y="0"/>
                  </a:moveTo>
                  <a:lnTo>
                    <a:pt x="49" y="0"/>
                  </a:lnTo>
                  <a:lnTo>
                    <a:pt x="30" y="4"/>
                  </a:lnTo>
                  <a:lnTo>
                    <a:pt x="14" y="14"/>
                  </a:lnTo>
                  <a:lnTo>
                    <a:pt x="4" y="30"/>
                  </a:lnTo>
                  <a:lnTo>
                    <a:pt x="0" y="49"/>
                  </a:lnTo>
                  <a:lnTo>
                    <a:pt x="0" y="782"/>
                  </a:lnTo>
                  <a:lnTo>
                    <a:pt x="4" y="801"/>
                  </a:lnTo>
                  <a:lnTo>
                    <a:pt x="14" y="817"/>
                  </a:lnTo>
                  <a:lnTo>
                    <a:pt x="30" y="827"/>
                  </a:lnTo>
                  <a:lnTo>
                    <a:pt x="49" y="831"/>
                  </a:lnTo>
                  <a:lnTo>
                    <a:pt x="831" y="831"/>
                  </a:lnTo>
                  <a:lnTo>
                    <a:pt x="850" y="827"/>
                  </a:lnTo>
                  <a:lnTo>
                    <a:pt x="866" y="817"/>
                  </a:lnTo>
                  <a:lnTo>
                    <a:pt x="876" y="801"/>
                  </a:lnTo>
                  <a:lnTo>
                    <a:pt x="880" y="782"/>
                  </a:lnTo>
                  <a:lnTo>
                    <a:pt x="880" y="49"/>
                  </a:lnTo>
                  <a:lnTo>
                    <a:pt x="876" y="30"/>
                  </a:lnTo>
                  <a:lnTo>
                    <a:pt x="866" y="14"/>
                  </a:lnTo>
                  <a:lnTo>
                    <a:pt x="850" y="4"/>
                  </a:lnTo>
                  <a:lnTo>
                    <a:pt x="8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8A4B6E72-2654-9E62-5D69-32081F1D63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492" r="-5202"/>
            <a:stretch>
              <a:fillRect/>
            </a:stretch>
          </p:blipFill>
          <p:spPr bwMode="auto">
            <a:xfrm>
              <a:off x="9385" y="9667"/>
              <a:ext cx="766" cy="662"/>
            </a:xfrm>
            <a:prstGeom prst="rect">
              <a:avLst/>
            </a:prstGeom>
            <a:grpFill/>
            <a:extLst>
              <a:ext uri="{909E8E84-426E-40dd-AFC4-6F175D3DCCD1}">
  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8E9FAF8-52EC-D3AE-0DC8-9C37C9F609A3}"/>
              </a:ext>
            </a:extLst>
          </p:cNvPr>
          <p:cNvGrpSpPr>
            <a:grpSpLocks/>
          </p:cNvGrpSpPr>
          <p:nvPr/>
        </p:nvGrpSpPr>
        <p:grpSpPr bwMode="auto">
          <a:xfrm>
            <a:off x="956909" y="5531144"/>
            <a:ext cx="669925" cy="647850"/>
            <a:chOff x="1700" y="63"/>
            <a:chExt cx="1531" cy="1446"/>
          </a:xfrm>
          <a:solidFill>
            <a:schemeClr val="accent1"/>
          </a:solidFill>
        </p:grpSpPr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896ECCFC-924A-A1DA-8ACA-AD46194B8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0" y="63"/>
              <a:ext cx="1531" cy="1446"/>
            </a:xfrm>
            <a:custGeom>
              <a:avLst/>
              <a:gdLst>
                <a:gd name="T0" fmla="+- 0 3146 1701"/>
                <a:gd name="T1" fmla="*/ T0 w 1531"/>
                <a:gd name="T2" fmla="+- 0 64 64"/>
                <a:gd name="T3" fmla="*/ 64 h 1446"/>
                <a:gd name="T4" fmla="+- 0 1786 1701"/>
                <a:gd name="T5" fmla="*/ T4 w 1531"/>
                <a:gd name="T6" fmla="+- 0 64 64"/>
                <a:gd name="T7" fmla="*/ 64 h 1446"/>
                <a:gd name="T8" fmla="+- 0 1753 1701"/>
                <a:gd name="T9" fmla="*/ T8 w 1531"/>
                <a:gd name="T10" fmla="+- 0 70 64"/>
                <a:gd name="T11" fmla="*/ 70 h 1446"/>
                <a:gd name="T12" fmla="+- 0 1726 1701"/>
                <a:gd name="T13" fmla="*/ T12 w 1531"/>
                <a:gd name="T14" fmla="+- 0 88 64"/>
                <a:gd name="T15" fmla="*/ 88 h 1446"/>
                <a:gd name="T16" fmla="+- 0 1707 1701"/>
                <a:gd name="T17" fmla="*/ T16 w 1531"/>
                <a:gd name="T18" fmla="+- 0 116 64"/>
                <a:gd name="T19" fmla="*/ 116 h 1446"/>
                <a:gd name="T20" fmla="+- 0 1701 1701"/>
                <a:gd name="T21" fmla="*/ T20 w 1531"/>
                <a:gd name="T22" fmla="+- 0 149 64"/>
                <a:gd name="T23" fmla="*/ 149 h 1446"/>
                <a:gd name="T24" fmla="+- 0 1701 1701"/>
                <a:gd name="T25" fmla="*/ T24 w 1531"/>
                <a:gd name="T26" fmla="+- 0 1424 64"/>
                <a:gd name="T27" fmla="*/ 1424 h 1446"/>
                <a:gd name="T28" fmla="+- 0 1707 1701"/>
                <a:gd name="T29" fmla="*/ T28 w 1531"/>
                <a:gd name="T30" fmla="+- 0 1457 64"/>
                <a:gd name="T31" fmla="*/ 1457 h 1446"/>
                <a:gd name="T32" fmla="+- 0 1726 1701"/>
                <a:gd name="T33" fmla="*/ T32 w 1531"/>
                <a:gd name="T34" fmla="+- 0 1484 64"/>
                <a:gd name="T35" fmla="*/ 1484 h 1446"/>
                <a:gd name="T36" fmla="+- 0 1753 1701"/>
                <a:gd name="T37" fmla="*/ T36 w 1531"/>
                <a:gd name="T38" fmla="+- 0 1503 64"/>
                <a:gd name="T39" fmla="*/ 1503 h 1446"/>
                <a:gd name="T40" fmla="+- 0 1786 1701"/>
                <a:gd name="T41" fmla="*/ T40 w 1531"/>
                <a:gd name="T42" fmla="+- 0 1509 64"/>
                <a:gd name="T43" fmla="*/ 1509 h 1446"/>
                <a:gd name="T44" fmla="+- 0 3146 1701"/>
                <a:gd name="T45" fmla="*/ T44 w 1531"/>
                <a:gd name="T46" fmla="+- 0 1509 64"/>
                <a:gd name="T47" fmla="*/ 1509 h 1446"/>
                <a:gd name="T48" fmla="+- 0 3180 1701"/>
                <a:gd name="T49" fmla="*/ T48 w 1531"/>
                <a:gd name="T50" fmla="+- 0 1503 64"/>
                <a:gd name="T51" fmla="*/ 1503 h 1446"/>
                <a:gd name="T52" fmla="+- 0 3207 1701"/>
                <a:gd name="T53" fmla="*/ T52 w 1531"/>
                <a:gd name="T54" fmla="+- 0 1484 64"/>
                <a:gd name="T55" fmla="*/ 1484 h 1446"/>
                <a:gd name="T56" fmla="+- 0 3225 1701"/>
                <a:gd name="T57" fmla="*/ T56 w 1531"/>
                <a:gd name="T58" fmla="+- 0 1457 64"/>
                <a:gd name="T59" fmla="*/ 1457 h 1446"/>
                <a:gd name="T60" fmla="+- 0 3231 1701"/>
                <a:gd name="T61" fmla="*/ T60 w 1531"/>
                <a:gd name="T62" fmla="+- 0 1424 64"/>
                <a:gd name="T63" fmla="*/ 1424 h 1446"/>
                <a:gd name="T64" fmla="+- 0 3231 1701"/>
                <a:gd name="T65" fmla="*/ T64 w 1531"/>
                <a:gd name="T66" fmla="+- 0 149 64"/>
                <a:gd name="T67" fmla="*/ 149 h 1446"/>
                <a:gd name="T68" fmla="+- 0 3225 1701"/>
                <a:gd name="T69" fmla="*/ T68 w 1531"/>
                <a:gd name="T70" fmla="+- 0 116 64"/>
                <a:gd name="T71" fmla="*/ 116 h 1446"/>
                <a:gd name="T72" fmla="+- 0 3207 1701"/>
                <a:gd name="T73" fmla="*/ T72 w 1531"/>
                <a:gd name="T74" fmla="+- 0 88 64"/>
                <a:gd name="T75" fmla="*/ 88 h 1446"/>
                <a:gd name="T76" fmla="+- 0 3180 1701"/>
                <a:gd name="T77" fmla="*/ T76 w 1531"/>
                <a:gd name="T78" fmla="+- 0 70 64"/>
                <a:gd name="T79" fmla="*/ 70 h 1446"/>
                <a:gd name="T80" fmla="+- 0 3146 1701"/>
                <a:gd name="T81" fmla="*/ T80 w 1531"/>
                <a:gd name="T82" fmla="+- 0 64 64"/>
                <a:gd name="T83" fmla="*/ 64 h 144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531" h="1446">
                  <a:moveTo>
                    <a:pt x="1445" y="0"/>
                  </a:moveTo>
                  <a:lnTo>
                    <a:pt x="85" y="0"/>
                  </a:lnTo>
                  <a:lnTo>
                    <a:pt x="52" y="6"/>
                  </a:lnTo>
                  <a:lnTo>
                    <a:pt x="25" y="24"/>
                  </a:lnTo>
                  <a:lnTo>
                    <a:pt x="6" y="52"/>
                  </a:lnTo>
                  <a:lnTo>
                    <a:pt x="0" y="85"/>
                  </a:lnTo>
                  <a:lnTo>
                    <a:pt x="0" y="1360"/>
                  </a:lnTo>
                  <a:lnTo>
                    <a:pt x="6" y="1393"/>
                  </a:lnTo>
                  <a:lnTo>
                    <a:pt x="25" y="1420"/>
                  </a:lnTo>
                  <a:lnTo>
                    <a:pt x="52" y="1439"/>
                  </a:lnTo>
                  <a:lnTo>
                    <a:pt x="85" y="1445"/>
                  </a:lnTo>
                  <a:lnTo>
                    <a:pt x="1445" y="1445"/>
                  </a:lnTo>
                  <a:lnTo>
                    <a:pt x="1479" y="1439"/>
                  </a:lnTo>
                  <a:lnTo>
                    <a:pt x="1506" y="1420"/>
                  </a:lnTo>
                  <a:lnTo>
                    <a:pt x="1524" y="1393"/>
                  </a:lnTo>
                  <a:lnTo>
                    <a:pt x="1530" y="1360"/>
                  </a:lnTo>
                  <a:lnTo>
                    <a:pt x="1530" y="85"/>
                  </a:lnTo>
                  <a:lnTo>
                    <a:pt x="1524" y="52"/>
                  </a:lnTo>
                  <a:lnTo>
                    <a:pt x="1506" y="24"/>
                  </a:lnTo>
                  <a:lnTo>
                    <a:pt x="1479" y="6"/>
                  </a:lnTo>
                  <a:lnTo>
                    <a:pt x="14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09D7ADE5-7CFF-EF76-5AC3-58DD620A46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1" y="168"/>
              <a:ext cx="1089" cy="1237"/>
            </a:xfrm>
            <a:prstGeom prst="rect">
              <a:avLst/>
            </a:prstGeom>
            <a:grpFill/>
            <a:extLst>
              <a:ext uri="{909E8E84-426E-40dd-AFC4-6F175D3DCCD1}">
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7300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AA8B5E-4565-D7A5-755C-2533E759A4EE}"/>
              </a:ext>
            </a:extLst>
          </p:cNvPr>
          <p:cNvSpPr txBox="1"/>
          <p:nvPr/>
        </p:nvSpPr>
        <p:spPr>
          <a:xfrm>
            <a:off x="255581" y="405059"/>
            <a:ext cx="8419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E59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Family Protection Act: 10 Indicators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5F10021-BCFF-4830-F18B-835FE6501A83}"/>
              </a:ext>
            </a:extLst>
          </p:cNvPr>
          <p:cNvGraphicFramePr>
            <a:graphicFrameLocks noGrp="1"/>
          </p:cNvGraphicFramePr>
          <p:nvPr/>
        </p:nvGraphicFramePr>
        <p:xfrm>
          <a:off x="-638459" y="1276007"/>
          <a:ext cx="12830459" cy="5355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090">
                  <a:extLst>
                    <a:ext uri="{9D8B030D-6E8A-4147-A177-3AD203B41FA5}">
                      <a16:colId xmlns:a16="http://schemas.microsoft.com/office/drawing/2014/main" val="3584362030"/>
                    </a:ext>
                  </a:extLst>
                </a:gridCol>
                <a:gridCol w="1155594">
                  <a:extLst>
                    <a:ext uri="{9D8B030D-6E8A-4147-A177-3AD203B41FA5}">
                      <a16:colId xmlns:a16="http://schemas.microsoft.com/office/drawing/2014/main" val="877924703"/>
                    </a:ext>
                  </a:extLst>
                </a:gridCol>
                <a:gridCol w="10274775">
                  <a:extLst>
                    <a:ext uri="{9D8B030D-6E8A-4147-A177-3AD203B41FA5}">
                      <a16:colId xmlns:a16="http://schemas.microsoft.com/office/drawing/2014/main" val="695499688"/>
                    </a:ext>
                  </a:extLst>
                </a:gridCol>
              </a:tblGrid>
              <a:tr h="991898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solidFill>
                            <a:srgbClr val="013E5A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cases in which any of the parties in a protection order case indicate they have a disability</a:t>
                      </a:r>
                      <a:endParaRPr lang="en-AU" sz="1800" b="0" dirty="0">
                        <a:solidFill>
                          <a:srgbClr val="013E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540810"/>
                  </a:ext>
                </a:extLst>
              </a:tr>
              <a:tr h="991898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solidFill>
                            <a:srgbClr val="013E5A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cases where assistance provided to file protection order applications and who assisted: Women’s Centre/ Police/ Authorised persons/ Public solicitor/ private lawyer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78803"/>
                  </a:ext>
                </a:extLst>
              </a:tr>
              <a:tr h="974572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13E5A"/>
                          </a:solidFill>
                          <a:effectLst/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Relationship between the parties: intimate partner, other family member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99218"/>
                  </a:ext>
                </a:extLst>
              </a:tr>
              <a:tr h="1065887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rgbClr val="013E5A"/>
                          </a:solidFill>
                          <a:effectLst/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Number of protection order cases filed and/ or heard remotely including type of protection order (interim/ final)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732091"/>
                  </a:ext>
                </a:extLst>
              </a:tr>
              <a:tr h="1331002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>
                          <a:solidFill>
                            <a:schemeClr val="accent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solidFill>
                            <a:srgbClr val="013E5A"/>
                          </a:solidFill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Number of breaches of protection order; family violence offences;  penal code offences involving a family member.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713456"/>
                  </a:ext>
                </a:extLst>
              </a:tr>
            </a:tbl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323C683B-2F19-68AD-E7B4-CC0CEF999204}"/>
              </a:ext>
            </a:extLst>
          </p:cNvPr>
          <p:cNvGrpSpPr>
            <a:grpSpLocks/>
          </p:cNvGrpSpPr>
          <p:nvPr/>
        </p:nvGrpSpPr>
        <p:grpSpPr bwMode="auto">
          <a:xfrm>
            <a:off x="987871" y="1435132"/>
            <a:ext cx="720090" cy="684530"/>
            <a:chOff x="1814" y="652"/>
            <a:chExt cx="1134" cy="1078"/>
          </a:xfrm>
          <a:solidFill>
            <a:schemeClr val="accent1"/>
          </a:solidFill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662A15-764A-0472-28B8-3A4C3CBA4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4" y="652"/>
              <a:ext cx="1134" cy="1078"/>
            </a:xfrm>
            <a:custGeom>
              <a:avLst/>
              <a:gdLst>
                <a:gd name="T0" fmla="+- 0 2883 1814"/>
                <a:gd name="T1" fmla="*/ T0 w 1134"/>
                <a:gd name="T2" fmla="+- 0 653 653"/>
                <a:gd name="T3" fmla="*/ 653 h 1078"/>
                <a:gd name="T4" fmla="+- 0 1879 1814"/>
                <a:gd name="T5" fmla="*/ T4 w 1134"/>
                <a:gd name="T6" fmla="+- 0 653 653"/>
                <a:gd name="T7" fmla="*/ 653 h 1078"/>
                <a:gd name="T8" fmla="+- 0 1854 1814"/>
                <a:gd name="T9" fmla="*/ T8 w 1134"/>
                <a:gd name="T10" fmla="+- 0 658 653"/>
                <a:gd name="T11" fmla="*/ 658 h 1078"/>
                <a:gd name="T12" fmla="+- 0 1833 1814"/>
                <a:gd name="T13" fmla="*/ T12 w 1134"/>
                <a:gd name="T14" fmla="+- 0 672 653"/>
                <a:gd name="T15" fmla="*/ 672 h 1078"/>
                <a:gd name="T16" fmla="+- 0 1819 1814"/>
                <a:gd name="T17" fmla="*/ T16 w 1134"/>
                <a:gd name="T18" fmla="+- 0 693 653"/>
                <a:gd name="T19" fmla="*/ 693 h 1078"/>
                <a:gd name="T20" fmla="+- 0 1814 1814"/>
                <a:gd name="T21" fmla="*/ T20 w 1134"/>
                <a:gd name="T22" fmla="+- 0 718 653"/>
                <a:gd name="T23" fmla="*/ 718 h 1078"/>
                <a:gd name="T24" fmla="+- 0 1814 1814"/>
                <a:gd name="T25" fmla="*/ T24 w 1134"/>
                <a:gd name="T26" fmla="+- 0 1665 653"/>
                <a:gd name="T27" fmla="*/ 1665 h 1078"/>
                <a:gd name="T28" fmla="+- 0 1819 1814"/>
                <a:gd name="T29" fmla="*/ T28 w 1134"/>
                <a:gd name="T30" fmla="+- 0 1690 653"/>
                <a:gd name="T31" fmla="*/ 1690 h 1078"/>
                <a:gd name="T32" fmla="+- 0 1833 1814"/>
                <a:gd name="T33" fmla="*/ T32 w 1134"/>
                <a:gd name="T34" fmla="+- 0 1711 653"/>
                <a:gd name="T35" fmla="*/ 1711 h 1078"/>
                <a:gd name="T36" fmla="+- 0 1854 1814"/>
                <a:gd name="T37" fmla="*/ T36 w 1134"/>
                <a:gd name="T38" fmla="+- 0 1725 653"/>
                <a:gd name="T39" fmla="*/ 1725 h 1078"/>
                <a:gd name="T40" fmla="+- 0 1879 1814"/>
                <a:gd name="T41" fmla="*/ T40 w 1134"/>
                <a:gd name="T42" fmla="+- 0 1730 653"/>
                <a:gd name="T43" fmla="*/ 1730 h 1078"/>
                <a:gd name="T44" fmla="+- 0 2883 1814"/>
                <a:gd name="T45" fmla="*/ T44 w 1134"/>
                <a:gd name="T46" fmla="+- 0 1730 653"/>
                <a:gd name="T47" fmla="*/ 1730 h 1078"/>
                <a:gd name="T48" fmla="+- 0 2908 1814"/>
                <a:gd name="T49" fmla="*/ T48 w 1134"/>
                <a:gd name="T50" fmla="+- 0 1725 653"/>
                <a:gd name="T51" fmla="*/ 1725 h 1078"/>
                <a:gd name="T52" fmla="+- 0 2929 1814"/>
                <a:gd name="T53" fmla="*/ T52 w 1134"/>
                <a:gd name="T54" fmla="+- 0 1711 653"/>
                <a:gd name="T55" fmla="*/ 1711 h 1078"/>
                <a:gd name="T56" fmla="+- 0 2943 1814"/>
                <a:gd name="T57" fmla="*/ T56 w 1134"/>
                <a:gd name="T58" fmla="+- 0 1690 653"/>
                <a:gd name="T59" fmla="*/ 1690 h 1078"/>
                <a:gd name="T60" fmla="+- 0 2948 1814"/>
                <a:gd name="T61" fmla="*/ T60 w 1134"/>
                <a:gd name="T62" fmla="+- 0 1665 653"/>
                <a:gd name="T63" fmla="*/ 1665 h 1078"/>
                <a:gd name="T64" fmla="+- 0 2948 1814"/>
                <a:gd name="T65" fmla="*/ T64 w 1134"/>
                <a:gd name="T66" fmla="+- 0 718 653"/>
                <a:gd name="T67" fmla="*/ 718 h 1078"/>
                <a:gd name="T68" fmla="+- 0 2943 1814"/>
                <a:gd name="T69" fmla="*/ T68 w 1134"/>
                <a:gd name="T70" fmla="+- 0 693 653"/>
                <a:gd name="T71" fmla="*/ 693 h 1078"/>
                <a:gd name="T72" fmla="+- 0 2929 1814"/>
                <a:gd name="T73" fmla="*/ T72 w 1134"/>
                <a:gd name="T74" fmla="+- 0 672 653"/>
                <a:gd name="T75" fmla="*/ 672 h 1078"/>
                <a:gd name="T76" fmla="+- 0 2908 1814"/>
                <a:gd name="T77" fmla="*/ T76 w 1134"/>
                <a:gd name="T78" fmla="+- 0 658 653"/>
                <a:gd name="T79" fmla="*/ 658 h 1078"/>
                <a:gd name="T80" fmla="+- 0 2883 1814"/>
                <a:gd name="T81" fmla="*/ T80 w 1134"/>
                <a:gd name="T82" fmla="+- 0 653 653"/>
                <a:gd name="T83" fmla="*/ 653 h 107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134" h="1078">
                  <a:moveTo>
                    <a:pt x="1069" y="0"/>
                  </a:moveTo>
                  <a:lnTo>
                    <a:pt x="65" y="0"/>
                  </a:lnTo>
                  <a:lnTo>
                    <a:pt x="40" y="5"/>
                  </a:lnTo>
                  <a:lnTo>
                    <a:pt x="19" y="19"/>
                  </a:lnTo>
                  <a:lnTo>
                    <a:pt x="5" y="40"/>
                  </a:lnTo>
                  <a:lnTo>
                    <a:pt x="0" y="65"/>
                  </a:lnTo>
                  <a:lnTo>
                    <a:pt x="0" y="1012"/>
                  </a:lnTo>
                  <a:lnTo>
                    <a:pt x="5" y="1037"/>
                  </a:lnTo>
                  <a:lnTo>
                    <a:pt x="19" y="1058"/>
                  </a:lnTo>
                  <a:lnTo>
                    <a:pt x="40" y="1072"/>
                  </a:lnTo>
                  <a:lnTo>
                    <a:pt x="65" y="1077"/>
                  </a:lnTo>
                  <a:lnTo>
                    <a:pt x="1069" y="1077"/>
                  </a:lnTo>
                  <a:lnTo>
                    <a:pt x="1094" y="1072"/>
                  </a:lnTo>
                  <a:lnTo>
                    <a:pt x="1115" y="1058"/>
                  </a:lnTo>
                  <a:lnTo>
                    <a:pt x="1129" y="1037"/>
                  </a:lnTo>
                  <a:lnTo>
                    <a:pt x="1134" y="1012"/>
                  </a:lnTo>
                  <a:lnTo>
                    <a:pt x="1134" y="65"/>
                  </a:lnTo>
                  <a:lnTo>
                    <a:pt x="1129" y="40"/>
                  </a:lnTo>
                  <a:lnTo>
                    <a:pt x="1115" y="19"/>
                  </a:lnTo>
                  <a:lnTo>
                    <a:pt x="1094" y="5"/>
                  </a:lnTo>
                  <a:lnTo>
                    <a:pt x="10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828B8020-A447-6D79-A45B-B31F106BB5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5" y="724"/>
              <a:ext cx="972" cy="972"/>
            </a:xfrm>
            <a:prstGeom prst="rect">
              <a:avLst/>
            </a:prstGeom>
            <a:grpFill/>
            <a:extLst>
              <a:ext uri="{909E8E84-426E-40dd-AFC4-6F175D3DCCD1}">
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DB7E112-A9DF-4E78-B023-A0CB7B8FF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960" y="243444"/>
            <a:ext cx="2103459" cy="776110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6D46C3ED-A647-6235-F05B-3FFE05AD24AA}"/>
              </a:ext>
            </a:extLst>
          </p:cNvPr>
          <p:cNvGrpSpPr>
            <a:grpSpLocks/>
          </p:cNvGrpSpPr>
          <p:nvPr/>
        </p:nvGrpSpPr>
        <p:grpSpPr bwMode="auto">
          <a:xfrm>
            <a:off x="987871" y="2440594"/>
            <a:ext cx="687070" cy="687070"/>
            <a:chOff x="1700" y="1073"/>
            <a:chExt cx="1531" cy="1446"/>
          </a:xfrm>
          <a:solidFill>
            <a:srgbClr val="013E5A"/>
          </a:solidFill>
        </p:grpSpPr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24D0C014-4F8D-622C-B30E-758ABF616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0" y="1073"/>
              <a:ext cx="1531" cy="1446"/>
            </a:xfrm>
            <a:custGeom>
              <a:avLst/>
              <a:gdLst>
                <a:gd name="T0" fmla="+- 0 3146 1701"/>
                <a:gd name="T1" fmla="*/ T0 w 1531"/>
                <a:gd name="T2" fmla="+- 0 1074 1074"/>
                <a:gd name="T3" fmla="*/ 1074 h 1446"/>
                <a:gd name="T4" fmla="+- 0 1786 1701"/>
                <a:gd name="T5" fmla="*/ T4 w 1531"/>
                <a:gd name="T6" fmla="+- 0 1074 1074"/>
                <a:gd name="T7" fmla="*/ 1074 h 1446"/>
                <a:gd name="T8" fmla="+- 0 1753 1701"/>
                <a:gd name="T9" fmla="*/ T8 w 1531"/>
                <a:gd name="T10" fmla="+- 0 1080 1074"/>
                <a:gd name="T11" fmla="*/ 1080 h 1446"/>
                <a:gd name="T12" fmla="+- 0 1726 1701"/>
                <a:gd name="T13" fmla="*/ T12 w 1531"/>
                <a:gd name="T14" fmla="+- 0 1099 1074"/>
                <a:gd name="T15" fmla="*/ 1099 h 1446"/>
                <a:gd name="T16" fmla="+- 0 1707 1701"/>
                <a:gd name="T17" fmla="*/ T16 w 1531"/>
                <a:gd name="T18" fmla="+- 0 1126 1074"/>
                <a:gd name="T19" fmla="*/ 1126 h 1446"/>
                <a:gd name="T20" fmla="+- 0 1701 1701"/>
                <a:gd name="T21" fmla="*/ T20 w 1531"/>
                <a:gd name="T22" fmla="+- 0 1159 1074"/>
                <a:gd name="T23" fmla="*/ 1159 h 1446"/>
                <a:gd name="T24" fmla="+- 0 1701 1701"/>
                <a:gd name="T25" fmla="*/ T24 w 1531"/>
                <a:gd name="T26" fmla="+- 0 2434 1074"/>
                <a:gd name="T27" fmla="*/ 2434 h 1446"/>
                <a:gd name="T28" fmla="+- 0 1707 1701"/>
                <a:gd name="T29" fmla="*/ T28 w 1531"/>
                <a:gd name="T30" fmla="+- 0 2467 1074"/>
                <a:gd name="T31" fmla="*/ 2467 h 1446"/>
                <a:gd name="T32" fmla="+- 0 1726 1701"/>
                <a:gd name="T33" fmla="*/ T32 w 1531"/>
                <a:gd name="T34" fmla="+- 0 2494 1074"/>
                <a:gd name="T35" fmla="*/ 2494 h 1446"/>
                <a:gd name="T36" fmla="+- 0 1753 1701"/>
                <a:gd name="T37" fmla="*/ T36 w 1531"/>
                <a:gd name="T38" fmla="+- 0 2513 1074"/>
                <a:gd name="T39" fmla="*/ 2513 h 1446"/>
                <a:gd name="T40" fmla="+- 0 1786 1701"/>
                <a:gd name="T41" fmla="*/ T40 w 1531"/>
                <a:gd name="T42" fmla="+- 0 2519 1074"/>
                <a:gd name="T43" fmla="*/ 2519 h 1446"/>
                <a:gd name="T44" fmla="+- 0 3146 1701"/>
                <a:gd name="T45" fmla="*/ T44 w 1531"/>
                <a:gd name="T46" fmla="+- 0 2519 1074"/>
                <a:gd name="T47" fmla="*/ 2519 h 1446"/>
                <a:gd name="T48" fmla="+- 0 3180 1701"/>
                <a:gd name="T49" fmla="*/ T48 w 1531"/>
                <a:gd name="T50" fmla="+- 0 2513 1074"/>
                <a:gd name="T51" fmla="*/ 2513 h 1446"/>
                <a:gd name="T52" fmla="+- 0 3207 1701"/>
                <a:gd name="T53" fmla="*/ T52 w 1531"/>
                <a:gd name="T54" fmla="+- 0 2494 1074"/>
                <a:gd name="T55" fmla="*/ 2494 h 1446"/>
                <a:gd name="T56" fmla="+- 0 3225 1701"/>
                <a:gd name="T57" fmla="*/ T56 w 1531"/>
                <a:gd name="T58" fmla="+- 0 2467 1074"/>
                <a:gd name="T59" fmla="*/ 2467 h 1446"/>
                <a:gd name="T60" fmla="+- 0 3231 1701"/>
                <a:gd name="T61" fmla="*/ T60 w 1531"/>
                <a:gd name="T62" fmla="+- 0 2434 1074"/>
                <a:gd name="T63" fmla="*/ 2434 h 1446"/>
                <a:gd name="T64" fmla="+- 0 3231 1701"/>
                <a:gd name="T65" fmla="*/ T64 w 1531"/>
                <a:gd name="T66" fmla="+- 0 1159 1074"/>
                <a:gd name="T67" fmla="*/ 1159 h 1446"/>
                <a:gd name="T68" fmla="+- 0 3225 1701"/>
                <a:gd name="T69" fmla="*/ T68 w 1531"/>
                <a:gd name="T70" fmla="+- 0 1126 1074"/>
                <a:gd name="T71" fmla="*/ 1126 h 1446"/>
                <a:gd name="T72" fmla="+- 0 3207 1701"/>
                <a:gd name="T73" fmla="*/ T72 w 1531"/>
                <a:gd name="T74" fmla="+- 0 1099 1074"/>
                <a:gd name="T75" fmla="*/ 1099 h 1446"/>
                <a:gd name="T76" fmla="+- 0 3180 1701"/>
                <a:gd name="T77" fmla="*/ T76 w 1531"/>
                <a:gd name="T78" fmla="+- 0 1080 1074"/>
                <a:gd name="T79" fmla="*/ 1080 h 1446"/>
                <a:gd name="T80" fmla="+- 0 3146 1701"/>
                <a:gd name="T81" fmla="*/ T80 w 1531"/>
                <a:gd name="T82" fmla="+- 0 1074 1074"/>
                <a:gd name="T83" fmla="*/ 1074 h 144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531" h="1446">
                  <a:moveTo>
                    <a:pt x="1445" y="0"/>
                  </a:moveTo>
                  <a:lnTo>
                    <a:pt x="85" y="0"/>
                  </a:lnTo>
                  <a:lnTo>
                    <a:pt x="52" y="6"/>
                  </a:lnTo>
                  <a:lnTo>
                    <a:pt x="25" y="25"/>
                  </a:lnTo>
                  <a:lnTo>
                    <a:pt x="6" y="52"/>
                  </a:lnTo>
                  <a:lnTo>
                    <a:pt x="0" y="85"/>
                  </a:lnTo>
                  <a:lnTo>
                    <a:pt x="0" y="1360"/>
                  </a:lnTo>
                  <a:lnTo>
                    <a:pt x="6" y="1393"/>
                  </a:lnTo>
                  <a:lnTo>
                    <a:pt x="25" y="1420"/>
                  </a:lnTo>
                  <a:lnTo>
                    <a:pt x="52" y="1439"/>
                  </a:lnTo>
                  <a:lnTo>
                    <a:pt x="85" y="1445"/>
                  </a:lnTo>
                  <a:lnTo>
                    <a:pt x="1445" y="1445"/>
                  </a:lnTo>
                  <a:lnTo>
                    <a:pt x="1479" y="1439"/>
                  </a:lnTo>
                  <a:lnTo>
                    <a:pt x="1506" y="1420"/>
                  </a:lnTo>
                  <a:lnTo>
                    <a:pt x="1524" y="1393"/>
                  </a:lnTo>
                  <a:lnTo>
                    <a:pt x="1530" y="1360"/>
                  </a:lnTo>
                  <a:lnTo>
                    <a:pt x="1530" y="85"/>
                  </a:lnTo>
                  <a:lnTo>
                    <a:pt x="1524" y="52"/>
                  </a:lnTo>
                  <a:lnTo>
                    <a:pt x="1506" y="25"/>
                  </a:lnTo>
                  <a:lnTo>
                    <a:pt x="1479" y="6"/>
                  </a:lnTo>
                  <a:lnTo>
                    <a:pt x="14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1B265DBE-8F72-B50D-23A7-0F63C80DF1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4" y="1197"/>
              <a:ext cx="1203" cy="1199"/>
            </a:xfrm>
            <a:prstGeom prst="rect">
              <a:avLst/>
            </a:prstGeom>
            <a:grpFill/>
            <a:extLst>
              <a:ext uri="{909E8E84-426E-40dd-AFC4-6F175D3DCCD1}">
  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CC67815-61C9-7E29-9F28-F6D5B9AFC01E}"/>
              </a:ext>
            </a:extLst>
          </p:cNvPr>
          <p:cNvGrpSpPr>
            <a:grpSpLocks/>
          </p:cNvGrpSpPr>
          <p:nvPr/>
        </p:nvGrpSpPr>
        <p:grpSpPr bwMode="auto">
          <a:xfrm>
            <a:off x="987871" y="4561852"/>
            <a:ext cx="687070" cy="687070"/>
            <a:chOff x="1700" y="9"/>
            <a:chExt cx="1531" cy="1446"/>
          </a:xfrm>
          <a:solidFill>
            <a:srgbClr val="013E5A"/>
          </a:solidFill>
        </p:grpSpPr>
        <p:sp>
          <p:nvSpPr>
            <p:cNvPr id="33" name="Freeform 41">
              <a:extLst>
                <a:ext uri="{FF2B5EF4-FFF2-40B4-BE49-F238E27FC236}">
                  <a16:creationId xmlns:a16="http://schemas.microsoft.com/office/drawing/2014/main" id="{D0133F96-55BC-6480-87FC-4D3E646C4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0" y="9"/>
              <a:ext cx="1531" cy="1446"/>
            </a:xfrm>
            <a:custGeom>
              <a:avLst/>
              <a:gdLst>
                <a:gd name="T0" fmla="+- 0 3146 1701"/>
                <a:gd name="T1" fmla="*/ T0 w 1531"/>
                <a:gd name="T2" fmla="+- 0 10 10"/>
                <a:gd name="T3" fmla="*/ 10 h 1446"/>
                <a:gd name="T4" fmla="+- 0 1786 1701"/>
                <a:gd name="T5" fmla="*/ T4 w 1531"/>
                <a:gd name="T6" fmla="+- 0 10 10"/>
                <a:gd name="T7" fmla="*/ 10 h 1446"/>
                <a:gd name="T8" fmla="+- 0 1753 1701"/>
                <a:gd name="T9" fmla="*/ T8 w 1531"/>
                <a:gd name="T10" fmla="+- 0 16 10"/>
                <a:gd name="T11" fmla="*/ 16 h 1446"/>
                <a:gd name="T12" fmla="+- 0 1726 1701"/>
                <a:gd name="T13" fmla="*/ T12 w 1531"/>
                <a:gd name="T14" fmla="+- 0 35 10"/>
                <a:gd name="T15" fmla="*/ 35 h 1446"/>
                <a:gd name="T16" fmla="+- 0 1707 1701"/>
                <a:gd name="T17" fmla="*/ T16 w 1531"/>
                <a:gd name="T18" fmla="+- 0 62 10"/>
                <a:gd name="T19" fmla="*/ 62 h 1446"/>
                <a:gd name="T20" fmla="+- 0 1701 1701"/>
                <a:gd name="T21" fmla="*/ T20 w 1531"/>
                <a:gd name="T22" fmla="+- 0 95 10"/>
                <a:gd name="T23" fmla="*/ 95 h 1446"/>
                <a:gd name="T24" fmla="+- 0 1701 1701"/>
                <a:gd name="T25" fmla="*/ T24 w 1531"/>
                <a:gd name="T26" fmla="+- 0 1370 10"/>
                <a:gd name="T27" fmla="*/ 1370 h 1446"/>
                <a:gd name="T28" fmla="+- 0 1707 1701"/>
                <a:gd name="T29" fmla="*/ T28 w 1531"/>
                <a:gd name="T30" fmla="+- 0 1403 10"/>
                <a:gd name="T31" fmla="*/ 1403 h 1446"/>
                <a:gd name="T32" fmla="+- 0 1726 1701"/>
                <a:gd name="T33" fmla="*/ T32 w 1531"/>
                <a:gd name="T34" fmla="+- 0 1430 10"/>
                <a:gd name="T35" fmla="*/ 1430 h 1446"/>
                <a:gd name="T36" fmla="+- 0 1753 1701"/>
                <a:gd name="T37" fmla="*/ T36 w 1531"/>
                <a:gd name="T38" fmla="+- 0 1449 10"/>
                <a:gd name="T39" fmla="*/ 1449 h 1446"/>
                <a:gd name="T40" fmla="+- 0 1786 1701"/>
                <a:gd name="T41" fmla="*/ T40 w 1531"/>
                <a:gd name="T42" fmla="+- 0 1455 10"/>
                <a:gd name="T43" fmla="*/ 1455 h 1446"/>
                <a:gd name="T44" fmla="+- 0 3146 1701"/>
                <a:gd name="T45" fmla="*/ T44 w 1531"/>
                <a:gd name="T46" fmla="+- 0 1455 10"/>
                <a:gd name="T47" fmla="*/ 1455 h 1446"/>
                <a:gd name="T48" fmla="+- 0 3180 1701"/>
                <a:gd name="T49" fmla="*/ T48 w 1531"/>
                <a:gd name="T50" fmla="+- 0 1449 10"/>
                <a:gd name="T51" fmla="*/ 1449 h 1446"/>
                <a:gd name="T52" fmla="+- 0 3207 1701"/>
                <a:gd name="T53" fmla="*/ T52 w 1531"/>
                <a:gd name="T54" fmla="+- 0 1430 10"/>
                <a:gd name="T55" fmla="*/ 1430 h 1446"/>
                <a:gd name="T56" fmla="+- 0 3225 1701"/>
                <a:gd name="T57" fmla="*/ T56 w 1531"/>
                <a:gd name="T58" fmla="+- 0 1403 10"/>
                <a:gd name="T59" fmla="*/ 1403 h 1446"/>
                <a:gd name="T60" fmla="+- 0 3231 1701"/>
                <a:gd name="T61" fmla="*/ T60 w 1531"/>
                <a:gd name="T62" fmla="+- 0 1370 10"/>
                <a:gd name="T63" fmla="*/ 1370 h 1446"/>
                <a:gd name="T64" fmla="+- 0 3231 1701"/>
                <a:gd name="T65" fmla="*/ T64 w 1531"/>
                <a:gd name="T66" fmla="+- 0 95 10"/>
                <a:gd name="T67" fmla="*/ 95 h 1446"/>
                <a:gd name="T68" fmla="+- 0 3225 1701"/>
                <a:gd name="T69" fmla="*/ T68 w 1531"/>
                <a:gd name="T70" fmla="+- 0 62 10"/>
                <a:gd name="T71" fmla="*/ 62 h 1446"/>
                <a:gd name="T72" fmla="+- 0 3207 1701"/>
                <a:gd name="T73" fmla="*/ T72 w 1531"/>
                <a:gd name="T74" fmla="+- 0 35 10"/>
                <a:gd name="T75" fmla="*/ 35 h 1446"/>
                <a:gd name="T76" fmla="+- 0 3180 1701"/>
                <a:gd name="T77" fmla="*/ T76 w 1531"/>
                <a:gd name="T78" fmla="+- 0 16 10"/>
                <a:gd name="T79" fmla="*/ 16 h 1446"/>
                <a:gd name="T80" fmla="+- 0 3146 1701"/>
                <a:gd name="T81" fmla="*/ T80 w 1531"/>
                <a:gd name="T82" fmla="+- 0 10 10"/>
                <a:gd name="T83" fmla="*/ 10 h 144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531" h="1446">
                  <a:moveTo>
                    <a:pt x="1445" y="0"/>
                  </a:moveTo>
                  <a:lnTo>
                    <a:pt x="85" y="0"/>
                  </a:lnTo>
                  <a:lnTo>
                    <a:pt x="52" y="6"/>
                  </a:lnTo>
                  <a:lnTo>
                    <a:pt x="25" y="25"/>
                  </a:lnTo>
                  <a:lnTo>
                    <a:pt x="6" y="52"/>
                  </a:lnTo>
                  <a:lnTo>
                    <a:pt x="0" y="85"/>
                  </a:lnTo>
                  <a:lnTo>
                    <a:pt x="0" y="1360"/>
                  </a:lnTo>
                  <a:lnTo>
                    <a:pt x="6" y="1393"/>
                  </a:lnTo>
                  <a:lnTo>
                    <a:pt x="25" y="1420"/>
                  </a:lnTo>
                  <a:lnTo>
                    <a:pt x="52" y="1439"/>
                  </a:lnTo>
                  <a:lnTo>
                    <a:pt x="85" y="1445"/>
                  </a:lnTo>
                  <a:lnTo>
                    <a:pt x="1445" y="1445"/>
                  </a:lnTo>
                  <a:lnTo>
                    <a:pt x="1479" y="1439"/>
                  </a:lnTo>
                  <a:lnTo>
                    <a:pt x="1506" y="1420"/>
                  </a:lnTo>
                  <a:lnTo>
                    <a:pt x="1524" y="1393"/>
                  </a:lnTo>
                  <a:lnTo>
                    <a:pt x="1530" y="1360"/>
                  </a:lnTo>
                  <a:lnTo>
                    <a:pt x="1530" y="85"/>
                  </a:lnTo>
                  <a:lnTo>
                    <a:pt x="1524" y="52"/>
                  </a:lnTo>
                  <a:lnTo>
                    <a:pt x="1506" y="25"/>
                  </a:lnTo>
                  <a:lnTo>
                    <a:pt x="1479" y="6"/>
                  </a:lnTo>
                  <a:lnTo>
                    <a:pt x="14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BCB0998B-90FA-7737-8D43-35CC68D470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5" y="84"/>
              <a:ext cx="1358" cy="1275"/>
            </a:xfrm>
            <a:prstGeom prst="rect">
              <a:avLst/>
            </a:prstGeom>
            <a:grpFill/>
            <a:extLst>
              <a:ext uri="{909E8E84-426E-40dd-AFC4-6F175D3DCCD1}">
  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4346752-3DF6-5018-C698-9BBE0AA1C667}"/>
              </a:ext>
            </a:extLst>
          </p:cNvPr>
          <p:cNvGrpSpPr>
            <a:grpSpLocks/>
          </p:cNvGrpSpPr>
          <p:nvPr/>
        </p:nvGrpSpPr>
        <p:grpSpPr bwMode="auto">
          <a:xfrm>
            <a:off x="1004381" y="3438657"/>
            <a:ext cx="687070" cy="687070"/>
            <a:chOff x="7417" y="10464"/>
            <a:chExt cx="881" cy="832"/>
          </a:xfrm>
          <a:solidFill>
            <a:schemeClr val="accent1"/>
          </a:solidFill>
        </p:grpSpPr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89F0710B-2AB4-3EFD-B1A9-0E932562B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7" y="10464"/>
              <a:ext cx="881" cy="832"/>
            </a:xfrm>
            <a:custGeom>
              <a:avLst/>
              <a:gdLst>
                <a:gd name="T0" fmla="+- 0 8249 7418"/>
                <a:gd name="T1" fmla="*/ T0 w 881"/>
                <a:gd name="T2" fmla="+- 0 1142 1142"/>
                <a:gd name="T3" fmla="*/ 1142 h 832"/>
                <a:gd name="T4" fmla="+- 0 7467 7418"/>
                <a:gd name="T5" fmla="*/ T4 w 881"/>
                <a:gd name="T6" fmla="+- 0 1142 1142"/>
                <a:gd name="T7" fmla="*/ 1142 h 832"/>
                <a:gd name="T8" fmla="+- 0 7448 7418"/>
                <a:gd name="T9" fmla="*/ T8 w 881"/>
                <a:gd name="T10" fmla="+- 0 1146 1142"/>
                <a:gd name="T11" fmla="*/ 1146 h 832"/>
                <a:gd name="T12" fmla="+- 0 7432 7418"/>
                <a:gd name="T13" fmla="*/ T12 w 881"/>
                <a:gd name="T14" fmla="+- 0 1156 1142"/>
                <a:gd name="T15" fmla="*/ 1156 h 832"/>
                <a:gd name="T16" fmla="+- 0 7422 7418"/>
                <a:gd name="T17" fmla="*/ T16 w 881"/>
                <a:gd name="T18" fmla="+- 0 1172 1142"/>
                <a:gd name="T19" fmla="*/ 1172 h 832"/>
                <a:gd name="T20" fmla="+- 0 7418 7418"/>
                <a:gd name="T21" fmla="*/ T20 w 881"/>
                <a:gd name="T22" fmla="+- 0 1191 1142"/>
                <a:gd name="T23" fmla="*/ 1191 h 832"/>
                <a:gd name="T24" fmla="+- 0 7418 7418"/>
                <a:gd name="T25" fmla="*/ T24 w 881"/>
                <a:gd name="T26" fmla="+- 0 1924 1142"/>
                <a:gd name="T27" fmla="*/ 1924 h 832"/>
                <a:gd name="T28" fmla="+- 0 7422 7418"/>
                <a:gd name="T29" fmla="*/ T28 w 881"/>
                <a:gd name="T30" fmla="+- 0 1943 1142"/>
                <a:gd name="T31" fmla="*/ 1943 h 832"/>
                <a:gd name="T32" fmla="+- 0 7432 7418"/>
                <a:gd name="T33" fmla="*/ T32 w 881"/>
                <a:gd name="T34" fmla="+- 0 1959 1142"/>
                <a:gd name="T35" fmla="*/ 1959 h 832"/>
                <a:gd name="T36" fmla="+- 0 7448 7418"/>
                <a:gd name="T37" fmla="*/ T36 w 881"/>
                <a:gd name="T38" fmla="+- 0 1969 1142"/>
                <a:gd name="T39" fmla="*/ 1969 h 832"/>
                <a:gd name="T40" fmla="+- 0 7467 7418"/>
                <a:gd name="T41" fmla="*/ T40 w 881"/>
                <a:gd name="T42" fmla="+- 0 1973 1142"/>
                <a:gd name="T43" fmla="*/ 1973 h 832"/>
                <a:gd name="T44" fmla="+- 0 8249 7418"/>
                <a:gd name="T45" fmla="*/ T44 w 881"/>
                <a:gd name="T46" fmla="+- 0 1973 1142"/>
                <a:gd name="T47" fmla="*/ 1973 h 832"/>
                <a:gd name="T48" fmla="+- 0 8268 7418"/>
                <a:gd name="T49" fmla="*/ T48 w 881"/>
                <a:gd name="T50" fmla="+- 0 1969 1142"/>
                <a:gd name="T51" fmla="*/ 1969 h 832"/>
                <a:gd name="T52" fmla="+- 0 8284 7418"/>
                <a:gd name="T53" fmla="*/ T52 w 881"/>
                <a:gd name="T54" fmla="+- 0 1959 1142"/>
                <a:gd name="T55" fmla="*/ 1959 h 832"/>
                <a:gd name="T56" fmla="+- 0 8294 7418"/>
                <a:gd name="T57" fmla="*/ T56 w 881"/>
                <a:gd name="T58" fmla="+- 0 1943 1142"/>
                <a:gd name="T59" fmla="*/ 1943 h 832"/>
                <a:gd name="T60" fmla="+- 0 8298 7418"/>
                <a:gd name="T61" fmla="*/ T60 w 881"/>
                <a:gd name="T62" fmla="+- 0 1924 1142"/>
                <a:gd name="T63" fmla="*/ 1924 h 832"/>
                <a:gd name="T64" fmla="+- 0 8298 7418"/>
                <a:gd name="T65" fmla="*/ T64 w 881"/>
                <a:gd name="T66" fmla="+- 0 1191 1142"/>
                <a:gd name="T67" fmla="*/ 1191 h 832"/>
                <a:gd name="T68" fmla="+- 0 8294 7418"/>
                <a:gd name="T69" fmla="*/ T68 w 881"/>
                <a:gd name="T70" fmla="+- 0 1172 1142"/>
                <a:gd name="T71" fmla="*/ 1172 h 832"/>
                <a:gd name="T72" fmla="+- 0 8284 7418"/>
                <a:gd name="T73" fmla="*/ T72 w 881"/>
                <a:gd name="T74" fmla="+- 0 1156 1142"/>
                <a:gd name="T75" fmla="*/ 1156 h 832"/>
                <a:gd name="T76" fmla="+- 0 8268 7418"/>
                <a:gd name="T77" fmla="*/ T76 w 881"/>
                <a:gd name="T78" fmla="+- 0 1146 1142"/>
                <a:gd name="T79" fmla="*/ 1146 h 832"/>
                <a:gd name="T80" fmla="+- 0 8249 7418"/>
                <a:gd name="T81" fmla="*/ T80 w 881"/>
                <a:gd name="T82" fmla="+- 0 1142 1142"/>
                <a:gd name="T83" fmla="*/ 1142 h 83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881" h="832">
                  <a:moveTo>
                    <a:pt x="831" y="0"/>
                  </a:moveTo>
                  <a:lnTo>
                    <a:pt x="49" y="0"/>
                  </a:lnTo>
                  <a:lnTo>
                    <a:pt x="30" y="4"/>
                  </a:lnTo>
                  <a:lnTo>
                    <a:pt x="14" y="14"/>
                  </a:lnTo>
                  <a:lnTo>
                    <a:pt x="4" y="30"/>
                  </a:lnTo>
                  <a:lnTo>
                    <a:pt x="0" y="49"/>
                  </a:lnTo>
                  <a:lnTo>
                    <a:pt x="0" y="782"/>
                  </a:lnTo>
                  <a:lnTo>
                    <a:pt x="4" y="801"/>
                  </a:lnTo>
                  <a:lnTo>
                    <a:pt x="14" y="817"/>
                  </a:lnTo>
                  <a:lnTo>
                    <a:pt x="30" y="827"/>
                  </a:lnTo>
                  <a:lnTo>
                    <a:pt x="49" y="831"/>
                  </a:lnTo>
                  <a:lnTo>
                    <a:pt x="831" y="831"/>
                  </a:lnTo>
                  <a:lnTo>
                    <a:pt x="850" y="827"/>
                  </a:lnTo>
                  <a:lnTo>
                    <a:pt x="866" y="817"/>
                  </a:lnTo>
                  <a:lnTo>
                    <a:pt x="876" y="801"/>
                  </a:lnTo>
                  <a:lnTo>
                    <a:pt x="880" y="782"/>
                  </a:lnTo>
                  <a:lnTo>
                    <a:pt x="880" y="49"/>
                  </a:lnTo>
                  <a:lnTo>
                    <a:pt x="876" y="30"/>
                  </a:lnTo>
                  <a:lnTo>
                    <a:pt x="866" y="14"/>
                  </a:lnTo>
                  <a:lnTo>
                    <a:pt x="850" y="4"/>
                  </a:lnTo>
                  <a:lnTo>
                    <a:pt x="8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71EB531F-F1E0-D53D-5B96-94E7BB9CC8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555" b="-1187"/>
            <a:stretch>
              <a:fillRect/>
            </a:stretch>
          </p:blipFill>
          <p:spPr bwMode="auto">
            <a:xfrm>
              <a:off x="7534" y="10514"/>
              <a:ext cx="653" cy="767"/>
            </a:xfrm>
            <a:prstGeom prst="rect">
              <a:avLst/>
            </a:prstGeom>
            <a:grpFill/>
            <a:extLst>
              <a:ext uri="{909E8E84-426E-40dd-AFC4-6F175D3DCCD1}">
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0" name="Graphic 39" descr="Gavel with solid fill">
            <a:extLst>
              <a:ext uri="{FF2B5EF4-FFF2-40B4-BE49-F238E27FC236}">
                <a16:creationId xmlns:a16="http://schemas.microsoft.com/office/drawing/2014/main" id="{018CE104-F843-2ADB-8F66-6E4501643E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6094" y="5518649"/>
            <a:ext cx="739402" cy="73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9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AA8B5E-4565-D7A5-755C-2533E759A4EE}"/>
              </a:ext>
            </a:extLst>
          </p:cNvPr>
          <p:cNvSpPr txBox="1"/>
          <p:nvPr/>
        </p:nvSpPr>
        <p:spPr>
          <a:xfrm>
            <a:off x="255581" y="405059"/>
            <a:ext cx="8419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E59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Juvenile Case Data: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10 Indicators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3E59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5F10021-BCFF-4830-F18B-835FE6501A83}"/>
              </a:ext>
            </a:extLst>
          </p:cNvPr>
          <p:cNvGraphicFramePr>
            <a:graphicFrameLocks noGrp="1"/>
          </p:cNvGraphicFramePr>
          <p:nvPr/>
        </p:nvGraphicFramePr>
        <p:xfrm>
          <a:off x="-638459" y="871789"/>
          <a:ext cx="12830459" cy="6113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090">
                  <a:extLst>
                    <a:ext uri="{9D8B030D-6E8A-4147-A177-3AD203B41FA5}">
                      <a16:colId xmlns:a16="http://schemas.microsoft.com/office/drawing/2014/main" val="3584362030"/>
                    </a:ext>
                  </a:extLst>
                </a:gridCol>
                <a:gridCol w="1155594">
                  <a:extLst>
                    <a:ext uri="{9D8B030D-6E8A-4147-A177-3AD203B41FA5}">
                      <a16:colId xmlns:a16="http://schemas.microsoft.com/office/drawing/2014/main" val="877924703"/>
                    </a:ext>
                  </a:extLst>
                </a:gridCol>
                <a:gridCol w="10274775">
                  <a:extLst>
                    <a:ext uri="{9D8B030D-6E8A-4147-A177-3AD203B41FA5}">
                      <a16:colId xmlns:a16="http://schemas.microsoft.com/office/drawing/2014/main" val="695499688"/>
                    </a:ext>
                  </a:extLst>
                </a:gridCol>
              </a:tblGrid>
              <a:tr h="991898">
                <a:tc>
                  <a:txBody>
                    <a:bodyPr/>
                    <a:lstStyle/>
                    <a:p>
                      <a:pPr algn="r"/>
                      <a:endParaRPr lang="en-US" sz="3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800" b="0" dirty="0">
                        <a:solidFill>
                          <a:srgbClr val="013E5A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800" b="0" dirty="0">
                          <a:solidFill>
                            <a:srgbClr val="013E5A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Cases filed, finalised and clearance rates and location ( by registry/ island)</a:t>
                      </a:r>
                      <a:endParaRPr lang="en-AU" sz="1800" b="0" dirty="0">
                        <a:solidFill>
                          <a:srgbClr val="013E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540810"/>
                  </a:ext>
                </a:extLst>
              </a:tr>
              <a:tr h="991898">
                <a:tc>
                  <a:txBody>
                    <a:bodyPr/>
                    <a:lstStyle/>
                    <a:p>
                      <a:pPr algn="r"/>
                      <a:endParaRPr lang="en-US" sz="3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endParaRPr lang="en-GB" sz="1800" b="0" dirty="0">
                        <a:solidFill>
                          <a:srgbClr val="013E5A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b="0" dirty="0">
                          <a:solidFill>
                            <a:srgbClr val="013E5A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Age: Date of birth, age at time of alleged offence and  current age of suspect. Ages of victim/s, witnesses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endParaRPr lang="en-GB" sz="1800" b="0" dirty="0">
                        <a:solidFill>
                          <a:srgbClr val="013E5A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b="0" dirty="0">
                          <a:solidFill>
                            <a:srgbClr val="013E5A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Sex: disaggregated data for the suspect, victim/s, witnesses </a:t>
                      </a:r>
                    </a:p>
                    <a:p>
                      <a:pPr marL="285750" indent="-285750">
                        <a:lnSpc>
                          <a:spcPts val="216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800" b="0" dirty="0">
                        <a:solidFill>
                          <a:srgbClr val="013E5A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800" b="0" dirty="0">
                          <a:solidFill>
                            <a:srgbClr val="013E5A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Disability disaggregated data for the suspect, victim/s, witnesses </a:t>
                      </a:r>
                      <a:endParaRPr lang="en-AU" sz="1800" b="0" dirty="0">
                        <a:solidFill>
                          <a:srgbClr val="013E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endParaRPr lang="en-AU" sz="1800" b="0" dirty="0">
                        <a:solidFill>
                          <a:srgbClr val="013E5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78803"/>
                  </a:ext>
                </a:extLst>
              </a:tr>
              <a:tr h="974572">
                <a:tc>
                  <a:txBody>
                    <a:bodyPr/>
                    <a:lstStyle/>
                    <a:p>
                      <a:pPr algn="r"/>
                      <a:endParaRPr lang="en-US" sz="3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013E5A"/>
                        </a:solidFill>
                        <a:effectLst/>
                        <a:latin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13E5A"/>
                          </a:solidFill>
                          <a:effectLst/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Type of charge and % of juvenile cases of total cases filed in the Magistrates Court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b="0" dirty="0">
                        <a:solidFill>
                          <a:srgbClr val="013E5A"/>
                        </a:solidFill>
                        <a:latin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b="0" dirty="0">
                        <a:solidFill>
                          <a:srgbClr val="013E5A"/>
                        </a:solidFill>
                        <a:latin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solidFill>
                            <a:srgbClr val="013E5A"/>
                          </a:solidFill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Bail granted : conditions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solidFill>
                            <a:srgbClr val="013E5A"/>
                          </a:solidFill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Pre-trial detention: duration (ongoing and total), location (separated from adults?)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013E5A"/>
                        </a:solidFill>
                        <a:effectLst/>
                        <a:latin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99218"/>
                  </a:ext>
                </a:extLst>
              </a:tr>
            </a:tbl>
          </a:graphicData>
        </a:graphic>
      </p:graphicFrame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DB7E112-A9DF-4E78-B023-A0CB7B8FF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960" y="243444"/>
            <a:ext cx="2103459" cy="776110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B4F02957-05D9-D150-6F0A-7507628880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47" y="5527115"/>
            <a:ext cx="1203767" cy="1203767"/>
          </a:xfrm>
          <a:prstGeom prst="rect">
            <a:avLst/>
          </a:prstGeom>
        </p:spPr>
      </p:pic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C3D8FC2F-D255-79B5-071F-D059D438F0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56" y="2853915"/>
            <a:ext cx="765783" cy="827046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9887B1F0-ED5D-45A6-B942-F1C4E016F6EF}"/>
              </a:ext>
            </a:extLst>
          </p:cNvPr>
          <p:cNvGrpSpPr>
            <a:grpSpLocks/>
          </p:cNvGrpSpPr>
          <p:nvPr/>
        </p:nvGrpSpPr>
        <p:grpSpPr bwMode="auto">
          <a:xfrm>
            <a:off x="891345" y="1032900"/>
            <a:ext cx="685800" cy="685800"/>
            <a:chOff x="3603" y="9575"/>
            <a:chExt cx="881" cy="832"/>
          </a:xfrm>
          <a:solidFill>
            <a:schemeClr val="accent5"/>
          </a:solidFill>
        </p:grpSpPr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CE53379C-D03C-46CA-8EAE-5FAD98811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3" y="9575"/>
              <a:ext cx="881" cy="832"/>
            </a:xfrm>
            <a:custGeom>
              <a:avLst/>
              <a:gdLst>
                <a:gd name="T0" fmla="+- 0 4435 3604"/>
                <a:gd name="T1" fmla="*/ T0 w 881"/>
                <a:gd name="T2" fmla="+- 0 253 253"/>
                <a:gd name="T3" fmla="*/ 253 h 832"/>
                <a:gd name="T4" fmla="+- 0 3653 3604"/>
                <a:gd name="T5" fmla="*/ T4 w 881"/>
                <a:gd name="T6" fmla="+- 0 253 253"/>
                <a:gd name="T7" fmla="*/ 253 h 832"/>
                <a:gd name="T8" fmla="+- 0 3634 3604"/>
                <a:gd name="T9" fmla="*/ T8 w 881"/>
                <a:gd name="T10" fmla="+- 0 257 253"/>
                <a:gd name="T11" fmla="*/ 257 h 832"/>
                <a:gd name="T12" fmla="+- 0 3618 3604"/>
                <a:gd name="T13" fmla="*/ T12 w 881"/>
                <a:gd name="T14" fmla="+- 0 267 253"/>
                <a:gd name="T15" fmla="*/ 267 h 832"/>
                <a:gd name="T16" fmla="+- 0 3608 3604"/>
                <a:gd name="T17" fmla="*/ T16 w 881"/>
                <a:gd name="T18" fmla="+- 0 283 253"/>
                <a:gd name="T19" fmla="*/ 283 h 832"/>
                <a:gd name="T20" fmla="+- 0 3604 3604"/>
                <a:gd name="T21" fmla="*/ T20 w 881"/>
                <a:gd name="T22" fmla="+- 0 302 253"/>
                <a:gd name="T23" fmla="*/ 302 h 832"/>
                <a:gd name="T24" fmla="+- 0 3604 3604"/>
                <a:gd name="T25" fmla="*/ T24 w 881"/>
                <a:gd name="T26" fmla="+- 0 1035 253"/>
                <a:gd name="T27" fmla="*/ 1035 h 832"/>
                <a:gd name="T28" fmla="+- 0 3608 3604"/>
                <a:gd name="T29" fmla="*/ T28 w 881"/>
                <a:gd name="T30" fmla="+- 0 1054 253"/>
                <a:gd name="T31" fmla="*/ 1054 h 832"/>
                <a:gd name="T32" fmla="+- 0 3618 3604"/>
                <a:gd name="T33" fmla="*/ T32 w 881"/>
                <a:gd name="T34" fmla="+- 0 1070 253"/>
                <a:gd name="T35" fmla="*/ 1070 h 832"/>
                <a:gd name="T36" fmla="+- 0 3634 3604"/>
                <a:gd name="T37" fmla="*/ T36 w 881"/>
                <a:gd name="T38" fmla="+- 0 1080 253"/>
                <a:gd name="T39" fmla="*/ 1080 h 832"/>
                <a:gd name="T40" fmla="+- 0 3653 3604"/>
                <a:gd name="T41" fmla="*/ T40 w 881"/>
                <a:gd name="T42" fmla="+- 0 1084 253"/>
                <a:gd name="T43" fmla="*/ 1084 h 832"/>
                <a:gd name="T44" fmla="+- 0 4435 3604"/>
                <a:gd name="T45" fmla="*/ T44 w 881"/>
                <a:gd name="T46" fmla="+- 0 1084 253"/>
                <a:gd name="T47" fmla="*/ 1084 h 832"/>
                <a:gd name="T48" fmla="+- 0 4454 3604"/>
                <a:gd name="T49" fmla="*/ T48 w 881"/>
                <a:gd name="T50" fmla="+- 0 1080 253"/>
                <a:gd name="T51" fmla="*/ 1080 h 832"/>
                <a:gd name="T52" fmla="+- 0 4470 3604"/>
                <a:gd name="T53" fmla="*/ T52 w 881"/>
                <a:gd name="T54" fmla="+- 0 1070 253"/>
                <a:gd name="T55" fmla="*/ 1070 h 832"/>
                <a:gd name="T56" fmla="+- 0 4480 3604"/>
                <a:gd name="T57" fmla="*/ T56 w 881"/>
                <a:gd name="T58" fmla="+- 0 1054 253"/>
                <a:gd name="T59" fmla="*/ 1054 h 832"/>
                <a:gd name="T60" fmla="+- 0 4484 3604"/>
                <a:gd name="T61" fmla="*/ T60 w 881"/>
                <a:gd name="T62" fmla="+- 0 1035 253"/>
                <a:gd name="T63" fmla="*/ 1035 h 832"/>
                <a:gd name="T64" fmla="+- 0 4484 3604"/>
                <a:gd name="T65" fmla="*/ T64 w 881"/>
                <a:gd name="T66" fmla="+- 0 302 253"/>
                <a:gd name="T67" fmla="*/ 302 h 832"/>
                <a:gd name="T68" fmla="+- 0 4480 3604"/>
                <a:gd name="T69" fmla="*/ T68 w 881"/>
                <a:gd name="T70" fmla="+- 0 283 253"/>
                <a:gd name="T71" fmla="*/ 283 h 832"/>
                <a:gd name="T72" fmla="+- 0 4470 3604"/>
                <a:gd name="T73" fmla="*/ T72 w 881"/>
                <a:gd name="T74" fmla="+- 0 267 253"/>
                <a:gd name="T75" fmla="*/ 267 h 832"/>
                <a:gd name="T76" fmla="+- 0 4454 3604"/>
                <a:gd name="T77" fmla="*/ T76 w 881"/>
                <a:gd name="T78" fmla="+- 0 257 253"/>
                <a:gd name="T79" fmla="*/ 257 h 832"/>
                <a:gd name="T80" fmla="+- 0 4435 3604"/>
                <a:gd name="T81" fmla="*/ T80 w 881"/>
                <a:gd name="T82" fmla="+- 0 253 253"/>
                <a:gd name="T83" fmla="*/ 253 h 83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881" h="832">
                  <a:moveTo>
                    <a:pt x="831" y="0"/>
                  </a:moveTo>
                  <a:lnTo>
                    <a:pt x="49" y="0"/>
                  </a:lnTo>
                  <a:lnTo>
                    <a:pt x="30" y="4"/>
                  </a:lnTo>
                  <a:lnTo>
                    <a:pt x="14" y="14"/>
                  </a:lnTo>
                  <a:lnTo>
                    <a:pt x="4" y="30"/>
                  </a:lnTo>
                  <a:lnTo>
                    <a:pt x="0" y="49"/>
                  </a:lnTo>
                  <a:lnTo>
                    <a:pt x="0" y="782"/>
                  </a:lnTo>
                  <a:lnTo>
                    <a:pt x="4" y="801"/>
                  </a:lnTo>
                  <a:lnTo>
                    <a:pt x="14" y="817"/>
                  </a:lnTo>
                  <a:lnTo>
                    <a:pt x="30" y="827"/>
                  </a:lnTo>
                  <a:lnTo>
                    <a:pt x="49" y="831"/>
                  </a:lnTo>
                  <a:lnTo>
                    <a:pt x="831" y="831"/>
                  </a:lnTo>
                  <a:lnTo>
                    <a:pt x="850" y="827"/>
                  </a:lnTo>
                  <a:lnTo>
                    <a:pt x="866" y="817"/>
                  </a:lnTo>
                  <a:lnTo>
                    <a:pt x="876" y="801"/>
                  </a:lnTo>
                  <a:lnTo>
                    <a:pt x="880" y="782"/>
                  </a:lnTo>
                  <a:lnTo>
                    <a:pt x="880" y="49"/>
                  </a:lnTo>
                  <a:lnTo>
                    <a:pt x="876" y="30"/>
                  </a:lnTo>
                  <a:lnTo>
                    <a:pt x="866" y="14"/>
                  </a:lnTo>
                  <a:lnTo>
                    <a:pt x="850" y="4"/>
                  </a:lnTo>
                  <a:lnTo>
                    <a:pt x="8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6C6EDD87-F88D-4DAF-BE23-B5F44E4DDE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612"/>
            <a:stretch>
              <a:fillRect/>
            </a:stretch>
          </p:blipFill>
          <p:spPr bwMode="auto">
            <a:xfrm>
              <a:off x="3675" y="9744"/>
              <a:ext cx="730" cy="493"/>
            </a:xfrm>
            <a:prstGeom prst="rect">
              <a:avLst/>
            </a:prstGeom>
            <a:grpFill/>
            <a:extLst>
              <a:ext uri="{909E8E84-426E-40dd-AFC4-6F175D3DCCD1}">
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AB33B45-EF91-4F6A-BF91-D06121B7B602}"/>
              </a:ext>
            </a:extLst>
          </p:cNvPr>
          <p:cNvGrpSpPr>
            <a:grpSpLocks/>
          </p:cNvGrpSpPr>
          <p:nvPr/>
        </p:nvGrpSpPr>
        <p:grpSpPr bwMode="auto">
          <a:xfrm>
            <a:off x="906156" y="2004559"/>
            <a:ext cx="685800" cy="687070"/>
            <a:chOff x="9324" y="9575"/>
            <a:chExt cx="881" cy="832"/>
          </a:xfrm>
          <a:solidFill>
            <a:schemeClr val="accent3"/>
          </a:solidFill>
        </p:grpSpPr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C5FF7622-75B9-480B-83C9-19BDDD6A9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4" y="9575"/>
              <a:ext cx="881" cy="832"/>
            </a:xfrm>
            <a:custGeom>
              <a:avLst/>
              <a:gdLst>
                <a:gd name="T0" fmla="+- 0 10156 9325"/>
                <a:gd name="T1" fmla="*/ T0 w 881"/>
                <a:gd name="T2" fmla="+- 0 253 253"/>
                <a:gd name="T3" fmla="*/ 253 h 832"/>
                <a:gd name="T4" fmla="+- 0 9374 9325"/>
                <a:gd name="T5" fmla="*/ T4 w 881"/>
                <a:gd name="T6" fmla="+- 0 253 253"/>
                <a:gd name="T7" fmla="*/ 253 h 832"/>
                <a:gd name="T8" fmla="+- 0 9355 9325"/>
                <a:gd name="T9" fmla="*/ T8 w 881"/>
                <a:gd name="T10" fmla="+- 0 257 253"/>
                <a:gd name="T11" fmla="*/ 257 h 832"/>
                <a:gd name="T12" fmla="+- 0 9339 9325"/>
                <a:gd name="T13" fmla="*/ T12 w 881"/>
                <a:gd name="T14" fmla="+- 0 267 253"/>
                <a:gd name="T15" fmla="*/ 267 h 832"/>
                <a:gd name="T16" fmla="+- 0 9329 9325"/>
                <a:gd name="T17" fmla="*/ T16 w 881"/>
                <a:gd name="T18" fmla="+- 0 283 253"/>
                <a:gd name="T19" fmla="*/ 283 h 832"/>
                <a:gd name="T20" fmla="+- 0 9325 9325"/>
                <a:gd name="T21" fmla="*/ T20 w 881"/>
                <a:gd name="T22" fmla="+- 0 302 253"/>
                <a:gd name="T23" fmla="*/ 302 h 832"/>
                <a:gd name="T24" fmla="+- 0 9325 9325"/>
                <a:gd name="T25" fmla="*/ T24 w 881"/>
                <a:gd name="T26" fmla="+- 0 1035 253"/>
                <a:gd name="T27" fmla="*/ 1035 h 832"/>
                <a:gd name="T28" fmla="+- 0 9329 9325"/>
                <a:gd name="T29" fmla="*/ T28 w 881"/>
                <a:gd name="T30" fmla="+- 0 1054 253"/>
                <a:gd name="T31" fmla="*/ 1054 h 832"/>
                <a:gd name="T32" fmla="+- 0 9339 9325"/>
                <a:gd name="T33" fmla="*/ T32 w 881"/>
                <a:gd name="T34" fmla="+- 0 1070 253"/>
                <a:gd name="T35" fmla="*/ 1070 h 832"/>
                <a:gd name="T36" fmla="+- 0 9355 9325"/>
                <a:gd name="T37" fmla="*/ T36 w 881"/>
                <a:gd name="T38" fmla="+- 0 1080 253"/>
                <a:gd name="T39" fmla="*/ 1080 h 832"/>
                <a:gd name="T40" fmla="+- 0 9374 9325"/>
                <a:gd name="T41" fmla="*/ T40 w 881"/>
                <a:gd name="T42" fmla="+- 0 1084 253"/>
                <a:gd name="T43" fmla="*/ 1084 h 832"/>
                <a:gd name="T44" fmla="+- 0 10156 9325"/>
                <a:gd name="T45" fmla="*/ T44 w 881"/>
                <a:gd name="T46" fmla="+- 0 1084 253"/>
                <a:gd name="T47" fmla="*/ 1084 h 832"/>
                <a:gd name="T48" fmla="+- 0 10175 9325"/>
                <a:gd name="T49" fmla="*/ T48 w 881"/>
                <a:gd name="T50" fmla="+- 0 1080 253"/>
                <a:gd name="T51" fmla="*/ 1080 h 832"/>
                <a:gd name="T52" fmla="+- 0 10191 9325"/>
                <a:gd name="T53" fmla="*/ T52 w 881"/>
                <a:gd name="T54" fmla="+- 0 1070 253"/>
                <a:gd name="T55" fmla="*/ 1070 h 832"/>
                <a:gd name="T56" fmla="+- 0 10201 9325"/>
                <a:gd name="T57" fmla="*/ T56 w 881"/>
                <a:gd name="T58" fmla="+- 0 1054 253"/>
                <a:gd name="T59" fmla="*/ 1054 h 832"/>
                <a:gd name="T60" fmla="+- 0 10205 9325"/>
                <a:gd name="T61" fmla="*/ T60 w 881"/>
                <a:gd name="T62" fmla="+- 0 1035 253"/>
                <a:gd name="T63" fmla="*/ 1035 h 832"/>
                <a:gd name="T64" fmla="+- 0 10205 9325"/>
                <a:gd name="T65" fmla="*/ T64 w 881"/>
                <a:gd name="T66" fmla="+- 0 302 253"/>
                <a:gd name="T67" fmla="*/ 302 h 832"/>
                <a:gd name="T68" fmla="+- 0 10201 9325"/>
                <a:gd name="T69" fmla="*/ T68 w 881"/>
                <a:gd name="T70" fmla="+- 0 283 253"/>
                <a:gd name="T71" fmla="*/ 283 h 832"/>
                <a:gd name="T72" fmla="+- 0 10191 9325"/>
                <a:gd name="T73" fmla="*/ T72 w 881"/>
                <a:gd name="T74" fmla="+- 0 267 253"/>
                <a:gd name="T75" fmla="*/ 267 h 832"/>
                <a:gd name="T76" fmla="+- 0 10175 9325"/>
                <a:gd name="T77" fmla="*/ T76 w 881"/>
                <a:gd name="T78" fmla="+- 0 257 253"/>
                <a:gd name="T79" fmla="*/ 257 h 832"/>
                <a:gd name="T80" fmla="+- 0 10156 9325"/>
                <a:gd name="T81" fmla="*/ T80 w 881"/>
                <a:gd name="T82" fmla="+- 0 253 253"/>
                <a:gd name="T83" fmla="*/ 253 h 83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881" h="832">
                  <a:moveTo>
                    <a:pt x="831" y="0"/>
                  </a:moveTo>
                  <a:lnTo>
                    <a:pt x="49" y="0"/>
                  </a:lnTo>
                  <a:lnTo>
                    <a:pt x="30" y="4"/>
                  </a:lnTo>
                  <a:lnTo>
                    <a:pt x="14" y="14"/>
                  </a:lnTo>
                  <a:lnTo>
                    <a:pt x="4" y="30"/>
                  </a:lnTo>
                  <a:lnTo>
                    <a:pt x="0" y="49"/>
                  </a:lnTo>
                  <a:lnTo>
                    <a:pt x="0" y="782"/>
                  </a:lnTo>
                  <a:lnTo>
                    <a:pt x="4" y="801"/>
                  </a:lnTo>
                  <a:lnTo>
                    <a:pt x="14" y="817"/>
                  </a:lnTo>
                  <a:lnTo>
                    <a:pt x="30" y="827"/>
                  </a:lnTo>
                  <a:lnTo>
                    <a:pt x="49" y="831"/>
                  </a:lnTo>
                  <a:lnTo>
                    <a:pt x="831" y="831"/>
                  </a:lnTo>
                  <a:lnTo>
                    <a:pt x="850" y="827"/>
                  </a:lnTo>
                  <a:lnTo>
                    <a:pt x="866" y="817"/>
                  </a:lnTo>
                  <a:lnTo>
                    <a:pt x="876" y="801"/>
                  </a:lnTo>
                  <a:lnTo>
                    <a:pt x="880" y="782"/>
                  </a:lnTo>
                  <a:lnTo>
                    <a:pt x="880" y="49"/>
                  </a:lnTo>
                  <a:lnTo>
                    <a:pt x="876" y="30"/>
                  </a:lnTo>
                  <a:lnTo>
                    <a:pt x="866" y="14"/>
                  </a:lnTo>
                  <a:lnTo>
                    <a:pt x="850" y="4"/>
                  </a:lnTo>
                  <a:lnTo>
                    <a:pt x="8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A7D266FC-909D-4EC1-8658-232CB6B8BC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492" r="-5202"/>
            <a:stretch>
              <a:fillRect/>
            </a:stretch>
          </p:blipFill>
          <p:spPr bwMode="auto">
            <a:xfrm>
              <a:off x="9385" y="9667"/>
              <a:ext cx="766" cy="662"/>
            </a:xfrm>
            <a:prstGeom prst="rect">
              <a:avLst/>
            </a:prstGeom>
            <a:grpFill/>
            <a:extLst>
              <a:ext uri="{909E8E84-426E-40dd-AFC4-6F175D3DCCD1}">
  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17A600D-6D82-4F32-9B6A-9E47C441763F}"/>
              </a:ext>
            </a:extLst>
          </p:cNvPr>
          <p:cNvGrpSpPr>
            <a:grpSpLocks/>
          </p:cNvGrpSpPr>
          <p:nvPr/>
        </p:nvGrpSpPr>
        <p:grpSpPr bwMode="auto">
          <a:xfrm>
            <a:off x="891345" y="3777262"/>
            <a:ext cx="720090" cy="684530"/>
            <a:chOff x="1814" y="652"/>
            <a:chExt cx="1134" cy="1078"/>
          </a:xfrm>
          <a:solidFill>
            <a:schemeClr val="bg1"/>
          </a:solidFill>
        </p:grpSpPr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FE4F8627-9F58-42DE-BE7A-411EC21FE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4" y="652"/>
              <a:ext cx="1134" cy="1078"/>
            </a:xfrm>
            <a:custGeom>
              <a:avLst/>
              <a:gdLst>
                <a:gd name="T0" fmla="+- 0 2883 1814"/>
                <a:gd name="T1" fmla="*/ T0 w 1134"/>
                <a:gd name="T2" fmla="+- 0 653 653"/>
                <a:gd name="T3" fmla="*/ 653 h 1078"/>
                <a:gd name="T4" fmla="+- 0 1879 1814"/>
                <a:gd name="T5" fmla="*/ T4 w 1134"/>
                <a:gd name="T6" fmla="+- 0 653 653"/>
                <a:gd name="T7" fmla="*/ 653 h 1078"/>
                <a:gd name="T8" fmla="+- 0 1854 1814"/>
                <a:gd name="T9" fmla="*/ T8 w 1134"/>
                <a:gd name="T10" fmla="+- 0 658 653"/>
                <a:gd name="T11" fmla="*/ 658 h 1078"/>
                <a:gd name="T12" fmla="+- 0 1833 1814"/>
                <a:gd name="T13" fmla="*/ T12 w 1134"/>
                <a:gd name="T14" fmla="+- 0 672 653"/>
                <a:gd name="T15" fmla="*/ 672 h 1078"/>
                <a:gd name="T16" fmla="+- 0 1819 1814"/>
                <a:gd name="T17" fmla="*/ T16 w 1134"/>
                <a:gd name="T18" fmla="+- 0 693 653"/>
                <a:gd name="T19" fmla="*/ 693 h 1078"/>
                <a:gd name="T20" fmla="+- 0 1814 1814"/>
                <a:gd name="T21" fmla="*/ T20 w 1134"/>
                <a:gd name="T22" fmla="+- 0 718 653"/>
                <a:gd name="T23" fmla="*/ 718 h 1078"/>
                <a:gd name="T24" fmla="+- 0 1814 1814"/>
                <a:gd name="T25" fmla="*/ T24 w 1134"/>
                <a:gd name="T26" fmla="+- 0 1665 653"/>
                <a:gd name="T27" fmla="*/ 1665 h 1078"/>
                <a:gd name="T28" fmla="+- 0 1819 1814"/>
                <a:gd name="T29" fmla="*/ T28 w 1134"/>
                <a:gd name="T30" fmla="+- 0 1690 653"/>
                <a:gd name="T31" fmla="*/ 1690 h 1078"/>
                <a:gd name="T32" fmla="+- 0 1833 1814"/>
                <a:gd name="T33" fmla="*/ T32 w 1134"/>
                <a:gd name="T34" fmla="+- 0 1711 653"/>
                <a:gd name="T35" fmla="*/ 1711 h 1078"/>
                <a:gd name="T36" fmla="+- 0 1854 1814"/>
                <a:gd name="T37" fmla="*/ T36 w 1134"/>
                <a:gd name="T38" fmla="+- 0 1725 653"/>
                <a:gd name="T39" fmla="*/ 1725 h 1078"/>
                <a:gd name="T40" fmla="+- 0 1879 1814"/>
                <a:gd name="T41" fmla="*/ T40 w 1134"/>
                <a:gd name="T42" fmla="+- 0 1730 653"/>
                <a:gd name="T43" fmla="*/ 1730 h 1078"/>
                <a:gd name="T44" fmla="+- 0 2883 1814"/>
                <a:gd name="T45" fmla="*/ T44 w 1134"/>
                <a:gd name="T46" fmla="+- 0 1730 653"/>
                <a:gd name="T47" fmla="*/ 1730 h 1078"/>
                <a:gd name="T48" fmla="+- 0 2908 1814"/>
                <a:gd name="T49" fmla="*/ T48 w 1134"/>
                <a:gd name="T50" fmla="+- 0 1725 653"/>
                <a:gd name="T51" fmla="*/ 1725 h 1078"/>
                <a:gd name="T52" fmla="+- 0 2929 1814"/>
                <a:gd name="T53" fmla="*/ T52 w 1134"/>
                <a:gd name="T54" fmla="+- 0 1711 653"/>
                <a:gd name="T55" fmla="*/ 1711 h 1078"/>
                <a:gd name="T56" fmla="+- 0 2943 1814"/>
                <a:gd name="T57" fmla="*/ T56 w 1134"/>
                <a:gd name="T58" fmla="+- 0 1690 653"/>
                <a:gd name="T59" fmla="*/ 1690 h 1078"/>
                <a:gd name="T60" fmla="+- 0 2948 1814"/>
                <a:gd name="T61" fmla="*/ T60 w 1134"/>
                <a:gd name="T62" fmla="+- 0 1665 653"/>
                <a:gd name="T63" fmla="*/ 1665 h 1078"/>
                <a:gd name="T64" fmla="+- 0 2948 1814"/>
                <a:gd name="T65" fmla="*/ T64 w 1134"/>
                <a:gd name="T66" fmla="+- 0 718 653"/>
                <a:gd name="T67" fmla="*/ 718 h 1078"/>
                <a:gd name="T68" fmla="+- 0 2943 1814"/>
                <a:gd name="T69" fmla="*/ T68 w 1134"/>
                <a:gd name="T70" fmla="+- 0 693 653"/>
                <a:gd name="T71" fmla="*/ 693 h 1078"/>
                <a:gd name="T72" fmla="+- 0 2929 1814"/>
                <a:gd name="T73" fmla="*/ T72 w 1134"/>
                <a:gd name="T74" fmla="+- 0 672 653"/>
                <a:gd name="T75" fmla="*/ 672 h 1078"/>
                <a:gd name="T76" fmla="+- 0 2908 1814"/>
                <a:gd name="T77" fmla="*/ T76 w 1134"/>
                <a:gd name="T78" fmla="+- 0 658 653"/>
                <a:gd name="T79" fmla="*/ 658 h 1078"/>
                <a:gd name="T80" fmla="+- 0 2883 1814"/>
                <a:gd name="T81" fmla="*/ T80 w 1134"/>
                <a:gd name="T82" fmla="+- 0 653 653"/>
                <a:gd name="T83" fmla="*/ 653 h 107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134" h="1078">
                  <a:moveTo>
                    <a:pt x="1069" y="0"/>
                  </a:moveTo>
                  <a:lnTo>
                    <a:pt x="65" y="0"/>
                  </a:lnTo>
                  <a:lnTo>
                    <a:pt x="40" y="5"/>
                  </a:lnTo>
                  <a:lnTo>
                    <a:pt x="19" y="19"/>
                  </a:lnTo>
                  <a:lnTo>
                    <a:pt x="5" y="40"/>
                  </a:lnTo>
                  <a:lnTo>
                    <a:pt x="0" y="65"/>
                  </a:lnTo>
                  <a:lnTo>
                    <a:pt x="0" y="1012"/>
                  </a:lnTo>
                  <a:lnTo>
                    <a:pt x="5" y="1037"/>
                  </a:lnTo>
                  <a:lnTo>
                    <a:pt x="19" y="1058"/>
                  </a:lnTo>
                  <a:lnTo>
                    <a:pt x="40" y="1072"/>
                  </a:lnTo>
                  <a:lnTo>
                    <a:pt x="65" y="1077"/>
                  </a:lnTo>
                  <a:lnTo>
                    <a:pt x="1069" y="1077"/>
                  </a:lnTo>
                  <a:lnTo>
                    <a:pt x="1094" y="1072"/>
                  </a:lnTo>
                  <a:lnTo>
                    <a:pt x="1115" y="1058"/>
                  </a:lnTo>
                  <a:lnTo>
                    <a:pt x="1129" y="1037"/>
                  </a:lnTo>
                  <a:lnTo>
                    <a:pt x="1134" y="1012"/>
                  </a:lnTo>
                  <a:lnTo>
                    <a:pt x="1134" y="65"/>
                  </a:lnTo>
                  <a:lnTo>
                    <a:pt x="1129" y="40"/>
                  </a:lnTo>
                  <a:lnTo>
                    <a:pt x="1115" y="19"/>
                  </a:lnTo>
                  <a:lnTo>
                    <a:pt x="1094" y="5"/>
                  </a:lnTo>
                  <a:lnTo>
                    <a:pt x="10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7E223168-3E0F-4B20-ACE0-B7765303DB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5" y="724"/>
              <a:ext cx="972" cy="972"/>
            </a:xfrm>
            <a:prstGeom prst="rect">
              <a:avLst/>
            </a:prstGeom>
            <a:grpFill/>
            <a:extLst>
              <a:ext uri="{909E8E84-426E-40dd-AFC4-6F175D3DCCD1}">
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2F011A0-B898-48D5-8F1D-1074B8C7BE35}"/>
              </a:ext>
            </a:extLst>
          </p:cNvPr>
          <p:cNvGrpSpPr>
            <a:grpSpLocks/>
          </p:cNvGrpSpPr>
          <p:nvPr/>
        </p:nvGrpSpPr>
        <p:grpSpPr bwMode="auto">
          <a:xfrm>
            <a:off x="906156" y="4727257"/>
            <a:ext cx="687070" cy="687070"/>
            <a:chOff x="4561" y="10464"/>
            <a:chExt cx="881" cy="832"/>
          </a:xfrm>
          <a:solidFill>
            <a:schemeClr val="accent3"/>
          </a:solidFill>
        </p:grpSpPr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E4EE7DE3-303B-49E2-B776-21793731B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1" y="10464"/>
              <a:ext cx="881" cy="832"/>
            </a:xfrm>
            <a:custGeom>
              <a:avLst/>
              <a:gdLst>
                <a:gd name="T0" fmla="+- 0 5393 4561"/>
                <a:gd name="T1" fmla="*/ T0 w 881"/>
                <a:gd name="T2" fmla="+- 0 1142 1142"/>
                <a:gd name="T3" fmla="*/ 1142 h 832"/>
                <a:gd name="T4" fmla="+- 0 4610 4561"/>
                <a:gd name="T5" fmla="*/ T4 w 881"/>
                <a:gd name="T6" fmla="+- 0 1142 1142"/>
                <a:gd name="T7" fmla="*/ 1142 h 832"/>
                <a:gd name="T8" fmla="+- 0 4591 4561"/>
                <a:gd name="T9" fmla="*/ T8 w 881"/>
                <a:gd name="T10" fmla="+- 0 1146 1142"/>
                <a:gd name="T11" fmla="*/ 1146 h 832"/>
                <a:gd name="T12" fmla="+- 0 4576 4561"/>
                <a:gd name="T13" fmla="*/ T12 w 881"/>
                <a:gd name="T14" fmla="+- 0 1156 1142"/>
                <a:gd name="T15" fmla="*/ 1156 h 832"/>
                <a:gd name="T16" fmla="+- 0 4565 4561"/>
                <a:gd name="T17" fmla="*/ T16 w 881"/>
                <a:gd name="T18" fmla="+- 0 1172 1142"/>
                <a:gd name="T19" fmla="*/ 1172 h 832"/>
                <a:gd name="T20" fmla="+- 0 4561 4561"/>
                <a:gd name="T21" fmla="*/ T20 w 881"/>
                <a:gd name="T22" fmla="+- 0 1191 1142"/>
                <a:gd name="T23" fmla="*/ 1191 h 832"/>
                <a:gd name="T24" fmla="+- 0 4561 4561"/>
                <a:gd name="T25" fmla="*/ T24 w 881"/>
                <a:gd name="T26" fmla="+- 0 1924 1142"/>
                <a:gd name="T27" fmla="*/ 1924 h 832"/>
                <a:gd name="T28" fmla="+- 0 4565 4561"/>
                <a:gd name="T29" fmla="*/ T28 w 881"/>
                <a:gd name="T30" fmla="+- 0 1943 1142"/>
                <a:gd name="T31" fmla="*/ 1943 h 832"/>
                <a:gd name="T32" fmla="+- 0 4576 4561"/>
                <a:gd name="T33" fmla="*/ T32 w 881"/>
                <a:gd name="T34" fmla="+- 0 1959 1142"/>
                <a:gd name="T35" fmla="*/ 1959 h 832"/>
                <a:gd name="T36" fmla="+- 0 4591 4561"/>
                <a:gd name="T37" fmla="*/ T36 w 881"/>
                <a:gd name="T38" fmla="+- 0 1969 1142"/>
                <a:gd name="T39" fmla="*/ 1969 h 832"/>
                <a:gd name="T40" fmla="+- 0 4610 4561"/>
                <a:gd name="T41" fmla="*/ T40 w 881"/>
                <a:gd name="T42" fmla="+- 0 1973 1142"/>
                <a:gd name="T43" fmla="*/ 1973 h 832"/>
                <a:gd name="T44" fmla="+- 0 5393 4561"/>
                <a:gd name="T45" fmla="*/ T44 w 881"/>
                <a:gd name="T46" fmla="+- 0 1973 1142"/>
                <a:gd name="T47" fmla="*/ 1973 h 832"/>
                <a:gd name="T48" fmla="+- 0 5412 4561"/>
                <a:gd name="T49" fmla="*/ T48 w 881"/>
                <a:gd name="T50" fmla="+- 0 1969 1142"/>
                <a:gd name="T51" fmla="*/ 1969 h 832"/>
                <a:gd name="T52" fmla="+- 0 5427 4561"/>
                <a:gd name="T53" fmla="*/ T52 w 881"/>
                <a:gd name="T54" fmla="+- 0 1959 1142"/>
                <a:gd name="T55" fmla="*/ 1959 h 832"/>
                <a:gd name="T56" fmla="+- 0 5438 4561"/>
                <a:gd name="T57" fmla="*/ T56 w 881"/>
                <a:gd name="T58" fmla="+- 0 1943 1142"/>
                <a:gd name="T59" fmla="*/ 1943 h 832"/>
                <a:gd name="T60" fmla="+- 0 5441 4561"/>
                <a:gd name="T61" fmla="*/ T60 w 881"/>
                <a:gd name="T62" fmla="+- 0 1924 1142"/>
                <a:gd name="T63" fmla="*/ 1924 h 832"/>
                <a:gd name="T64" fmla="+- 0 5441 4561"/>
                <a:gd name="T65" fmla="*/ T64 w 881"/>
                <a:gd name="T66" fmla="+- 0 1191 1142"/>
                <a:gd name="T67" fmla="*/ 1191 h 832"/>
                <a:gd name="T68" fmla="+- 0 5438 4561"/>
                <a:gd name="T69" fmla="*/ T68 w 881"/>
                <a:gd name="T70" fmla="+- 0 1172 1142"/>
                <a:gd name="T71" fmla="*/ 1172 h 832"/>
                <a:gd name="T72" fmla="+- 0 5427 4561"/>
                <a:gd name="T73" fmla="*/ T72 w 881"/>
                <a:gd name="T74" fmla="+- 0 1156 1142"/>
                <a:gd name="T75" fmla="*/ 1156 h 832"/>
                <a:gd name="T76" fmla="+- 0 5412 4561"/>
                <a:gd name="T77" fmla="*/ T76 w 881"/>
                <a:gd name="T78" fmla="+- 0 1146 1142"/>
                <a:gd name="T79" fmla="*/ 1146 h 832"/>
                <a:gd name="T80" fmla="+- 0 5393 4561"/>
                <a:gd name="T81" fmla="*/ T80 w 881"/>
                <a:gd name="T82" fmla="+- 0 1142 1142"/>
                <a:gd name="T83" fmla="*/ 1142 h 83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881" h="832">
                  <a:moveTo>
                    <a:pt x="832" y="0"/>
                  </a:moveTo>
                  <a:lnTo>
                    <a:pt x="49" y="0"/>
                  </a:lnTo>
                  <a:lnTo>
                    <a:pt x="30" y="4"/>
                  </a:lnTo>
                  <a:lnTo>
                    <a:pt x="15" y="14"/>
                  </a:lnTo>
                  <a:lnTo>
                    <a:pt x="4" y="30"/>
                  </a:lnTo>
                  <a:lnTo>
                    <a:pt x="0" y="49"/>
                  </a:lnTo>
                  <a:lnTo>
                    <a:pt x="0" y="782"/>
                  </a:lnTo>
                  <a:lnTo>
                    <a:pt x="4" y="801"/>
                  </a:lnTo>
                  <a:lnTo>
                    <a:pt x="15" y="817"/>
                  </a:lnTo>
                  <a:lnTo>
                    <a:pt x="30" y="827"/>
                  </a:lnTo>
                  <a:lnTo>
                    <a:pt x="49" y="831"/>
                  </a:lnTo>
                  <a:lnTo>
                    <a:pt x="832" y="831"/>
                  </a:lnTo>
                  <a:lnTo>
                    <a:pt x="851" y="827"/>
                  </a:lnTo>
                  <a:lnTo>
                    <a:pt x="866" y="817"/>
                  </a:lnTo>
                  <a:lnTo>
                    <a:pt x="877" y="801"/>
                  </a:lnTo>
                  <a:lnTo>
                    <a:pt x="880" y="782"/>
                  </a:lnTo>
                  <a:lnTo>
                    <a:pt x="880" y="49"/>
                  </a:lnTo>
                  <a:lnTo>
                    <a:pt x="877" y="30"/>
                  </a:lnTo>
                  <a:lnTo>
                    <a:pt x="866" y="14"/>
                  </a:lnTo>
                  <a:lnTo>
                    <a:pt x="851" y="4"/>
                  </a:lnTo>
                  <a:lnTo>
                    <a:pt x="8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5F661F8C-6DEF-4B80-A66A-F2F4D6C7E4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7935" r="-5620"/>
            <a:stretch>
              <a:fillRect/>
            </a:stretch>
          </p:blipFill>
          <p:spPr bwMode="auto">
            <a:xfrm>
              <a:off x="4661" y="10527"/>
              <a:ext cx="687" cy="691"/>
            </a:xfrm>
            <a:prstGeom prst="rect">
              <a:avLst/>
            </a:prstGeom>
            <a:grpFill/>
            <a:extLst>
              <a:ext uri="{909E8E84-426E-40dd-AFC4-6F175D3DCCD1}">
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8155615-9C17-1621-8894-EB55FB6FE6A7}"/>
              </a:ext>
            </a:extLst>
          </p:cNvPr>
          <p:cNvGrpSpPr>
            <a:grpSpLocks/>
          </p:cNvGrpSpPr>
          <p:nvPr/>
        </p:nvGrpSpPr>
        <p:grpSpPr bwMode="auto">
          <a:xfrm>
            <a:off x="1043745" y="3929662"/>
            <a:ext cx="720090" cy="684530"/>
            <a:chOff x="1814" y="652"/>
            <a:chExt cx="1134" cy="1078"/>
          </a:xfrm>
          <a:solidFill>
            <a:schemeClr val="bg1"/>
          </a:solidFill>
        </p:grpSpPr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7988413A-FB09-9B24-C811-2EEBE16A9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4" y="652"/>
              <a:ext cx="1134" cy="1078"/>
            </a:xfrm>
            <a:custGeom>
              <a:avLst/>
              <a:gdLst>
                <a:gd name="T0" fmla="+- 0 2883 1814"/>
                <a:gd name="T1" fmla="*/ T0 w 1134"/>
                <a:gd name="T2" fmla="+- 0 653 653"/>
                <a:gd name="T3" fmla="*/ 653 h 1078"/>
                <a:gd name="T4" fmla="+- 0 1879 1814"/>
                <a:gd name="T5" fmla="*/ T4 w 1134"/>
                <a:gd name="T6" fmla="+- 0 653 653"/>
                <a:gd name="T7" fmla="*/ 653 h 1078"/>
                <a:gd name="T8" fmla="+- 0 1854 1814"/>
                <a:gd name="T9" fmla="*/ T8 w 1134"/>
                <a:gd name="T10" fmla="+- 0 658 653"/>
                <a:gd name="T11" fmla="*/ 658 h 1078"/>
                <a:gd name="T12" fmla="+- 0 1833 1814"/>
                <a:gd name="T13" fmla="*/ T12 w 1134"/>
                <a:gd name="T14" fmla="+- 0 672 653"/>
                <a:gd name="T15" fmla="*/ 672 h 1078"/>
                <a:gd name="T16" fmla="+- 0 1819 1814"/>
                <a:gd name="T17" fmla="*/ T16 w 1134"/>
                <a:gd name="T18" fmla="+- 0 693 653"/>
                <a:gd name="T19" fmla="*/ 693 h 1078"/>
                <a:gd name="T20" fmla="+- 0 1814 1814"/>
                <a:gd name="T21" fmla="*/ T20 w 1134"/>
                <a:gd name="T22" fmla="+- 0 718 653"/>
                <a:gd name="T23" fmla="*/ 718 h 1078"/>
                <a:gd name="T24" fmla="+- 0 1814 1814"/>
                <a:gd name="T25" fmla="*/ T24 w 1134"/>
                <a:gd name="T26" fmla="+- 0 1665 653"/>
                <a:gd name="T27" fmla="*/ 1665 h 1078"/>
                <a:gd name="T28" fmla="+- 0 1819 1814"/>
                <a:gd name="T29" fmla="*/ T28 w 1134"/>
                <a:gd name="T30" fmla="+- 0 1690 653"/>
                <a:gd name="T31" fmla="*/ 1690 h 1078"/>
                <a:gd name="T32" fmla="+- 0 1833 1814"/>
                <a:gd name="T33" fmla="*/ T32 w 1134"/>
                <a:gd name="T34" fmla="+- 0 1711 653"/>
                <a:gd name="T35" fmla="*/ 1711 h 1078"/>
                <a:gd name="T36" fmla="+- 0 1854 1814"/>
                <a:gd name="T37" fmla="*/ T36 w 1134"/>
                <a:gd name="T38" fmla="+- 0 1725 653"/>
                <a:gd name="T39" fmla="*/ 1725 h 1078"/>
                <a:gd name="T40" fmla="+- 0 1879 1814"/>
                <a:gd name="T41" fmla="*/ T40 w 1134"/>
                <a:gd name="T42" fmla="+- 0 1730 653"/>
                <a:gd name="T43" fmla="*/ 1730 h 1078"/>
                <a:gd name="T44" fmla="+- 0 2883 1814"/>
                <a:gd name="T45" fmla="*/ T44 w 1134"/>
                <a:gd name="T46" fmla="+- 0 1730 653"/>
                <a:gd name="T47" fmla="*/ 1730 h 1078"/>
                <a:gd name="T48" fmla="+- 0 2908 1814"/>
                <a:gd name="T49" fmla="*/ T48 w 1134"/>
                <a:gd name="T50" fmla="+- 0 1725 653"/>
                <a:gd name="T51" fmla="*/ 1725 h 1078"/>
                <a:gd name="T52" fmla="+- 0 2929 1814"/>
                <a:gd name="T53" fmla="*/ T52 w 1134"/>
                <a:gd name="T54" fmla="+- 0 1711 653"/>
                <a:gd name="T55" fmla="*/ 1711 h 1078"/>
                <a:gd name="T56" fmla="+- 0 2943 1814"/>
                <a:gd name="T57" fmla="*/ T56 w 1134"/>
                <a:gd name="T58" fmla="+- 0 1690 653"/>
                <a:gd name="T59" fmla="*/ 1690 h 1078"/>
                <a:gd name="T60" fmla="+- 0 2948 1814"/>
                <a:gd name="T61" fmla="*/ T60 w 1134"/>
                <a:gd name="T62" fmla="+- 0 1665 653"/>
                <a:gd name="T63" fmla="*/ 1665 h 1078"/>
                <a:gd name="T64" fmla="+- 0 2948 1814"/>
                <a:gd name="T65" fmla="*/ T64 w 1134"/>
                <a:gd name="T66" fmla="+- 0 718 653"/>
                <a:gd name="T67" fmla="*/ 718 h 1078"/>
                <a:gd name="T68" fmla="+- 0 2943 1814"/>
                <a:gd name="T69" fmla="*/ T68 w 1134"/>
                <a:gd name="T70" fmla="+- 0 693 653"/>
                <a:gd name="T71" fmla="*/ 693 h 1078"/>
                <a:gd name="T72" fmla="+- 0 2929 1814"/>
                <a:gd name="T73" fmla="*/ T72 w 1134"/>
                <a:gd name="T74" fmla="+- 0 672 653"/>
                <a:gd name="T75" fmla="*/ 672 h 1078"/>
                <a:gd name="T76" fmla="+- 0 2908 1814"/>
                <a:gd name="T77" fmla="*/ T76 w 1134"/>
                <a:gd name="T78" fmla="+- 0 658 653"/>
                <a:gd name="T79" fmla="*/ 658 h 1078"/>
                <a:gd name="T80" fmla="+- 0 2883 1814"/>
                <a:gd name="T81" fmla="*/ T80 w 1134"/>
                <a:gd name="T82" fmla="+- 0 653 653"/>
                <a:gd name="T83" fmla="*/ 653 h 107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134" h="1078">
                  <a:moveTo>
                    <a:pt x="1069" y="0"/>
                  </a:moveTo>
                  <a:lnTo>
                    <a:pt x="65" y="0"/>
                  </a:lnTo>
                  <a:lnTo>
                    <a:pt x="40" y="5"/>
                  </a:lnTo>
                  <a:lnTo>
                    <a:pt x="19" y="19"/>
                  </a:lnTo>
                  <a:lnTo>
                    <a:pt x="5" y="40"/>
                  </a:lnTo>
                  <a:lnTo>
                    <a:pt x="0" y="65"/>
                  </a:lnTo>
                  <a:lnTo>
                    <a:pt x="0" y="1012"/>
                  </a:lnTo>
                  <a:lnTo>
                    <a:pt x="5" y="1037"/>
                  </a:lnTo>
                  <a:lnTo>
                    <a:pt x="19" y="1058"/>
                  </a:lnTo>
                  <a:lnTo>
                    <a:pt x="40" y="1072"/>
                  </a:lnTo>
                  <a:lnTo>
                    <a:pt x="65" y="1077"/>
                  </a:lnTo>
                  <a:lnTo>
                    <a:pt x="1069" y="1077"/>
                  </a:lnTo>
                  <a:lnTo>
                    <a:pt x="1094" y="1072"/>
                  </a:lnTo>
                  <a:lnTo>
                    <a:pt x="1115" y="1058"/>
                  </a:lnTo>
                  <a:lnTo>
                    <a:pt x="1129" y="1037"/>
                  </a:lnTo>
                  <a:lnTo>
                    <a:pt x="1134" y="1012"/>
                  </a:lnTo>
                  <a:lnTo>
                    <a:pt x="1134" y="65"/>
                  </a:lnTo>
                  <a:lnTo>
                    <a:pt x="1129" y="40"/>
                  </a:lnTo>
                  <a:lnTo>
                    <a:pt x="1115" y="19"/>
                  </a:lnTo>
                  <a:lnTo>
                    <a:pt x="1094" y="5"/>
                  </a:lnTo>
                  <a:lnTo>
                    <a:pt x="10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0960B0D-40C9-1B1B-9178-3026E74A3D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5" y="724"/>
              <a:ext cx="972" cy="972"/>
            </a:xfrm>
            <a:prstGeom prst="rect">
              <a:avLst/>
            </a:prstGeom>
            <a:grpFill/>
            <a:extLst>
              <a:ext uri="{909E8E84-426E-40dd-AFC4-6F175D3DCCD1}">
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" name="Graphic 15" descr="Wheelchair access with solid fill">
            <a:extLst>
              <a:ext uri="{FF2B5EF4-FFF2-40B4-BE49-F238E27FC236}">
                <a16:creationId xmlns:a16="http://schemas.microsoft.com/office/drawing/2014/main" id="{5A3E4D9A-7B44-2985-D2B8-C18C49CE71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1847" y="363151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439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AA8B5E-4565-D7A5-755C-2533E759A4EE}"/>
              </a:ext>
            </a:extLst>
          </p:cNvPr>
          <p:cNvSpPr txBox="1"/>
          <p:nvPr/>
        </p:nvSpPr>
        <p:spPr>
          <a:xfrm>
            <a:off x="255581" y="405059"/>
            <a:ext cx="8419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E59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Juvenile Case Data: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10 Indicators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3E59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5F10021-BCFF-4830-F18B-835FE6501A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422944"/>
              </p:ext>
            </p:extLst>
          </p:nvPr>
        </p:nvGraphicFramePr>
        <p:xfrm>
          <a:off x="0" y="1482110"/>
          <a:ext cx="12830459" cy="6441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090">
                  <a:extLst>
                    <a:ext uri="{9D8B030D-6E8A-4147-A177-3AD203B41FA5}">
                      <a16:colId xmlns:a16="http://schemas.microsoft.com/office/drawing/2014/main" val="3584362030"/>
                    </a:ext>
                  </a:extLst>
                </a:gridCol>
                <a:gridCol w="1155594">
                  <a:extLst>
                    <a:ext uri="{9D8B030D-6E8A-4147-A177-3AD203B41FA5}">
                      <a16:colId xmlns:a16="http://schemas.microsoft.com/office/drawing/2014/main" val="877924703"/>
                    </a:ext>
                  </a:extLst>
                </a:gridCol>
                <a:gridCol w="10274775">
                  <a:extLst>
                    <a:ext uri="{9D8B030D-6E8A-4147-A177-3AD203B41FA5}">
                      <a16:colId xmlns:a16="http://schemas.microsoft.com/office/drawing/2014/main" val="695499688"/>
                    </a:ext>
                  </a:extLst>
                </a:gridCol>
              </a:tblGrid>
              <a:tr h="2864131">
                <a:tc>
                  <a:txBody>
                    <a:bodyPr/>
                    <a:lstStyle/>
                    <a:p>
                      <a:pPr algn="r"/>
                      <a:endParaRPr lang="en-US" sz="3600" b="1" dirty="0">
                        <a:solidFill>
                          <a:schemeClr val="accent1"/>
                        </a:solidFill>
                      </a:endParaRPr>
                    </a:p>
                    <a:p>
                      <a:pPr algn="r"/>
                      <a:endParaRPr lang="en-US" sz="3600" b="1" dirty="0">
                        <a:solidFill>
                          <a:schemeClr val="accent1"/>
                        </a:solidFill>
                      </a:endParaRPr>
                    </a:p>
                    <a:p>
                      <a:pPr algn="r"/>
                      <a:endParaRPr lang="en-US" sz="3600" b="1" dirty="0">
                        <a:solidFill>
                          <a:schemeClr val="accent1"/>
                        </a:solidFill>
                      </a:endParaRPr>
                    </a:p>
                    <a:p>
                      <a:pPr algn="r"/>
                      <a:endParaRPr lang="en-US" sz="3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b="0" dirty="0">
                        <a:solidFill>
                          <a:srgbClr val="013E5A"/>
                        </a:solidFill>
                        <a:latin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solidFill>
                            <a:srgbClr val="013E5A"/>
                          </a:solidFill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Outcomes and sentence in juvenile cases:</a:t>
                      </a:r>
                      <a:r>
                        <a:rPr lang="en-AU" sz="1800" b="0" dirty="0">
                          <a:solidFill>
                            <a:srgbClr val="013E5A"/>
                          </a:solidFill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US" sz="1800" b="0" dirty="0">
                          <a:solidFill>
                            <a:srgbClr val="013E5A"/>
                          </a:solidFill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Diversion/Dismissal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US" sz="1800" b="0" dirty="0">
                          <a:solidFill>
                            <a:srgbClr val="013E5A"/>
                          </a:solidFill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Non-conviction/Conviction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US" sz="1800" b="0" dirty="0">
                          <a:solidFill>
                            <a:srgbClr val="013E5A"/>
                          </a:solidFill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Sentence: Custodial: Duration, suspension, location (separated from adults?)</a:t>
                      </a:r>
                    </a:p>
                    <a:p>
                      <a:pPr marL="342900" lvl="0" indent="-342900">
                        <a:buFont typeface="Symbol" pitchFamily="2" charset="2"/>
                        <a:buChar char=""/>
                      </a:pPr>
                      <a:r>
                        <a:rPr lang="en-US" sz="1800" b="0" dirty="0">
                          <a:solidFill>
                            <a:srgbClr val="013E5A"/>
                          </a:solidFill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Non-custodial: C</a:t>
                      </a:r>
                      <a:r>
                        <a:rPr lang="en-GB" sz="1800" b="0" dirty="0" err="1">
                          <a:solidFill>
                            <a:srgbClr val="013E5A"/>
                          </a:solidFill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onditions</a:t>
                      </a:r>
                      <a:endParaRPr lang="en-AU" sz="1800" b="0" dirty="0">
                        <a:solidFill>
                          <a:srgbClr val="013E5A"/>
                        </a:solidFill>
                        <a:latin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013E5A"/>
                        </a:solidFill>
                        <a:effectLst/>
                        <a:latin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13E5A"/>
                          </a:solidFill>
                          <a:effectLst/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Average duration of a juvenile case – and disaggregated by registry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AU" sz="1800" b="0" dirty="0">
                        <a:solidFill>
                          <a:srgbClr val="013E5A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540810"/>
                  </a:ext>
                </a:extLst>
              </a:tr>
              <a:tr h="644947">
                <a:tc>
                  <a:txBody>
                    <a:bodyPr/>
                    <a:lstStyle/>
                    <a:p>
                      <a:pPr algn="r"/>
                      <a:endParaRPr lang="en-US" sz="3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solidFill>
                            <a:srgbClr val="013E5A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cases where juvenile was legally represented (public or private lawyer)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78803"/>
                  </a:ext>
                </a:extLst>
              </a:tr>
              <a:tr h="633681">
                <a:tc>
                  <a:txBody>
                    <a:bodyPr/>
                    <a:lstStyle/>
                    <a:p>
                      <a:pPr algn="r"/>
                      <a:endParaRPr lang="en-US" sz="3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013E5A"/>
                        </a:solidFill>
                        <a:effectLst/>
                        <a:latin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013E5A"/>
                        </a:solidFill>
                        <a:effectLst/>
                        <a:latin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013E5A"/>
                        </a:solidFill>
                        <a:effectLst/>
                        <a:latin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13E5A"/>
                          </a:solidFill>
                          <a:effectLst/>
                          <a:latin typeface="Corbel" panose="020B0503020204020204" pitchFamily="34" charset="0"/>
                          <a:cs typeface="Times New Roman" panose="02020603050405020304" pitchFamily="18" charset="0"/>
                        </a:rPr>
                        <a:t>Appeal from primary decision Y/N and outcome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699218"/>
                  </a:ext>
                </a:extLst>
              </a:tr>
              <a:tr h="693056">
                <a:tc>
                  <a:txBody>
                    <a:bodyPr/>
                    <a:lstStyle/>
                    <a:p>
                      <a:pPr algn="r"/>
                      <a:endParaRPr lang="en-US" sz="3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kern="1200" dirty="0">
                        <a:solidFill>
                          <a:srgbClr val="013E5A"/>
                        </a:solidFill>
                        <a:effectLst/>
                        <a:latin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732091"/>
                  </a:ext>
                </a:extLst>
              </a:tr>
              <a:tr h="865438">
                <a:tc>
                  <a:txBody>
                    <a:bodyPr/>
                    <a:lstStyle/>
                    <a:p>
                      <a:pPr algn="r"/>
                      <a:endParaRPr lang="en-US" sz="3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b="0" dirty="0">
                        <a:solidFill>
                          <a:srgbClr val="013E5A"/>
                        </a:solidFill>
                        <a:latin typeface="Corbel" panose="020B05030202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713456"/>
                  </a:ext>
                </a:extLst>
              </a:tr>
            </a:tbl>
          </a:graphicData>
        </a:graphic>
      </p:graphicFrame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DB7E112-A9DF-4E78-B023-A0CB7B8FF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960" y="243444"/>
            <a:ext cx="2103459" cy="776110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6D46C3ED-A647-6235-F05B-3FFE05AD24AA}"/>
              </a:ext>
            </a:extLst>
          </p:cNvPr>
          <p:cNvGrpSpPr>
            <a:grpSpLocks/>
          </p:cNvGrpSpPr>
          <p:nvPr/>
        </p:nvGrpSpPr>
        <p:grpSpPr bwMode="auto">
          <a:xfrm>
            <a:off x="1062156" y="4688820"/>
            <a:ext cx="687070" cy="687070"/>
            <a:chOff x="1700" y="1073"/>
            <a:chExt cx="1531" cy="1446"/>
          </a:xfrm>
          <a:solidFill>
            <a:srgbClr val="013E5A"/>
          </a:solidFill>
        </p:grpSpPr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24D0C014-4F8D-622C-B30E-758ABF616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0" y="1073"/>
              <a:ext cx="1531" cy="1446"/>
            </a:xfrm>
            <a:custGeom>
              <a:avLst/>
              <a:gdLst>
                <a:gd name="T0" fmla="+- 0 3146 1701"/>
                <a:gd name="T1" fmla="*/ T0 w 1531"/>
                <a:gd name="T2" fmla="+- 0 1074 1074"/>
                <a:gd name="T3" fmla="*/ 1074 h 1446"/>
                <a:gd name="T4" fmla="+- 0 1786 1701"/>
                <a:gd name="T5" fmla="*/ T4 w 1531"/>
                <a:gd name="T6" fmla="+- 0 1074 1074"/>
                <a:gd name="T7" fmla="*/ 1074 h 1446"/>
                <a:gd name="T8" fmla="+- 0 1753 1701"/>
                <a:gd name="T9" fmla="*/ T8 w 1531"/>
                <a:gd name="T10" fmla="+- 0 1080 1074"/>
                <a:gd name="T11" fmla="*/ 1080 h 1446"/>
                <a:gd name="T12" fmla="+- 0 1726 1701"/>
                <a:gd name="T13" fmla="*/ T12 w 1531"/>
                <a:gd name="T14" fmla="+- 0 1099 1074"/>
                <a:gd name="T15" fmla="*/ 1099 h 1446"/>
                <a:gd name="T16" fmla="+- 0 1707 1701"/>
                <a:gd name="T17" fmla="*/ T16 w 1531"/>
                <a:gd name="T18" fmla="+- 0 1126 1074"/>
                <a:gd name="T19" fmla="*/ 1126 h 1446"/>
                <a:gd name="T20" fmla="+- 0 1701 1701"/>
                <a:gd name="T21" fmla="*/ T20 w 1531"/>
                <a:gd name="T22" fmla="+- 0 1159 1074"/>
                <a:gd name="T23" fmla="*/ 1159 h 1446"/>
                <a:gd name="T24" fmla="+- 0 1701 1701"/>
                <a:gd name="T25" fmla="*/ T24 w 1531"/>
                <a:gd name="T26" fmla="+- 0 2434 1074"/>
                <a:gd name="T27" fmla="*/ 2434 h 1446"/>
                <a:gd name="T28" fmla="+- 0 1707 1701"/>
                <a:gd name="T29" fmla="*/ T28 w 1531"/>
                <a:gd name="T30" fmla="+- 0 2467 1074"/>
                <a:gd name="T31" fmla="*/ 2467 h 1446"/>
                <a:gd name="T32" fmla="+- 0 1726 1701"/>
                <a:gd name="T33" fmla="*/ T32 w 1531"/>
                <a:gd name="T34" fmla="+- 0 2494 1074"/>
                <a:gd name="T35" fmla="*/ 2494 h 1446"/>
                <a:gd name="T36" fmla="+- 0 1753 1701"/>
                <a:gd name="T37" fmla="*/ T36 w 1531"/>
                <a:gd name="T38" fmla="+- 0 2513 1074"/>
                <a:gd name="T39" fmla="*/ 2513 h 1446"/>
                <a:gd name="T40" fmla="+- 0 1786 1701"/>
                <a:gd name="T41" fmla="*/ T40 w 1531"/>
                <a:gd name="T42" fmla="+- 0 2519 1074"/>
                <a:gd name="T43" fmla="*/ 2519 h 1446"/>
                <a:gd name="T44" fmla="+- 0 3146 1701"/>
                <a:gd name="T45" fmla="*/ T44 w 1531"/>
                <a:gd name="T46" fmla="+- 0 2519 1074"/>
                <a:gd name="T47" fmla="*/ 2519 h 1446"/>
                <a:gd name="T48" fmla="+- 0 3180 1701"/>
                <a:gd name="T49" fmla="*/ T48 w 1531"/>
                <a:gd name="T50" fmla="+- 0 2513 1074"/>
                <a:gd name="T51" fmla="*/ 2513 h 1446"/>
                <a:gd name="T52" fmla="+- 0 3207 1701"/>
                <a:gd name="T53" fmla="*/ T52 w 1531"/>
                <a:gd name="T54" fmla="+- 0 2494 1074"/>
                <a:gd name="T55" fmla="*/ 2494 h 1446"/>
                <a:gd name="T56" fmla="+- 0 3225 1701"/>
                <a:gd name="T57" fmla="*/ T56 w 1531"/>
                <a:gd name="T58" fmla="+- 0 2467 1074"/>
                <a:gd name="T59" fmla="*/ 2467 h 1446"/>
                <a:gd name="T60" fmla="+- 0 3231 1701"/>
                <a:gd name="T61" fmla="*/ T60 w 1531"/>
                <a:gd name="T62" fmla="+- 0 2434 1074"/>
                <a:gd name="T63" fmla="*/ 2434 h 1446"/>
                <a:gd name="T64" fmla="+- 0 3231 1701"/>
                <a:gd name="T65" fmla="*/ T64 w 1531"/>
                <a:gd name="T66" fmla="+- 0 1159 1074"/>
                <a:gd name="T67" fmla="*/ 1159 h 1446"/>
                <a:gd name="T68" fmla="+- 0 3225 1701"/>
                <a:gd name="T69" fmla="*/ T68 w 1531"/>
                <a:gd name="T70" fmla="+- 0 1126 1074"/>
                <a:gd name="T71" fmla="*/ 1126 h 1446"/>
                <a:gd name="T72" fmla="+- 0 3207 1701"/>
                <a:gd name="T73" fmla="*/ T72 w 1531"/>
                <a:gd name="T74" fmla="+- 0 1099 1074"/>
                <a:gd name="T75" fmla="*/ 1099 h 1446"/>
                <a:gd name="T76" fmla="+- 0 3180 1701"/>
                <a:gd name="T77" fmla="*/ T76 w 1531"/>
                <a:gd name="T78" fmla="+- 0 1080 1074"/>
                <a:gd name="T79" fmla="*/ 1080 h 1446"/>
                <a:gd name="T80" fmla="+- 0 3146 1701"/>
                <a:gd name="T81" fmla="*/ T80 w 1531"/>
                <a:gd name="T82" fmla="+- 0 1074 1074"/>
                <a:gd name="T83" fmla="*/ 1074 h 144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531" h="1446">
                  <a:moveTo>
                    <a:pt x="1445" y="0"/>
                  </a:moveTo>
                  <a:lnTo>
                    <a:pt x="85" y="0"/>
                  </a:lnTo>
                  <a:lnTo>
                    <a:pt x="52" y="6"/>
                  </a:lnTo>
                  <a:lnTo>
                    <a:pt x="25" y="25"/>
                  </a:lnTo>
                  <a:lnTo>
                    <a:pt x="6" y="52"/>
                  </a:lnTo>
                  <a:lnTo>
                    <a:pt x="0" y="85"/>
                  </a:lnTo>
                  <a:lnTo>
                    <a:pt x="0" y="1360"/>
                  </a:lnTo>
                  <a:lnTo>
                    <a:pt x="6" y="1393"/>
                  </a:lnTo>
                  <a:lnTo>
                    <a:pt x="25" y="1420"/>
                  </a:lnTo>
                  <a:lnTo>
                    <a:pt x="52" y="1439"/>
                  </a:lnTo>
                  <a:lnTo>
                    <a:pt x="85" y="1445"/>
                  </a:lnTo>
                  <a:lnTo>
                    <a:pt x="1445" y="1445"/>
                  </a:lnTo>
                  <a:lnTo>
                    <a:pt x="1479" y="1439"/>
                  </a:lnTo>
                  <a:lnTo>
                    <a:pt x="1506" y="1420"/>
                  </a:lnTo>
                  <a:lnTo>
                    <a:pt x="1524" y="1393"/>
                  </a:lnTo>
                  <a:lnTo>
                    <a:pt x="1530" y="1360"/>
                  </a:lnTo>
                  <a:lnTo>
                    <a:pt x="1530" y="85"/>
                  </a:lnTo>
                  <a:lnTo>
                    <a:pt x="1524" y="52"/>
                  </a:lnTo>
                  <a:lnTo>
                    <a:pt x="1506" y="25"/>
                  </a:lnTo>
                  <a:lnTo>
                    <a:pt x="1479" y="6"/>
                  </a:lnTo>
                  <a:lnTo>
                    <a:pt x="14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1B265DBE-8F72-B50D-23A7-0F63C80DF1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4" y="1197"/>
              <a:ext cx="1203" cy="1199"/>
            </a:xfrm>
            <a:prstGeom prst="rect">
              <a:avLst/>
            </a:prstGeom>
            <a:grpFill/>
            <a:extLst>
              <a:ext uri="{909E8E84-426E-40dd-AFC4-6F175D3DCCD1}">
  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Graphic 12" descr="Gavel with solid fill">
            <a:extLst>
              <a:ext uri="{FF2B5EF4-FFF2-40B4-BE49-F238E27FC236}">
                <a16:creationId xmlns:a16="http://schemas.microsoft.com/office/drawing/2014/main" id="{6A5CA2ED-35AA-4190-B104-C004FA9B47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9824" y="1710465"/>
            <a:ext cx="739402" cy="739402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FA7A9DAB-534F-4B0D-A6A7-DA85BC35C3C8}"/>
              </a:ext>
            </a:extLst>
          </p:cNvPr>
          <p:cNvGrpSpPr>
            <a:grpSpLocks/>
          </p:cNvGrpSpPr>
          <p:nvPr/>
        </p:nvGrpSpPr>
        <p:grpSpPr bwMode="auto">
          <a:xfrm>
            <a:off x="1062156" y="5884363"/>
            <a:ext cx="669925" cy="647850"/>
            <a:chOff x="1700" y="63"/>
            <a:chExt cx="1531" cy="1446"/>
          </a:xfrm>
          <a:solidFill>
            <a:schemeClr val="accent3"/>
          </a:solidFill>
        </p:grpSpPr>
        <p:sp>
          <p:nvSpPr>
            <p:cNvPr id="18" name="Freeform 25">
              <a:extLst>
                <a:ext uri="{FF2B5EF4-FFF2-40B4-BE49-F238E27FC236}">
                  <a16:creationId xmlns:a16="http://schemas.microsoft.com/office/drawing/2014/main" id="{E95F9250-4D0B-4A62-BC59-2EFAA041D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0" y="63"/>
              <a:ext cx="1531" cy="1446"/>
            </a:xfrm>
            <a:custGeom>
              <a:avLst/>
              <a:gdLst>
                <a:gd name="T0" fmla="+- 0 3146 1701"/>
                <a:gd name="T1" fmla="*/ T0 w 1531"/>
                <a:gd name="T2" fmla="+- 0 64 64"/>
                <a:gd name="T3" fmla="*/ 64 h 1446"/>
                <a:gd name="T4" fmla="+- 0 1786 1701"/>
                <a:gd name="T5" fmla="*/ T4 w 1531"/>
                <a:gd name="T6" fmla="+- 0 64 64"/>
                <a:gd name="T7" fmla="*/ 64 h 1446"/>
                <a:gd name="T8" fmla="+- 0 1753 1701"/>
                <a:gd name="T9" fmla="*/ T8 w 1531"/>
                <a:gd name="T10" fmla="+- 0 70 64"/>
                <a:gd name="T11" fmla="*/ 70 h 1446"/>
                <a:gd name="T12" fmla="+- 0 1726 1701"/>
                <a:gd name="T13" fmla="*/ T12 w 1531"/>
                <a:gd name="T14" fmla="+- 0 88 64"/>
                <a:gd name="T15" fmla="*/ 88 h 1446"/>
                <a:gd name="T16" fmla="+- 0 1707 1701"/>
                <a:gd name="T17" fmla="*/ T16 w 1531"/>
                <a:gd name="T18" fmla="+- 0 116 64"/>
                <a:gd name="T19" fmla="*/ 116 h 1446"/>
                <a:gd name="T20" fmla="+- 0 1701 1701"/>
                <a:gd name="T21" fmla="*/ T20 w 1531"/>
                <a:gd name="T22" fmla="+- 0 149 64"/>
                <a:gd name="T23" fmla="*/ 149 h 1446"/>
                <a:gd name="T24" fmla="+- 0 1701 1701"/>
                <a:gd name="T25" fmla="*/ T24 w 1531"/>
                <a:gd name="T26" fmla="+- 0 1424 64"/>
                <a:gd name="T27" fmla="*/ 1424 h 1446"/>
                <a:gd name="T28" fmla="+- 0 1707 1701"/>
                <a:gd name="T29" fmla="*/ T28 w 1531"/>
                <a:gd name="T30" fmla="+- 0 1457 64"/>
                <a:gd name="T31" fmla="*/ 1457 h 1446"/>
                <a:gd name="T32" fmla="+- 0 1726 1701"/>
                <a:gd name="T33" fmla="*/ T32 w 1531"/>
                <a:gd name="T34" fmla="+- 0 1484 64"/>
                <a:gd name="T35" fmla="*/ 1484 h 1446"/>
                <a:gd name="T36" fmla="+- 0 1753 1701"/>
                <a:gd name="T37" fmla="*/ T36 w 1531"/>
                <a:gd name="T38" fmla="+- 0 1503 64"/>
                <a:gd name="T39" fmla="*/ 1503 h 1446"/>
                <a:gd name="T40" fmla="+- 0 1786 1701"/>
                <a:gd name="T41" fmla="*/ T40 w 1531"/>
                <a:gd name="T42" fmla="+- 0 1509 64"/>
                <a:gd name="T43" fmla="*/ 1509 h 1446"/>
                <a:gd name="T44" fmla="+- 0 3146 1701"/>
                <a:gd name="T45" fmla="*/ T44 w 1531"/>
                <a:gd name="T46" fmla="+- 0 1509 64"/>
                <a:gd name="T47" fmla="*/ 1509 h 1446"/>
                <a:gd name="T48" fmla="+- 0 3180 1701"/>
                <a:gd name="T49" fmla="*/ T48 w 1531"/>
                <a:gd name="T50" fmla="+- 0 1503 64"/>
                <a:gd name="T51" fmla="*/ 1503 h 1446"/>
                <a:gd name="T52" fmla="+- 0 3207 1701"/>
                <a:gd name="T53" fmla="*/ T52 w 1531"/>
                <a:gd name="T54" fmla="+- 0 1484 64"/>
                <a:gd name="T55" fmla="*/ 1484 h 1446"/>
                <a:gd name="T56" fmla="+- 0 3225 1701"/>
                <a:gd name="T57" fmla="*/ T56 w 1531"/>
                <a:gd name="T58" fmla="+- 0 1457 64"/>
                <a:gd name="T59" fmla="*/ 1457 h 1446"/>
                <a:gd name="T60" fmla="+- 0 3231 1701"/>
                <a:gd name="T61" fmla="*/ T60 w 1531"/>
                <a:gd name="T62" fmla="+- 0 1424 64"/>
                <a:gd name="T63" fmla="*/ 1424 h 1446"/>
                <a:gd name="T64" fmla="+- 0 3231 1701"/>
                <a:gd name="T65" fmla="*/ T64 w 1531"/>
                <a:gd name="T66" fmla="+- 0 149 64"/>
                <a:gd name="T67" fmla="*/ 149 h 1446"/>
                <a:gd name="T68" fmla="+- 0 3225 1701"/>
                <a:gd name="T69" fmla="*/ T68 w 1531"/>
                <a:gd name="T70" fmla="+- 0 116 64"/>
                <a:gd name="T71" fmla="*/ 116 h 1446"/>
                <a:gd name="T72" fmla="+- 0 3207 1701"/>
                <a:gd name="T73" fmla="*/ T72 w 1531"/>
                <a:gd name="T74" fmla="+- 0 88 64"/>
                <a:gd name="T75" fmla="*/ 88 h 1446"/>
                <a:gd name="T76" fmla="+- 0 3180 1701"/>
                <a:gd name="T77" fmla="*/ T76 w 1531"/>
                <a:gd name="T78" fmla="+- 0 70 64"/>
                <a:gd name="T79" fmla="*/ 70 h 1446"/>
                <a:gd name="T80" fmla="+- 0 3146 1701"/>
                <a:gd name="T81" fmla="*/ T80 w 1531"/>
                <a:gd name="T82" fmla="+- 0 64 64"/>
                <a:gd name="T83" fmla="*/ 64 h 144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531" h="1446">
                  <a:moveTo>
                    <a:pt x="1445" y="0"/>
                  </a:moveTo>
                  <a:lnTo>
                    <a:pt x="85" y="0"/>
                  </a:lnTo>
                  <a:lnTo>
                    <a:pt x="52" y="6"/>
                  </a:lnTo>
                  <a:lnTo>
                    <a:pt x="25" y="24"/>
                  </a:lnTo>
                  <a:lnTo>
                    <a:pt x="6" y="52"/>
                  </a:lnTo>
                  <a:lnTo>
                    <a:pt x="0" y="85"/>
                  </a:lnTo>
                  <a:lnTo>
                    <a:pt x="0" y="1360"/>
                  </a:lnTo>
                  <a:lnTo>
                    <a:pt x="6" y="1393"/>
                  </a:lnTo>
                  <a:lnTo>
                    <a:pt x="25" y="1420"/>
                  </a:lnTo>
                  <a:lnTo>
                    <a:pt x="52" y="1439"/>
                  </a:lnTo>
                  <a:lnTo>
                    <a:pt x="85" y="1445"/>
                  </a:lnTo>
                  <a:lnTo>
                    <a:pt x="1445" y="1445"/>
                  </a:lnTo>
                  <a:lnTo>
                    <a:pt x="1479" y="1439"/>
                  </a:lnTo>
                  <a:lnTo>
                    <a:pt x="1506" y="1420"/>
                  </a:lnTo>
                  <a:lnTo>
                    <a:pt x="1524" y="1393"/>
                  </a:lnTo>
                  <a:lnTo>
                    <a:pt x="1530" y="1360"/>
                  </a:lnTo>
                  <a:lnTo>
                    <a:pt x="1530" y="85"/>
                  </a:lnTo>
                  <a:lnTo>
                    <a:pt x="1524" y="52"/>
                  </a:lnTo>
                  <a:lnTo>
                    <a:pt x="1506" y="24"/>
                  </a:lnTo>
                  <a:lnTo>
                    <a:pt x="1479" y="6"/>
                  </a:lnTo>
                  <a:lnTo>
                    <a:pt x="14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2D751B9-B318-4236-A331-1E696C36CE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1" y="168"/>
              <a:ext cx="1089" cy="1237"/>
            </a:xfrm>
            <a:prstGeom prst="rect">
              <a:avLst/>
            </a:prstGeom>
            <a:grpFill/>
            <a:extLst>
              <a:ext uri="{909E8E84-426E-40dd-AFC4-6F175D3DCCD1}">
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982AB1C-E47D-BE67-2788-248D5FDF1623}"/>
              </a:ext>
            </a:extLst>
          </p:cNvPr>
          <p:cNvGrpSpPr>
            <a:grpSpLocks/>
          </p:cNvGrpSpPr>
          <p:nvPr/>
        </p:nvGrpSpPr>
        <p:grpSpPr bwMode="auto">
          <a:xfrm>
            <a:off x="1054218" y="3480792"/>
            <a:ext cx="685800" cy="663173"/>
            <a:chOff x="1700" y="32"/>
            <a:chExt cx="1531" cy="1446"/>
          </a:xfrm>
          <a:solidFill>
            <a:schemeClr val="accent1"/>
          </a:solidFill>
        </p:grpSpPr>
        <p:sp>
          <p:nvSpPr>
            <p:cNvPr id="5" name="Freeform 51">
              <a:extLst>
                <a:ext uri="{FF2B5EF4-FFF2-40B4-BE49-F238E27FC236}">
                  <a16:creationId xmlns:a16="http://schemas.microsoft.com/office/drawing/2014/main" id="{DAE221E6-7A2A-38C0-A054-4C650DAEE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0" y="32"/>
              <a:ext cx="1531" cy="1446"/>
            </a:xfrm>
            <a:custGeom>
              <a:avLst/>
              <a:gdLst>
                <a:gd name="T0" fmla="+- 0 3146 1701"/>
                <a:gd name="T1" fmla="*/ T0 w 1531"/>
                <a:gd name="T2" fmla="+- 0 33 33"/>
                <a:gd name="T3" fmla="*/ 33 h 1446"/>
                <a:gd name="T4" fmla="+- 0 1786 1701"/>
                <a:gd name="T5" fmla="*/ T4 w 1531"/>
                <a:gd name="T6" fmla="+- 0 33 33"/>
                <a:gd name="T7" fmla="*/ 33 h 1446"/>
                <a:gd name="T8" fmla="+- 0 1753 1701"/>
                <a:gd name="T9" fmla="*/ T8 w 1531"/>
                <a:gd name="T10" fmla="+- 0 39 33"/>
                <a:gd name="T11" fmla="*/ 39 h 1446"/>
                <a:gd name="T12" fmla="+- 0 1726 1701"/>
                <a:gd name="T13" fmla="*/ T12 w 1531"/>
                <a:gd name="T14" fmla="+- 0 57 33"/>
                <a:gd name="T15" fmla="*/ 57 h 1446"/>
                <a:gd name="T16" fmla="+- 0 1707 1701"/>
                <a:gd name="T17" fmla="*/ T16 w 1531"/>
                <a:gd name="T18" fmla="+- 0 84 33"/>
                <a:gd name="T19" fmla="*/ 84 h 1446"/>
                <a:gd name="T20" fmla="+- 0 1701 1701"/>
                <a:gd name="T21" fmla="*/ T20 w 1531"/>
                <a:gd name="T22" fmla="+- 0 118 33"/>
                <a:gd name="T23" fmla="*/ 118 h 1446"/>
                <a:gd name="T24" fmla="+- 0 1701 1701"/>
                <a:gd name="T25" fmla="*/ T24 w 1531"/>
                <a:gd name="T26" fmla="+- 0 1393 33"/>
                <a:gd name="T27" fmla="*/ 1393 h 1446"/>
                <a:gd name="T28" fmla="+- 0 1707 1701"/>
                <a:gd name="T29" fmla="*/ T28 w 1531"/>
                <a:gd name="T30" fmla="+- 0 1426 33"/>
                <a:gd name="T31" fmla="*/ 1426 h 1446"/>
                <a:gd name="T32" fmla="+- 0 1726 1701"/>
                <a:gd name="T33" fmla="*/ T32 w 1531"/>
                <a:gd name="T34" fmla="+- 0 1453 33"/>
                <a:gd name="T35" fmla="*/ 1453 h 1446"/>
                <a:gd name="T36" fmla="+- 0 1753 1701"/>
                <a:gd name="T37" fmla="*/ T36 w 1531"/>
                <a:gd name="T38" fmla="+- 0 1472 33"/>
                <a:gd name="T39" fmla="*/ 1472 h 1446"/>
                <a:gd name="T40" fmla="+- 0 1786 1701"/>
                <a:gd name="T41" fmla="*/ T40 w 1531"/>
                <a:gd name="T42" fmla="+- 0 1478 33"/>
                <a:gd name="T43" fmla="*/ 1478 h 1446"/>
                <a:gd name="T44" fmla="+- 0 3146 1701"/>
                <a:gd name="T45" fmla="*/ T44 w 1531"/>
                <a:gd name="T46" fmla="+- 0 1478 33"/>
                <a:gd name="T47" fmla="*/ 1478 h 1446"/>
                <a:gd name="T48" fmla="+- 0 3180 1701"/>
                <a:gd name="T49" fmla="*/ T48 w 1531"/>
                <a:gd name="T50" fmla="+- 0 1472 33"/>
                <a:gd name="T51" fmla="*/ 1472 h 1446"/>
                <a:gd name="T52" fmla="+- 0 3207 1701"/>
                <a:gd name="T53" fmla="*/ T52 w 1531"/>
                <a:gd name="T54" fmla="+- 0 1453 33"/>
                <a:gd name="T55" fmla="*/ 1453 h 1446"/>
                <a:gd name="T56" fmla="+- 0 3225 1701"/>
                <a:gd name="T57" fmla="*/ T56 w 1531"/>
                <a:gd name="T58" fmla="+- 0 1426 33"/>
                <a:gd name="T59" fmla="*/ 1426 h 1446"/>
                <a:gd name="T60" fmla="+- 0 3231 1701"/>
                <a:gd name="T61" fmla="*/ T60 w 1531"/>
                <a:gd name="T62" fmla="+- 0 1393 33"/>
                <a:gd name="T63" fmla="*/ 1393 h 1446"/>
                <a:gd name="T64" fmla="+- 0 3231 1701"/>
                <a:gd name="T65" fmla="*/ T64 w 1531"/>
                <a:gd name="T66" fmla="+- 0 118 33"/>
                <a:gd name="T67" fmla="*/ 118 h 1446"/>
                <a:gd name="T68" fmla="+- 0 3225 1701"/>
                <a:gd name="T69" fmla="*/ T68 w 1531"/>
                <a:gd name="T70" fmla="+- 0 84 33"/>
                <a:gd name="T71" fmla="*/ 84 h 1446"/>
                <a:gd name="T72" fmla="+- 0 3207 1701"/>
                <a:gd name="T73" fmla="*/ T72 w 1531"/>
                <a:gd name="T74" fmla="+- 0 57 33"/>
                <a:gd name="T75" fmla="*/ 57 h 1446"/>
                <a:gd name="T76" fmla="+- 0 3180 1701"/>
                <a:gd name="T77" fmla="*/ T76 w 1531"/>
                <a:gd name="T78" fmla="+- 0 39 33"/>
                <a:gd name="T79" fmla="*/ 39 h 1446"/>
                <a:gd name="T80" fmla="+- 0 3146 1701"/>
                <a:gd name="T81" fmla="*/ T80 w 1531"/>
                <a:gd name="T82" fmla="+- 0 33 33"/>
                <a:gd name="T83" fmla="*/ 33 h 144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531" h="1446">
                  <a:moveTo>
                    <a:pt x="1445" y="0"/>
                  </a:moveTo>
                  <a:lnTo>
                    <a:pt x="85" y="0"/>
                  </a:lnTo>
                  <a:lnTo>
                    <a:pt x="52" y="6"/>
                  </a:lnTo>
                  <a:lnTo>
                    <a:pt x="25" y="24"/>
                  </a:lnTo>
                  <a:lnTo>
                    <a:pt x="6" y="51"/>
                  </a:lnTo>
                  <a:lnTo>
                    <a:pt x="0" y="85"/>
                  </a:lnTo>
                  <a:lnTo>
                    <a:pt x="0" y="1360"/>
                  </a:lnTo>
                  <a:lnTo>
                    <a:pt x="6" y="1393"/>
                  </a:lnTo>
                  <a:lnTo>
                    <a:pt x="25" y="1420"/>
                  </a:lnTo>
                  <a:lnTo>
                    <a:pt x="52" y="1439"/>
                  </a:lnTo>
                  <a:lnTo>
                    <a:pt x="85" y="1445"/>
                  </a:lnTo>
                  <a:lnTo>
                    <a:pt x="1445" y="1445"/>
                  </a:lnTo>
                  <a:lnTo>
                    <a:pt x="1479" y="1439"/>
                  </a:lnTo>
                  <a:lnTo>
                    <a:pt x="1506" y="1420"/>
                  </a:lnTo>
                  <a:lnTo>
                    <a:pt x="1524" y="1393"/>
                  </a:lnTo>
                  <a:lnTo>
                    <a:pt x="1530" y="1360"/>
                  </a:lnTo>
                  <a:lnTo>
                    <a:pt x="1530" y="85"/>
                  </a:lnTo>
                  <a:lnTo>
                    <a:pt x="1524" y="51"/>
                  </a:lnTo>
                  <a:lnTo>
                    <a:pt x="1506" y="24"/>
                  </a:lnTo>
                  <a:lnTo>
                    <a:pt x="1479" y="6"/>
                  </a:lnTo>
                  <a:lnTo>
                    <a:pt x="14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FBBA00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E4E14BA-E2D2-879A-981D-0C738C4275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5" y="155"/>
              <a:ext cx="1199" cy="1199"/>
            </a:xfrm>
            <a:prstGeom prst="rect">
              <a:avLst/>
            </a:prstGeom>
            <a:grpFill/>
            <a:extLst>
              <a:ext uri="{909E8E84-426E-40dd-AFC4-6F175D3DCCD1}">
  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8062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407</Words>
  <Application>Microsoft Macintosh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Corbel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Sumner</dc:creator>
  <cp:lastModifiedBy>Cate Sumner</cp:lastModifiedBy>
  <cp:revision>2</cp:revision>
  <dcterms:created xsi:type="dcterms:W3CDTF">2023-03-08T06:51:30Z</dcterms:created>
  <dcterms:modified xsi:type="dcterms:W3CDTF">2023-03-08T16:44:52Z</dcterms:modified>
</cp:coreProperties>
</file>