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4" r:id="rId4"/>
    <p:sldId id="268" r:id="rId5"/>
    <p:sldId id="259" r:id="rId6"/>
    <p:sldId id="281" r:id="rId7"/>
    <p:sldId id="511" r:id="rId8"/>
    <p:sldId id="513" r:id="rId9"/>
    <p:sldId id="261" r:id="rId10"/>
    <p:sldId id="269" r:id="rId11"/>
    <p:sldId id="260" r:id="rId12"/>
    <p:sldId id="265" r:id="rId13"/>
    <p:sldId id="282" r:id="rId14"/>
    <p:sldId id="283" r:id="rId15"/>
    <p:sldId id="274" r:id="rId16"/>
    <p:sldId id="275" r:id="rId17"/>
    <p:sldId id="276" r:id="rId18"/>
    <p:sldId id="277" r:id="rId19"/>
    <p:sldId id="28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9" autoAdjust="0"/>
    <p:restoredTop sz="94660"/>
  </p:normalViewPr>
  <p:slideViewPr>
    <p:cSldViewPr snapToGrid="0">
      <p:cViewPr varScale="1">
        <p:scale>
          <a:sx n="112" d="100"/>
          <a:sy n="112" d="100"/>
        </p:scale>
        <p:origin x="6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2758E330-F949-445C-9F2C-AE0646DD9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9"/>
            <a:ext cx="12218201" cy="6884181"/>
          </a:xfrm>
          <a:prstGeom prst="rect">
            <a:avLst/>
          </a:prstGeom>
        </p:spPr>
      </p:pic>
      <p:sp>
        <p:nvSpPr>
          <p:cNvPr id="2" name="Title 1">
            <a:extLst>
              <a:ext uri="{FF2B5EF4-FFF2-40B4-BE49-F238E27FC236}">
                <a16:creationId xmlns:a16="http://schemas.microsoft.com/office/drawing/2014/main" id="{750B045C-DF8E-4D8F-BF7A-C4EA1C33A744}"/>
              </a:ext>
            </a:extLst>
          </p:cNvPr>
          <p:cNvSpPr>
            <a:spLocks noGrp="1"/>
          </p:cNvSpPr>
          <p:nvPr>
            <p:ph type="ctrTitle"/>
          </p:nvPr>
        </p:nvSpPr>
        <p:spPr>
          <a:xfrm>
            <a:off x="1161538" y="1717675"/>
            <a:ext cx="6400797" cy="2387600"/>
          </a:xfrm>
        </p:spPr>
        <p:txBody>
          <a:bodyPr anchor="b">
            <a:normAutofit/>
          </a:bodyPr>
          <a:lstStyle>
            <a:lvl1pPr algn="l">
              <a:lnSpc>
                <a:spcPts val="4800"/>
              </a:lnSpc>
              <a:defRPr sz="4400" b="1">
                <a:solidFill>
                  <a:schemeClr val="bg1"/>
                </a:solidFill>
                <a:latin typeface="Corbel" panose="020B0503020204020204" pitchFamily="34" charset="0"/>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3555021-DCE5-47DE-A606-518DC840DD53}"/>
              </a:ext>
            </a:extLst>
          </p:cNvPr>
          <p:cNvSpPr>
            <a:spLocks noGrp="1"/>
          </p:cNvSpPr>
          <p:nvPr>
            <p:ph type="subTitle" idx="1"/>
          </p:nvPr>
        </p:nvSpPr>
        <p:spPr>
          <a:xfrm>
            <a:off x="1161538" y="4105275"/>
            <a:ext cx="6400797" cy="1655762"/>
          </a:xfrm>
        </p:spPr>
        <p:txBody>
          <a:bodyPr>
            <a:normAutofit/>
          </a:bodyPr>
          <a:lstStyle>
            <a:lvl1pPr marL="0" indent="0" algn="l">
              <a:buNone/>
              <a:defRPr sz="28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189182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98EC-12DB-4118-AD50-FFBC1A9F87D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EB02ADC-3A4D-42D2-91F6-D9A0A4483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A34E3-5334-4119-AF2A-50276599A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7820EBB-BADD-4D0E-8B07-2A4ABE4A2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3B80C-F301-42B1-B998-8389B5D4B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B27121E-B2C1-428C-AFCE-1954DCCD53C6}"/>
              </a:ext>
            </a:extLst>
          </p:cNvPr>
          <p:cNvSpPr>
            <a:spLocks noGrp="1"/>
          </p:cNvSpPr>
          <p:nvPr>
            <p:ph type="dt" sz="half" idx="10"/>
          </p:nvPr>
        </p:nvSpPr>
        <p:spPr/>
        <p:txBody>
          <a:bodyPr/>
          <a:lstStyle/>
          <a:p>
            <a:fld id="{60094FC2-D39B-43C7-89A3-7D18AEB78749}" type="datetimeFigureOut">
              <a:rPr lang="en-NZ" smtClean="0"/>
              <a:t>6/03/23</a:t>
            </a:fld>
            <a:endParaRPr lang="en-NZ"/>
          </a:p>
        </p:txBody>
      </p:sp>
      <p:sp>
        <p:nvSpPr>
          <p:cNvPr id="8" name="Footer Placeholder 7">
            <a:extLst>
              <a:ext uri="{FF2B5EF4-FFF2-40B4-BE49-F238E27FC236}">
                <a16:creationId xmlns:a16="http://schemas.microsoft.com/office/drawing/2014/main" id="{874927E5-15B3-4A46-AD9D-2EB8684DFF7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2684BAA-083B-4E0E-8714-A74F7FC9B78A}"/>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233397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00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picture containing text, businesscard, vector graphics, clipart&#10;&#10;Description automatically generated">
            <a:extLst>
              <a:ext uri="{FF2B5EF4-FFF2-40B4-BE49-F238E27FC236}">
                <a16:creationId xmlns:a16="http://schemas.microsoft.com/office/drawing/2014/main" id="{1AC5E528-B4F4-40D5-A557-79F8156A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9"/>
            <a:ext cx="12192000" cy="6869418"/>
          </a:xfrm>
          <a:prstGeom prst="rect">
            <a:avLst/>
          </a:prstGeom>
        </p:spPr>
      </p:pic>
      <p:sp>
        <p:nvSpPr>
          <p:cNvPr id="2" name="Title 1">
            <a:extLst>
              <a:ext uri="{FF2B5EF4-FFF2-40B4-BE49-F238E27FC236}">
                <a16:creationId xmlns:a16="http://schemas.microsoft.com/office/drawing/2014/main" id="{750B045C-DF8E-4D8F-BF7A-C4EA1C33A744}"/>
              </a:ext>
            </a:extLst>
          </p:cNvPr>
          <p:cNvSpPr>
            <a:spLocks noGrp="1"/>
          </p:cNvSpPr>
          <p:nvPr>
            <p:ph type="ctrTitle"/>
          </p:nvPr>
        </p:nvSpPr>
        <p:spPr>
          <a:xfrm>
            <a:off x="1161538" y="1717675"/>
            <a:ext cx="6400797" cy="2387600"/>
          </a:xfrm>
        </p:spPr>
        <p:txBody>
          <a:bodyPr anchor="b">
            <a:normAutofit/>
          </a:bodyPr>
          <a:lstStyle>
            <a:lvl1pPr algn="l">
              <a:lnSpc>
                <a:spcPts val="4800"/>
              </a:lnSpc>
              <a:defRPr sz="4400" b="1">
                <a:solidFill>
                  <a:schemeClr val="bg1"/>
                </a:solidFill>
                <a:latin typeface="Corbel" panose="020B0503020204020204" pitchFamily="34" charset="0"/>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3555021-DCE5-47DE-A606-518DC840DD53}"/>
              </a:ext>
            </a:extLst>
          </p:cNvPr>
          <p:cNvSpPr>
            <a:spLocks noGrp="1"/>
          </p:cNvSpPr>
          <p:nvPr>
            <p:ph type="subTitle" idx="1"/>
          </p:nvPr>
        </p:nvSpPr>
        <p:spPr>
          <a:xfrm>
            <a:off x="1161538" y="4105275"/>
            <a:ext cx="6400797" cy="1655762"/>
          </a:xfrm>
        </p:spPr>
        <p:txBody>
          <a:bodyPr>
            <a:normAutofit/>
          </a:bodyPr>
          <a:lstStyle>
            <a:lvl1pPr marL="0" indent="0" algn="l">
              <a:buNone/>
              <a:defRPr sz="28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90472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B8D1F966-D952-4E08-84BE-09C472FC8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745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74000A69-8BE8-408F-9FF2-00C38015AF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8807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2FACCDD8-1BF8-415B-AE6D-F92730EFA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1812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365125"/>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1825625"/>
            <a:ext cx="7984524" cy="4351338"/>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781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365125"/>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1825625"/>
            <a:ext cx="7984524" cy="4351338"/>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655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BF48-AAAF-40B6-B8F6-662A0BD9D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17BA599-EA01-469F-8D78-C4A559175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BE8EDA-D0BA-4851-85EC-20A34CB9B72D}"/>
              </a:ext>
            </a:extLst>
          </p:cNvPr>
          <p:cNvSpPr>
            <a:spLocks noGrp="1"/>
          </p:cNvSpPr>
          <p:nvPr>
            <p:ph type="dt" sz="half" idx="10"/>
          </p:nvPr>
        </p:nvSpPr>
        <p:spPr/>
        <p:txBody>
          <a:bodyPr/>
          <a:lstStyle/>
          <a:p>
            <a:fld id="{60094FC2-D39B-43C7-89A3-7D18AEB78749}" type="datetimeFigureOut">
              <a:rPr lang="en-NZ" smtClean="0"/>
              <a:t>6/03/23</a:t>
            </a:fld>
            <a:endParaRPr lang="en-NZ"/>
          </a:p>
        </p:txBody>
      </p:sp>
      <p:sp>
        <p:nvSpPr>
          <p:cNvPr id="5" name="Footer Placeholder 4">
            <a:extLst>
              <a:ext uri="{FF2B5EF4-FFF2-40B4-BE49-F238E27FC236}">
                <a16:creationId xmlns:a16="http://schemas.microsoft.com/office/drawing/2014/main" id="{8CF1E2B7-5EE0-4B78-864E-C0A4CEF1D4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3035B3D-F99B-4652-87B7-BB32845705FC}"/>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316785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6D1D-0D3C-4BDD-80D5-FA7D2A6C969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A00B6BB-D784-4CDF-A4C9-845DF2F72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42624C5-D656-41DB-8278-0428F2310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E2360AF-AA0E-4586-A3B1-FCE96E85CA09}"/>
              </a:ext>
            </a:extLst>
          </p:cNvPr>
          <p:cNvSpPr>
            <a:spLocks noGrp="1"/>
          </p:cNvSpPr>
          <p:nvPr>
            <p:ph type="dt" sz="half" idx="10"/>
          </p:nvPr>
        </p:nvSpPr>
        <p:spPr/>
        <p:txBody>
          <a:bodyPr/>
          <a:lstStyle/>
          <a:p>
            <a:fld id="{60094FC2-D39B-43C7-89A3-7D18AEB78749}" type="datetimeFigureOut">
              <a:rPr lang="en-NZ" smtClean="0"/>
              <a:t>6/03/23</a:t>
            </a:fld>
            <a:endParaRPr lang="en-NZ"/>
          </a:p>
        </p:txBody>
      </p:sp>
      <p:sp>
        <p:nvSpPr>
          <p:cNvPr id="6" name="Footer Placeholder 5">
            <a:extLst>
              <a:ext uri="{FF2B5EF4-FFF2-40B4-BE49-F238E27FC236}">
                <a16:creationId xmlns:a16="http://schemas.microsoft.com/office/drawing/2014/main" id="{BFA267FB-2834-43A0-BF9C-056725290E4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4C0071-62F5-45D1-9C19-B8F12EF6C246}"/>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163401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F56E1-A32F-4EC2-A4FB-03732293A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D0E6628-9D6B-4894-A81C-5BBCF39BB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C2AFE6E-6ADE-43B1-9FC3-A3526EEF3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94FC2-D39B-43C7-89A3-7D18AEB78749}" type="datetimeFigureOut">
              <a:rPr lang="en-NZ" smtClean="0"/>
              <a:t>6/03/23</a:t>
            </a:fld>
            <a:endParaRPr lang="en-NZ"/>
          </a:p>
        </p:txBody>
      </p:sp>
      <p:sp>
        <p:nvSpPr>
          <p:cNvPr id="5" name="Footer Placeholder 4">
            <a:extLst>
              <a:ext uri="{FF2B5EF4-FFF2-40B4-BE49-F238E27FC236}">
                <a16:creationId xmlns:a16="http://schemas.microsoft.com/office/drawing/2014/main" id="{9BC27E7A-BF1C-4CF7-9248-DF7FAA63F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1678197-EB99-4F26-AD7C-09AD6901D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AC63A-38C1-4C7F-A8C4-D4062F49B0D3}" type="slidenum">
              <a:rPr lang="en-NZ" smtClean="0"/>
              <a:t>‹#›</a:t>
            </a:fld>
            <a:endParaRPr lang="en-NZ"/>
          </a:p>
        </p:txBody>
      </p:sp>
    </p:spTree>
    <p:extLst>
      <p:ext uri="{BB962C8B-B14F-4D97-AF65-F5344CB8AC3E}">
        <p14:creationId xmlns:p14="http://schemas.microsoft.com/office/powerpoint/2010/main" val="23038710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64" r:id="rId5"/>
    <p:sldLayoutId id="2147483661" r:id="rId6"/>
    <p:sldLayoutId id="2147483662" r:id="rId7"/>
    <p:sldLayoutId id="2147483651" r:id="rId8"/>
    <p:sldLayoutId id="2147483652" r:id="rId9"/>
    <p:sldLayoutId id="2147483653"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261C-4056-461A-92E1-B2ED17C6015C}"/>
              </a:ext>
            </a:extLst>
          </p:cNvPr>
          <p:cNvSpPr>
            <a:spLocks noGrp="1"/>
          </p:cNvSpPr>
          <p:nvPr>
            <p:ph type="ctrTitle"/>
          </p:nvPr>
        </p:nvSpPr>
        <p:spPr/>
        <p:txBody>
          <a:bodyPr/>
          <a:lstStyle/>
          <a:p>
            <a:r>
              <a:rPr lang="en-NZ" dirty="0"/>
              <a:t>Annual Reporting Overview</a:t>
            </a:r>
          </a:p>
        </p:txBody>
      </p:sp>
      <p:sp>
        <p:nvSpPr>
          <p:cNvPr id="3" name="Subtitle 2">
            <a:extLst>
              <a:ext uri="{FF2B5EF4-FFF2-40B4-BE49-F238E27FC236}">
                <a16:creationId xmlns:a16="http://schemas.microsoft.com/office/drawing/2014/main" id="{D8045559-656E-4405-8461-A155B36C0B72}"/>
              </a:ext>
            </a:extLst>
          </p:cNvPr>
          <p:cNvSpPr>
            <a:spLocks noGrp="1"/>
          </p:cNvSpPr>
          <p:nvPr>
            <p:ph type="subTitle" idx="1"/>
          </p:nvPr>
        </p:nvSpPr>
        <p:spPr/>
        <p:txBody>
          <a:bodyPr/>
          <a:lstStyle/>
          <a:p>
            <a:r>
              <a:rPr lang="en-NZ" dirty="0"/>
              <a:t>Cate Sumner </a:t>
            </a:r>
          </a:p>
        </p:txBody>
      </p:sp>
      <p:sp>
        <p:nvSpPr>
          <p:cNvPr id="4" name="Subtitle 2">
            <a:extLst>
              <a:ext uri="{FF2B5EF4-FFF2-40B4-BE49-F238E27FC236}">
                <a16:creationId xmlns:a16="http://schemas.microsoft.com/office/drawing/2014/main" id="{94DC772A-2D77-20F1-2F6A-C750C0FAA19A}"/>
              </a:ext>
            </a:extLst>
          </p:cNvPr>
          <p:cNvSpPr txBox="1">
            <a:spLocks/>
          </p:cNvSpPr>
          <p:nvPr/>
        </p:nvSpPr>
        <p:spPr>
          <a:xfrm>
            <a:off x="1161537" y="5911586"/>
            <a:ext cx="6400797"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Corbel" panose="020B0503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i="1" dirty="0"/>
              <a:t>Session 13, 9 March, 2023</a:t>
            </a:r>
          </a:p>
        </p:txBody>
      </p:sp>
    </p:spTree>
    <p:extLst>
      <p:ext uri="{BB962C8B-B14F-4D97-AF65-F5344CB8AC3E}">
        <p14:creationId xmlns:p14="http://schemas.microsoft.com/office/powerpoint/2010/main" val="100391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imeline&#10;&#10;Description automatically generated">
            <a:extLst>
              <a:ext uri="{FF2B5EF4-FFF2-40B4-BE49-F238E27FC236}">
                <a16:creationId xmlns:a16="http://schemas.microsoft.com/office/drawing/2014/main" id="{2A64AD3E-D78A-A2B4-5D32-4FEA1A31BA37}"/>
              </a:ext>
            </a:extLst>
          </p:cNvPr>
          <p:cNvPicPr>
            <a:picLocks noChangeAspect="1"/>
          </p:cNvPicPr>
          <p:nvPr/>
        </p:nvPicPr>
        <p:blipFill rotWithShape="1">
          <a:blip r:embed="rId2">
            <a:extLst>
              <a:ext uri="{28A0092B-C50C-407E-A947-70E740481C1C}">
                <a14:useLocalDpi xmlns:a14="http://schemas.microsoft.com/office/drawing/2010/main" val="0"/>
              </a:ext>
            </a:extLst>
          </a:blip>
          <a:srcRect r="2" b="4239"/>
          <a:stretch/>
        </p:blipFill>
        <p:spPr>
          <a:xfrm>
            <a:off x="1280583" y="132925"/>
            <a:ext cx="9627783" cy="6592149"/>
          </a:xfrm>
          <a:prstGeom prst="rect">
            <a:avLst/>
          </a:prstGeom>
        </p:spPr>
      </p:pic>
    </p:spTree>
    <p:extLst>
      <p:ext uri="{BB962C8B-B14F-4D97-AF65-F5344CB8AC3E}">
        <p14:creationId xmlns:p14="http://schemas.microsoft.com/office/powerpoint/2010/main" val="48296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DDED-065E-995A-7B4C-A831F1B877F7}"/>
              </a:ext>
            </a:extLst>
          </p:cNvPr>
          <p:cNvSpPr>
            <a:spLocks noGrp="1"/>
          </p:cNvSpPr>
          <p:nvPr>
            <p:ph type="title"/>
          </p:nvPr>
        </p:nvSpPr>
        <p:spPr/>
        <p:txBody>
          <a:bodyPr>
            <a:normAutofit/>
          </a:bodyPr>
          <a:lstStyle/>
          <a:p>
            <a:r>
              <a:rPr lang="en-US" dirty="0"/>
              <a:t>What should be included: Cook Island Indictors</a:t>
            </a:r>
          </a:p>
        </p:txBody>
      </p:sp>
      <p:sp>
        <p:nvSpPr>
          <p:cNvPr id="3" name="Content Placeholder 2">
            <a:extLst>
              <a:ext uri="{FF2B5EF4-FFF2-40B4-BE49-F238E27FC236}">
                <a16:creationId xmlns:a16="http://schemas.microsoft.com/office/drawing/2014/main" id="{6DDF1DAD-BEF3-0807-C115-8D502E2D3760}"/>
              </a:ext>
            </a:extLst>
          </p:cNvPr>
          <p:cNvSpPr>
            <a:spLocks noGrp="1"/>
          </p:cNvSpPr>
          <p:nvPr>
            <p:ph idx="1"/>
          </p:nvPr>
        </p:nvSpPr>
        <p:spPr/>
        <p:txBody>
          <a:bodyPr>
            <a:normAutofit/>
          </a:bodyPr>
          <a:lstStyle/>
          <a:p>
            <a:r>
              <a:rPr lang="en-AU" altLang="en-US" dirty="0">
                <a:sym typeface="Wingdings" panose="05000000000000000000" pitchFamily="2" charset="2"/>
              </a:rPr>
              <a:t>Trend data – </a:t>
            </a:r>
            <a:r>
              <a:rPr lang="en-AU" altLang="en-US" b="1" dirty="0">
                <a:sym typeface="Wingdings" panose="05000000000000000000" pitchFamily="2" charset="2"/>
              </a:rPr>
              <a:t>3-5 years </a:t>
            </a:r>
            <a:r>
              <a:rPr lang="en-AU" altLang="en-US" dirty="0">
                <a:sym typeface="Wingdings" panose="05000000000000000000" pitchFamily="2" charset="2"/>
              </a:rPr>
              <a:t>if possible</a:t>
            </a:r>
          </a:p>
          <a:p>
            <a:r>
              <a:rPr lang="en-NZ" dirty="0"/>
              <a:t>For each Cook Island indicator there may be three narrative sentences or points that the court may wish to set out:</a:t>
            </a:r>
          </a:p>
          <a:p>
            <a:pPr marL="514350" indent="-514350">
              <a:buFont typeface="+mj-lt"/>
              <a:buAutoNum type="arabicPeriod"/>
            </a:pPr>
            <a:r>
              <a:rPr lang="en-NZ" sz="2000" dirty="0"/>
              <a:t>If your court has developed time standards or a performance goal for that indicator then this is presented. </a:t>
            </a:r>
          </a:p>
          <a:p>
            <a:pPr marL="514350" indent="-514350">
              <a:buFont typeface="+mj-lt"/>
              <a:buAutoNum type="arabicPeriod"/>
            </a:pPr>
            <a:r>
              <a:rPr lang="en-NZ" sz="2000" dirty="0"/>
              <a:t>The performance for the last year is mentioned and its relationship to the goal and the trend over the last 3-5 years is elaborated.</a:t>
            </a:r>
          </a:p>
          <a:p>
            <a:pPr marL="514350" indent="-514350">
              <a:buFont typeface="+mj-lt"/>
              <a:buAutoNum type="arabicPeriod"/>
            </a:pPr>
            <a:r>
              <a:rPr lang="en-NZ" sz="2000" dirty="0"/>
              <a:t>An explanation of reasons contributing to a particular performance result and how the court intends to address this</a:t>
            </a:r>
            <a:r>
              <a:rPr lang="en-NZ" dirty="0"/>
              <a:t>.</a:t>
            </a:r>
          </a:p>
          <a:p>
            <a:endParaRPr lang="en-US" dirty="0"/>
          </a:p>
        </p:txBody>
      </p:sp>
    </p:spTree>
    <p:extLst>
      <p:ext uri="{BB962C8B-B14F-4D97-AF65-F5344CB8AC3E}">
        <p14:creationId xmlns:p14="http://schemas.microsoft.com/office/powerpoint/2010/main" val="405997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E80F-5F38-C725-B06A-19AF97E08EDF}"/>
              </a:ext>
            </a:extLst>
          </p:cNvPr>
          <p:cNvSpPr>
            <a:spLocks noGrp="1"/>
          </p:cNvSpPr>
          <p:nvPr>
            <p:ph type="title"/>
          </p:nvPr>
        </p:nvSpPr>
        <p:spPr/>
        <p:txBody>
          <a:bodyPr/>
          <a:lstStyle/>
          <a:p>
            <a:r>
              <a:rPr lang="en-US" dirty="0"/>
              <a:t>How is it produced?</a:t>
            </a:r>
          </a:p>
        </p:txBody>
      </p:sp>
      <p:sp>
        <p:nvSpPr>
          <p:cNvPr id="3" name="Content Placeholder 2">
            <a:extLst>
              <a:ext uri="{FF2B5EF4-FFF2-40B4-BE49-F238E27FC236}">
                <a16:creationId xmlns:a16="http://schemas.microsoft.com/office/drawing/2014/main" id="{879BA857-FFC4-EAAC-2DF4-4F531859643A}"/>
              </a:ext>
            </a:extLst>
          </p:cNvPr>
          <p:cNvSpPr>
            <a:spLocks noGrp="1"/>
          </p:cNvSpPr>
          <p:nvPr>
            <p:ph idx="1"/>
          </p:nvPr>
        </p:nvSpPr>
        <p:spPr>
          <a:xfrm>
            <a:off x="838200" y="2168360"/>
            <a:ext cx="7984524" cy="3856844"/>
          </a:xfrm>
        </p:spPr>
        <p:txBody>
          <a:bodyPr/>
          <a:lstStyle/>
          <a:p>
            <a:r>
              <a:rPr lang="en-US" dirty="0"/>
              <a:t>Publication of an Annual Report each year.</a:t>
            </a:r>
          </a:p>
          <a:p>
            <a:pPr lvl="1"/>
            <a:r>
              <a:rPr lang="en-US" dirty="0"/>
              <a:t>A strategic presentation of a sub-set of the data that the court leadership will be reviewing regularly throughout the year (15 Cook Island indicators)</a:t>
            </a:r>
          </a:p>
          <a:p>
            <a:r>
              <a:rPr lang="en-US" dirty="0"/>
              <a:t>Start small with trend data and expand over time as resources allow.</a:t>
            </a:r>
          </a:p>
          <a:p>
            <a:r>
              <a:rPr lang="en-US" dirty="0"/>
              <a:t>Collaborate with other </a:t>
            </a:r>
            <a:r>
              <a:rPr lang="en-US" dirty="0" err="1"/>
              <a:t>organisations</a:t>
            </a:r>
            <a:r>
              <a:rPr lang="en-US" dirty="0"/>
              <a:t>.</a:t>
            </a:r>
          </a:p>
          <a:p>
            <a:r>
              <a:rPr lang="en-US" dirty="0"/>
              <a:t>Look at how your colleagues in other jurisdictions are changing Annual Reports over time.</a:t>
            </a:r>
          </a:p>
          <a:p>
            <a:r>
              <a:rPr lang="en-US" dirty="0"/>
              <a:t>Seek feed-back at regular intervals.</a:t>
            </a:r>
          </a:p>
          <a:p>
            <a:endParaRPr lang="en-US" dirty="0"/>
          </a:p>
        </p:txBody>
      </p:sp>
    </p:spTree>
    <p:extLst>
      <p:ext uri="{BB962C8B-B14F-4D97-AF65-F5344CB8AC3E}">
        <p14:creationId xmlns:p14="http://schemas.microsoft.com/office/powerpoint/2010/main" val="148510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E80F-5F38-C725-B06A-19AF97E08EDF}"/>
              </a:ext>
            </a:extLst>
          </p:cNvPr>
          <p:cNvSpPr>
            <a:spLocks noGrp="1"/>
          </p:cNvSpPr>
          <p:nvPr>
            <p:ph type="title"/>
          </p:nvPr>
        </p:nvSpPr>
        <p:spPr/>
        <p:txBody>
          <a:bodyPr/>
          <a:lstStyle/>
          <a:p>
            <a:r>
              <a:rPr lang="en-US" dirty="0"/>
              <a:t>Communicating Annual Reports to target Audiences?</a:t>
            </a:r>
          </a:p>
        </p:txBody>
      </p:sp>
      <p:sp>
        <p:nvSpPr>
          <p:cNvPr id="3" name="Content Placeholder 2">
            <a:extLst>
              <a:ext uri="{FF2B5EF4-FFF2-40B4-BE49-F238E27FC236}">
                <a16:creationId xmlns:a16="http://schemas.microsoft.com/office/drawing/2014/main" id="{879BA857-FFC4-EAAC-2DF4-4F531859643A}"/>
              </a:ext>
            </a:extLst>
          </p:cNvPr>
          <p:cNvSpPr>
            <a:spLocks noGrp="1"/>
          </p:cNvSpPr>
          <p:nvPr>
            <p:ph idx="1"/>
          </p:nvPr>
        </p:nvSpPr>
        <p:spPr>
          <a:xfrm>
            <a:off x="838200" y="2168360"/>
            <a:ext cx="8268730" cy="3856844"/>
          </a:xfrm>
        </p:spPr>
        <p:txBody>
          <a:bodyPr/>
          <a:lstStyle/>
          <a:p>
            <a:r>
              <a:rPr lang="en-US" dirty="0"/>
              <a:t>State of the Law/ Opening Law Year Annual Address</a:t>
            </a:r>
          </a:p>
          <a:p>
            <a:r>
              <a:rPr lang="en-US" dirty="0"/>
              <a:t>Annual Report launch</a:t>
            </a:r>
          </a:p>
          <a:p>
            <a:r>
              <a:rPr lang="en-US" dirty="0"/>
              <a:t>Distribution of Annual Reports to key stakeholders</a:t>
            </a:r>
          </a:p>
          <a:p>
            <a:r>
              <a:rPr lang="en-US" dirty="0"/>
              <a:t>1-page thematic updates and Court User/ Multistakeholder discussions</a:t>
            </a:r>
          </a:p>
          <a:p>
            <a:r>
              <a:rPr lang="en-US" dirty="0"/>
              <a:t>Monthly Updates – Fiji ODPP example</a:t>
            </a:r>
          </a:p>
          <a:p>
            <a:endParaRPr lang="en-US" dirty="0"/>
          </a:p>
          <a:p>
            <a:endParaRPr lang="en-US" dirty="0"/>
          </a:p>
        </p:txBody>
      </p:sp>
    </p:spTree>
    <p:extLst>
      <p:ext uri="{BB962C8B-B14F-4D97-AF65-F5344CB8AC3E}">
        <p14:creationId xmlns:p14="http://schemas.microsoft.com/office/powerpoint/2010/main" val="39786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E80F-5F38-C725-B06A-19AF97E08EDF}"/>
              </a:ext>
            </a:extLst>
          </p:cNvPr>
          <p:cNvSpPr>
            <a:spLocks noGrp="1"/>
          </p:cNvSpPr>
          <p:nvPr>
            <p:ph type="title"/>
          </p:nvPr>
        </p:nvSpPr>
        <p:spPr>
          <a:xfrm>
            <a:off x="444842" y="271850"/>
            <a:ext cx="10330249" cy="1149178"/>
          </a:xfrm>
        </p:spPr>
        <p:txBody>
          <a:bodyPr/>
          <a:lstStyle/>
          <a:p>
            <a:r>
              <a:rPr lang="en-US" dirty="0"/>
              <a:t>Communicating Annual Reports to Target Audiences?</a:t>
            </a:r>
          </a:p>
        </p:txBody>
      </p:sp>
      <p:sp>
        <p:nvSpPr>
          <p:cNvPr id="3" name="Content Placeholder 2">
            <a:extLst>
              <a:ext uri="{FF2B5EF4-FFF2-40B4-BE49-F238E27FC236}">
                <a16:creationId xmlns:a16="http://schemas.microsoft.com/office/drawing/2014/main" id="{879BA857-FFC4-EAAC-2DF4-4F531859643A}"/>
              </a:ext>
            </a:extLst>
          </p:cNvPr>
          <p:cNvSpPr>
            <a:spLocks noGrp="1"/>
          </p:cNvSpPr>
          <p:nvPr>
            <p:ph idx="1"/>
          </p:nvPr>
        </p:nvSpPr>
        <p:spPr>
          <a:xfrm>
            <a:off x="838200" y="2168360"/>
            <a:ext cx="8268730" cy="3856844"/>
          </a:xfrm>
        </p:spPr>
        <p:txBody>
          <a:bodyPr/>
          <a:lstStyle/>
          <a:p>
            <a:endParaRPr lang="en-US" dirty="0"/>
          </a:p>
          <a:p>
            <a:endParaRPr lang="en-US" dirty="0"/>
          </a:p>
        </p:txBody>
      </p:sp>
      <p:pic>
        <p:nvPicPr>
          <p:cNvPr id="5" name="Picture 4">
            <a:extLst>
              <a:ext uri="{FF2B5EF4-FFF2-40B4-BE49-F238E27FC236}">
                <a16:creationId xmlns:a16="http://schemas.microsoft.com/office/drawing/2014/main" id="{DB62B811-8C0D-B6E5-9A43-2344D161C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42" y="1320629"/>
            <a:ext cx="7772400" cy="4934978"/>
          </a:xfrm>
          <a:prstGeom prst="rect">
            <a:avLst/>
          </a:prstGeom>
        </p:spPr>
      </p:pic>
    </p:spTree>
    <p:extLst>
      <p:ext uri="{BB962C8B-B14F-4D97-AF65-F5344CB8AC3E}">
        <p14:creationId xmlns:p14="http://schemas.microsoft.com/office/powerpoint/2010/main" val="64633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table&#10;&#10;Description automatically generated">
            <a:extLst>
              <a:ext uri="{FF2B5EF4-FFF2-40B4-BE49-F238E27FC236}">
                <a16:creationId xmlns:a16="http://schemas.microsoft.com/office/drawing/2014/main" id="{21D3D96B-57C0-186F-873B-D626E4D3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 y="273050"/>
            <a:ext cx="11796676" cy="6311030"/>
          </a:xfrm>
          <a:prstGeom prst="rect">
            <a:avLst/>
          </a:prstGeom>
        </p:spPr>
      </p:pic>
    </p:spTree>
    <p:extLst>
      <p:ext uri="{BB962C8B-B14F-4D97-AF65-F5344CB8AC3E}">
        <p14:creationId xmlns:p14="http://schemas.microsoft.com/office/powerpoint/2010/main" val="131969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20C0A44A-CE7B-8DFA-D802-4FC833C59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95417" cy="6086475"/>
          </a:xfrm>
          <a:prstGeom prst="rect">
            <a:avLst/>
          </a:prstGeom>
        </p:spPr>
      </p:pic>
    </p:spTree>
    <p:extLst>
      <p:ext uri="{BB962C8B-B14F-4D97-AF65-F5344CB8AC3E}">
        <p14:creationId xmlns:p14="http://schemas.microsoft.com/office/powerpoint/2010/main" val="328722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C97E8BA-8D0C-C2AA-2022-2412FF1F7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6" y="161520"/>
            <a:ext cx="11474874" cy="6696480"/>
          </a:xfrm>
          <a:prstGeom prst="rect">
            <a:avLst/>
          </a:prstGeom>
        </p:spPr>
      </p:pic>
    </p:spTree>
    <p:extLst>
      <p:ext uri="{BB962C8B-B14F-4D97-AF65-F5344CB8AC3E}">
        <p14:creationId xmlns:p14="http://schemas.microsoft.com/office/powerpoint/2010/main" val="237659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630EA53C-78B1-12E4-5C0F-12CC3E8F3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222249"/>
            <a:ext cx="11942104" cy="6450013"/>
          </a:xfrm>
          <a:prstGeom prst="rect">
            <a:avLst/>
          </a:prstGeom>
        </p:spPr>
      </p:pic>
    </p:spTree>
    <p:extLst>
      <p:ext uri="{BB962C8B-B14F-4D97-AF65-F5344CB8AC3E}">
        <p14:creationId xmlns:p14="http://schemas.microsoft.com/office/powerpoint/2010/main" val="349212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017B2E8-E9DF-E94E-546F-E83E096B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2" y="312736"/>
            <a:ext cx="11991545" cy="2844802"/>
          </a:xfrm>
          <a:prstGeom prst="rect">
            <a:avLst/>
          </a:prstGeom>
        </p:spPr>
      </p:pic>
    </p:spTree>
    <p:extLst>
      <p:ext uri="{BB962C8B-B14F-4D97-AF65-F5344CB8AC3E}">
        <p14:creationId xmlns:p14="http://schemas.microsoft.com/office/powerpoint/2010/main" val="297603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B56D-5A72-4D95-BB43-6A13D5553522}"/>
              </a:ext>
            </a:extLst>
          </p:cNvPr>
          <p:cNvSpPr>
            <a:spLocks noGrp="1"/>
          </p:cNvSpPr>
          <p:nvPr>
            <p:ph type="title"/>
          </p:nvPr>
        </p:nvSpPr>
        <p:spPr>
          <a:xfrm>
            <a:off x="838200" y="446049"/>
            <a:ext cx="10279566" cy="1722311"/>
          </a:xfrm>
        </p:spPr>
        <p:txBody>
          <a:bodyPr/>
          <a:lstStyle/>
          <a:p>
            <a:r>
              <a:rPr lang="en-NZ" dirty="0"/>
              <a:t>Overview of Session</a:t>
            </a:r>
          </a:p>
        </p:txBody>
      </p:sp>
      <p:sp>
        <p:nvSpPr>
          <p:cNvPr id="3" name="Content Placeholder 2">
            <a:extLst>
              <a:ext uri="{FF2B5EF4-FFF2-40B4-BE49-F238E27FC236}">
                <a16:creationId xmlns:a16="http://schemas.microsoft.com/office/drawing/2014/main" id="{126B5BF7-B6E5-4BCD-BD42-6FE82FBB4A97}"/>
              </a:ext>
            </a:extLst>
          </p:cNvPr>
          <p:cNvSpPr>
            <a:spLocks noGrp="1"/>
          </p:cNvSpPr>
          <p:nvPr>
            <p:ph idx="1"/>
          </p:nvPr>
        </p:nvSpPr>
        <p:spPr>
          <a:xfrm>
            <a:off x="580769" y="1862667"/>
            <a:ext cx="8872150" cy="4314296"/>
          </a:xfrm>
        </p:spPr>
        <p:txBody>
          <a:bodyPr vert="horz" lIns="91440" tIns="45720" rIns="91440" bIns="45720" rtlCol="0" anchor="t">
            <a:normAutofit/>
          </a:bodyPr>
          <a:lstStyle/>
          <a:p>
            <a:pPr marL="342900" lvl="0" indent="-342900">
              <a:spcAft>
                <a:spcPts val="600"/>
              </a:spcAft>
              <a:buFont typeface="Symbol" pitchFamily="2" charset="2"/>
              <a:buChar char=""/>
            </a:pPr>
            <a:r>
              <a:rPr lang="en-US" dirty="0"/>
              <a:t>Why publish Annual Reports?</a:t>
            </a:r>
            <a:endParaRPr lang="en-AU" dirty="0"/>
          </a:p>
          <a:p>
            <a:pPr marL="342900" lvl="0" indent="-342900">
              <a:spcAft>
                <a:spcPts val="600"/>
              </a:spcAft>
              <a:buFont typeface="Symbol" pitchFamily="2" charset="2"/>
              <a:buChar char=""/>
            </a:pPr>
            <a:r>
              <a:rPr lang="en-US" dirty="0"/>
              <a:t>Who is the Audience?</a:t>
            </a:r>
            <a:endParaRPr lang="en-AU" dirty="0"/>
          </a:p>
          <a:p>
            <a:pPr marL="342900" lvl="0" indent="-342900">
              <a:spcAft>
                <a:spcPts val="600"/>
              </a:spcAft>
              <a:buFont typeface="Symbol" pitchFamily="2" charset="2"/>
              <a:buChar char=""/>
            </a:pPr>
            <a:r>
              <a:rPr lang="en-AU" dirty="0"/>
              <a:t>Who collaborates in producing an Annual Report and over what time period?</a:t>
            </a:r>
          </a:p>
          <a:p>
            <a:pPr marL="342900" indent="-342900">
              <a:spcAft>
                <a:spcPts val="600"/>
              </a:spcAft>
              <a:buFont typeface="Symbol" pitchFamily="2" charset="2"/>
              <a:buChar char=""/>
            </a:pPr>
            <a:r>
              <a:rPr lang="en-US" dirty="0"/>
              <a:t>What should be included in the Annual Report for this audience?</a:t>
            </a:r>
            <a:endParaRPr lang="en-AU" dirty="0"/>
          </a:p>
          <a:p>
            <a:pPr marL="342900" lvl="0" indent="-342900">
              <a:spcAft>
                <a:spcPts val="600"/>
              </a:spcAft>
              <a:buFont typeface="Symbol" pitchFamily="2" charset="2"/>
              <a:buChar char=""/>
            </a:pPr>
            <a:r>
              <a:rPr lang="en-AU" dirty="0"/>
              <a:t>Communicating the Annual Report to the target audience – how?</a:t>
            </a:r>
          </a:p>
          <a:p>
            <a:pPr marL="342900" lvl="0" indent="-342900">
              <a:spcAft>
                <a:spcPts val="600"/>
              </a:spcAft>
              <a:buFont typeface="Symbol" pitchFamily="2" charset="2"/>
              <a:buChar char=""/>
            </a:pPr>
            <a:r>
              <a:rPr lang="en-AU" dirty="0"/>
              <a:t>Other means of communicating data – monthly updates/ thematic overviews</a:t>
            </a:r>
          </a:p>
          <a:p>
            <a:endParaRPr lang="en-US" dirty="0"/>
          </a:p>
        </p:txBody>
      </p:sp>
    </p:spTree>
    <p:extLst>
      <p:ext uri="{BB962C8B-B14F-4D97-AF65-F5344CB8AC3E}">
        <p14:creationId xmlns:p14="http://schemas.microsoft.com/office/powerpoint/2010/main" val="360824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3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A888294B-1D23-A5BE-F8BF-ADE13504C283}"/>
              </a:ext>
            </a:extLst>
          </p:cNvPr>
          <p:cNvPicPr>
            <a:picLocks noChangeAspect="1"/>
          </p:cNvPicPr>
          <p:nvPr/>
        </p:nvPicPr>
        <p:blipFill rotWithShape="1">
          <a:blip r:embed="rId2">
            <a:extLst>
              <a:ext uri="{28A0092B-C50C-407E-A947-70E740481C1C}">
                <a14:useLocalDpi xmlns:a14="http://schemas.microsoft.com/office/drawing/2010/main" val="0"/>
              </a:ext>
            </a:extLst>
          </a:blip>
          <a:srcRect l="2858" t="2124" r="1399" b="1212"/>
          <a:stretch/>
        </p:blipFill>
        <p:spPr>
          <a:xfrm>
            <a:off x="1280160" y="249428"/>
            <a:ext cx="4535424" cy="6359144"/>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E007FC1D-AF6D-ADA0-D3A3-DECCAED5B0FC}"/>
              </a:ext>
            </a:extLst>
          </p:cNvPr>
          <p:cNvPicPr>
            <a:picLocks noChangeAspect="1"/>
          </p:cNvPicPr>
          <p:nvPr/>
        </p:nvPicPr>
        <p:blipFill rotWithShape="1">
          <a:blip r:embed="rId3">
            <a:extLst>
              <a:ext uri="{28A0092B-C50C-407E-A947-70E740481C1C}">
                <a14:useLocalDpi xmlns:a14="http://schemas.microsoft.com/office/drawing/2010/main" val="0"/>
              </a:ext>
            </a:extLst>
          </a:blip>
          <a:srcRect l="2158" r="1356"/>
          <a:stretch/>
        </p:blipFill>
        <p:spPr>
          <a:xfrm>
            <a:off x="6805749" y="249428"/>
            <a:ext cx="4376058" cy="6359144"/>
          </a:xfrm>
          <a:prstGeom prst="rect">
            <a:avLst/>
          </a:prstGeom>
        </p:spPr>
      </p:pic>
    </p:spTree>
    <p:extLst>
      <p:ext uri="{BB962C8B-B14F-4D97-AF65-F5344CB8AC3E}">
        <p14:creationId xmlns:p14="http://schemas.microsoft.com/office/powerpoint/2010/main" val="263645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B56D-5A72-4D95-BB43-6A13D5553522}"/>
              </a:ext>
            </a:extLst>
          </p:cNvPr>
          <p:cNvSpPr>
            <a:spLocks noGrp="1"/>
          </p:cNvSpPr>
          <p:nvPr>
            <p:ph type="title"/>
          </p:nvPr>
        </p:nvSpPr>
        <p:spPr>
          <a:xfrm>
            <a:off x="838200" y="446049"/>
            <a:ext cx="10279566" cy="1722311"/>
          </a:xfrm>
        </p:spPr>
        <p:txBody>
          <a:bodyPr/>
          <a:lstStyle/>
          <a:p>
            <a:r>
              <a:rPr lang="en-NZ" dirty="0"/>
              <a:t>Overview of Annual Reporting in the Pacific: 2011 to 2021</a:t>
            </a:r>
          </a:p>
        </p:txBody>
      </p:sp>
      <p:sp>
        <p:nvSpPr>
          <p:cNvPr id="3" name="Content Placeholder 2">
            <a:extLst>
              <a:ext uri="{FF2B5EF4-FFF2-40B4-BE49-F238E27FC236}">
                <a16:creationId xmlns:a16="http://schemas.microsoft.com/office/drawing/2014/main" id="{126B5BF7-B6E5-4BCD-BD42-6FE82FBB4A97}"/>
              </a:ext>
            </a:extLst>
          </p:cNvPr>
          <p:cNvSpPr>
            <a:spLocks noGrp="1"/>
          </p:cNvSpPr>
          <p:nvPr>
            <p:ph idx="1"/>
          </p:nvPr>
        </p:nvSpPr>
        <p:spPr>
          <a:xfrm>
            <a:off x="838199" y="1862667"/>
            <a:ext cx="8627533" cy="4314296"/>
          </a:xfrm>
        </p:spPr>
        <p:txBody>
          <a:bodyPr vert="horz" lIns="91440" tIns="45720" rIns="91440" bIns="45720" rtlCol="0" anchor="t">
            <a:normAutofit fontScale="85000" lnSpcReduction="10000"/>
          </a:bodyPr>
          <a:lstStyle/>
          <a:p>
            <a:r>
              <a:rPr lang="en-US" dirty="0">
                <a:latin typeface="Corbel"/>
              </a:rPr>
              <a:t>In the baseline year of 2011, only the judiciaries of the Marshall Islands and Vanuatu published an annual report each year and only the Marshall Islands judiciary produced an Annual Report that was publicly available through the court’s website or </a:t>
            </a:r>
            <a:r>
              <a:rPr lang="en-US" dirty="0" err="1">
                <a:latin typeface="Corbel"/>
              </a:rPr>
              <a:t>PacLII</a:t>
            </a:r>
            <a:r>
              <a:rPr lang="en-US" dirty="0">
                <a:latin typeface="Corbel"/>
              </a:rPr>
              <a:t>. </a:t>
            </a:r>
            <a:endParaRPr lang="en-US" dirty="0">
              <a:highlight>
                <a:srgbClr val="FFFF00"/>
              </a:highlight>
              <a:latin typeface="Corbel"/>
            </a:endParaRPr>
          </a:p>
          <a:p>
            <a:r>
              <a:rPr lang="en-US" dirty="0"/>
              <a:t>In 2022,</a:t>
            </a:r>
            <a:r>
              <a:rPr lang="en-US" dirty="0">
                <a:highlight>
                  <a:srgbClr val="FFFF00"/>
                </a:highlight>
              </a:rPr>
              <a:t> eight </a:t>
            </a:r>
            <a:r>
              <a:rPr lang="en-US" dirty="0"/>
              <a:t>judiciaries published an annual report for the previous year and </a:t>
            </a:r>
            <a:r>
              <a:rPr lang="en-US" dirty="0">
                <a:highlight>
                  <a:srgbClr val="FFFF00"/>
                </a:highlight>
              </a:rPr>
              <a:t>almost </a:t>
            </a:r>
            <a:r>
              <a:rPr lang="en-US" dirty="0"/>
              <a:t>all of these were available through the court’s website or </a:t>
            </a:r>
            <a:r>
              <a:rPr lang="en-US" dirty="0" err="1"/>
              <a:t>PacLII</a:t>
            </a:r>
            <a:r>
              <a:rPr lang="en-US" dirty="0"/>
              <a:t>.</a:t>
            </a:r>
          </a:p>
          <a:p>
            <a:r>
              <a:rPr lang="en-US" dirty="0"/>
              <a:t>The judiciaries are:</a:t>
            </a:r>
          </a:p>
          <a:p>
            <a:pPr lvl="1"/>
            <a:r>
              <a:rPr lang="en-US" dirty="0"/>
              <a:t>FSM</a:t>
            </a:r>
          </a:p>
          <a:p>
            <a:pPr lvl="1"/>
            <a:r>
              <a:rPr lang="en-US" dirty="0"/>
              <a:t>Kiribati</a:t>
            </a:r>
          </a:p>
          <a:p>
            <a:pPr lvl="1"/>
            <a:r>
              <a:rPr lang="en-US" dirty="0"/>
              <a:t>Marshall Islands</a:t>
            </a:r>
          </a:p>
          <a:p>
            <a:pPr lvl="1"/>
            <a:r>
              <a:rPr lang="en-US" dirty="0"/>
              <a:t>[</a:t>
            </a:r>
            <a:r>
              <a:rPr lang="en-US" dirty="0">
                <a:highlight>
                  <a:srgbClr val="FFFF00"/>
                </a:highlight>
              </a:rPr>
              <a:t>Niue]</a:t>
            </a:r>
          </a:p>
          <a:p>
            <a:pPr lvl="1"/>
            <a:r>
              <a:rPr lang="en-US" dirty="0"/>
              <a:t>Palau</a:t>
            </a:r>
          </a:p>
          <a:p>
            <a:pPr lvl="1"/>
            <a:r>
              <a:rPr lang="en-US" dirty="0"/>
              <a:t>PNG</a:t>
            </a:r>
          </a:p>
          <a:p>
            <a:pPr lvl="1"/>
            <a:r>
              <a:rPr lang="en-US" dirty="0"/>
              <a:t>Vanuatu</a:t>
            </a:r>
          </a:p>
          <a:p>
            <a:pPr lvl="1"/>
            <a:r>
              <a:rPr lang="en-US" dirty="0">
                <a:highlight>
                  <a:srgbClr val="FFFF00"/>
                </a:highlight>
              </a:rPr>
              <a:t>Tonga  [Note: Does not yet appear to be publicly available.]</a:t>
            </a:r>
          </a:p>
        </p:txBody>
      </p:sp>
    </p:spTree>
    <p:extLst>
      <p:ext uri="{BB962C8B-B14F-4D97-AF65-F5344CB8AC3E}">
        <p14:creationId xmlns:p14="http://schemas.microsoft.com/office/powerpoint/2010/main" val="404269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9203-220A-4C66-8E00-72443FDC25B7}"/>
              </a:ext>
            </a:extLst>
          </p:cNvPr>
          <p:cNvSpPr>
            <a:spLocks noGrp="1"/>
          </p:cNvSpPr>
          <p:nvPr>
            <p:ph type="title"/>
          </p:nvPr>
        </p:nvSpPr>
        <p:spPr/>
        <p:txBody>
          <a:bodyPr/>
          <a:lstStyle/>
          <a:p>
            <a:r>
              <a:rPr lang="en-NZ" dirty="0"/>
              <a:t>Why publish Annual Reports?</a:t>
            </a:r>
          </a:p>
        </p:txBody>
      </p:sp>
      <p:sp>
        <p:nvSpPr>
          <p:cNvPr id="3" name="Content Placeholder 2">
            <a:extLst>
              <a:ext uri="{FF2B5EF4-FFF2-40B4-BE49-F238E27FC236}">
                <a16:creationId xmlns:a16="http://schemas.microsoft.com/office/drawing/2014/main" id="{DBA2C1DE-8BDA-4855-BBFE-AF51DFD6AA73}"/>
              </a:ext>
            </a:extLst>
          </p:cNvPr>
          <p:cNvSpPr>
            <a:spLocks noGrp="1"/>
          </p:cNvSpPr>
          <p:nvPr>
            <p:ph idx="1"/>
          </p:nvPr>
        </p:nvSpPr>
        <p:spPr/>
        <p:txBody>
          <a:bodyPr/>
          <a:lstStyle/>
          <a:p>
            <a:pPr marL="0" indent="0">
              <a:spcBef>
                <a:spcPts val="1800"/>
              </a:spcBef>
              <a:buNone/>
            </a:pPr>
            <a:r>
              <a:rPr lang="en-GB" dirty="0"/>
              <a:t>Policy developments in the Pacific and globally suggest that judicial annual reports could be strengthened to provide evidence that courts are demonstrating the principles contained in their Mission and Vision Statements, namely: </a:t>
            </a:r>
          </a:p>
          <a:p>
            <a:pPr marL="0" indent="0" algn="ctr">
              <a:spcBef>
                <a:spcPts val="1800"/>
              </a:spcBef>
              <a:buNone/>
            </a:pPr>
            <a:r>
              <a:rPr lang="en-GB" sz="3600" dirty="0"/>
              <a:t>the delivery of justice that is fair and accessible to all</a:t>
            </a:r>
            <a:endParaRPr lang="en-AU" sz="3600" dirty="0"/>
          </a:p>
        </p:txBody>
      </p:sp>
    </p:spTree>
    <p:extLst>
      <p:ext uri="{BB962C8B-B14F-4D97-AF65-F5344CB8AC3E}">
        <p14:creationId xmlns:p14="http://schemas.microsoft.com/office/powerpoint/2010/main" val="239752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9203-220A-4C66-8E00-72443FDC25B7}"/>
              </a:ext>
            </a:extLst>
          </p:cNvPr>
          <p:cNvSpPr>
            <a:spLocks noGrp="1"/>
          </p:cNvSpPr>
          <p:nvPr>
            <p:ph type="title"/>
          </p:nvPr>
        </p:nvSpPr>
        <p:spPr>
          <a:xfrm>
            <a:off x="838200" y="135925"/>
            <a:ext cx="7984524" cy="790832"/>
          </a:xfrm>
        </p:spPr>
        <p:txBody>
          <a:bodyPr/>
          <a:lstStyle/>
          <a:p>
            <a:r>
              <a:rPr lang="en-NZ" dirty="0"/>
              <a:t>Why publish Annual Reports?</a:t>
            </a:r>
          </a:p>
        </p:txBody>
      </p:sp>
      <p:pic>
        <p:nvPicPr>
          <p:cNvPr id="5" name="Content Placeholder 4">
            <a:extLst>
              <a:ext uri="{FF2B5EF4-FFF2-40B4-BE49-F238E27FC236}">
                <a16:creationId xmlns:a16="http://schemas.microsoft.com/office/drawing/2014/main" id="{07A680CB-49E4-66D2-3739-555C2B65E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611" y="925260"/>
            <a:ext cx="6549081" cy="5719060"/>
          </a:xfrm>
        </p:spPr>
      </p:pic>
    </p:spTree>
    <p:extLst>
      <p:ext uri="{BB962C8B-B14F-4D97-AF65-F5344CB8AC3E}">
        <p14:creationId xmlns:p14="http://schemas.microsoft.com/office/powerpoint/2010/main" val="94849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object&#10;&#10;Description automatically generated">
            <a:extLst>
              <a:ext uri="{FF2B5EF4-FFF2-40B4-BE49-F238E27FC236}">
                <a16:creationId xmlns:a16="http://schemas.microsoft.com/office/drawing/2014/main" id="{6548E60E-4BB3-DAB6-3697-EEC48724C21E}"/>
              </a:ext>
            </a:extLst>
          </p:cNvPr>
          <p:cNvPicPr>
            <a:picLocks noChangeAspect="1"/>
          </p:cNvPicPr>
          <p:nvPr/>
        </p:nvPicPr>
        <p:blipFill rotWithShape="1">
          <a:blip r:embed="rId2">
            <a:extLst>
              <a:ext uri="{28A0092B-C50C-407E-A947-70E740481C1C}">
                <a14:useLocalDpi xmlns:a14="http://schemas.microsoft.com/office/drawing/2010/main" val="0"/>
              </a:ext>
            </a:extLst>
          </a:blip>
          <a:srcRect l="71501" t="46575"/>
          <a:stretch/>
        </p:blipFill>
        <p:spPr>
          <a:xfrm>
            <a:off x="8148321" y="2873547"/>
            <a:ext cx="3763662" cy="3984453"/>
          </a:xfrm>
          <a:prstGeom prst="rect">
            <a:avLst/>
          </a:prstGeom>
        </p:spPr>
      </p:pic>
      <p:sp>
        <p:nvSpPr>
          <p:cNvPr id="5" name="Content Placeholder 6">
            <a:extLst>
              <a:ext uri="{FF2B5EF4-FFF2-40B4-BE49-F238E27FC236}">
                <a16:creationId xmlns:a16="http://schemas.microsoft.com/office/drawing/2014/main" id="{5CAD632E-0E0E-9028-5822-48D9F1E457D5}"/>
              </a:ext>
            </a:extLst>
          </p:cNvPr>
          <p:cNvSpPr txBox="1">
            <a:spLocks/>
          </p:cNvSpPr>
          <p:nvPr/>
        </p:nvSpPr>
        <p:spPr>
          <a:xfrm>
            <a:off x="645444" y="1500578"/>
            <a:ext cx="7984524" cy="3856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i="1" dirty="0"/>
              <a:t>The Judiciary is responsible for progressing areas that needs more development and is obliged to continue support the fundamental principles of equity and fairness while protecting the dignity and rights of our people. I also hope that this 2021 reflection will contribute to the wider conversation beyond the courts and stimulate discussions that would strengthen the justice system of Vanuatu, resulting in improved service delivery to the Republic of Vanuatu.</a:t>
            </a:r>
          </a:p>
          <a:p>
            <a:endParaRPr lang="en-AU" i="1" dirty="0"/>
          </a:p>
          <a:p>
            <a:pPr lvl="2" algn="r"/>
            <a:r>
              <a:rPr lang="en-US" sz="2000" dirty="0"/>
              <a:t>-Honorable Chief Justice Vincent </a:t>
            </a:r>
            <a:r>
              <a:rPr lang="en-US" sz="2000" dirty="0" err="1"/>
              <a:t>Lunabek</a:t>
            </a:r>
            <a:r>
              <a:rPr lang="en-US" sz="2000" dirty="0"/>
              <a:t> of Vanuatu</a:t>
            </a:r>
          </a:p>
        </p:txBody>
      </p:sp>
      <p:sp>
        <p:nvSpPr>
          <p:cNvPr id="6" name="TextBox 5">
            <a:extLst>
              <a:ext uri="{FF2B5EF4-FFF2-40B4-BE49-F238E27FC236}">
                <a16:creationId xmlns:a16="http://schemas.microsoft.com/office/drawing/2014/main" id="{574EE020-0798-0053-5EDE-8B0E3BC0C387}"/>
              </a:ext>
            </a:extLst>
          </p:cNvPr>
          <p:cNvSpPr txBox="1"/>
          <p:nvPr/>
        </p:nvSpPr>
        <p:spPr>
          <a:xfrm>
            <a:off x="190500" y="6380339"/>
            <a:ext cx="3102131" cy="261610"/>
          </a:xfrm>
          <a:prstGeom prst="rect">
            <a:avLst/>
          </a:prstGeom>
          <a:noFill/>
        </p:spPr>
        <p:txBody>
          <a:bodyPr wrap="none" rtlCol="0">
            <a:spAutoFit/>
          </a:bodyPr>
          <a:lstStyle/>
          <a:p>
            <a:r>
              <a:rPr lang="en-US" sz="1100" i="1" dirty="0">
                <a:latin typeface="Corbel" panose="020B0503020204020204" pitchFamily="34" charset="0"/>
              </a:rPr>
              <a:t>Extract from Vanuatu Courts Annual Statistics 2021</a:t>
            </a:r>
          </a:p>
        </p:txBody>
      </p:sp>
    </p:spTree>
    <p:extLst>
      <p:ext uri="{BB962C8B-B14F-4D97-AF65-F5344CB8AC3E}">
        <p14:creationId xmlns:p14="http://schemas.microsoft.com/office/powerpoint/2010/main" val="255781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object&#10;&#10;Description automatically generated">
            <a:extLst>
              <a:ext uri="{FF2B5EF4-FFF2-40B4-BE49-F238E27FC236}">
                <a16:creationId xmlns:a16="http://schemas.microsoft.com/office/drawing/2014/main" id="{6548E60E-4BB3-DAB6-3697-EEC48724C21E}"/>
              </a:ext>
            </a:extLst>
          </p:cNvPr>
          <p:cNvPicPr>
            <a:picLocks noChangeAspect="1"/>
          </p:cNvPicPr>
          <p:nvPr/>
        </p:nvPicPr>
        <p:blipFill rotWithShape="1">
          <a:blip r:embed="rId2">
            <a:extLst>
              <a:ext uri="{28A0092B-C50C-407E-A947-70E740481C1C}">
                <a14:useLocalDpi xmlns:a14="http://schemas.microsoft.com/office/drawing/2010/main" val="0"/>
              </a:ext>
            </a:extLst>
          </a:blip>
          <a:srcRect l="71501" t="46575"/>
          <a:stretch/>
        </p:blipFill>
        <p:spPr>
          <a:xfrm>
            <a:off x="8148321" y="2873547"/>
            <a:ext cx="3763662" cy="3984453"/>
          </a:xfrm>
          <a:prstGeom prst="rect">
            <a:avLst/>
          </a:prstGeom>
        </p:spPr>
      </p:pic>
      <p:sp>
        <p:nvSpPr>
          <p:cNvPr id="5" name="Content Placeholder 6">
            <a:extLst>
              <a:ext uri="{FF2B5EF4-FFF2-40B4-BE49-F238E27FC236}">
                <a16:creationId xmlns:a16="http://schemas.microsoft.com/office/drawing/2014/main" id="{5CAD632E-0E0E-9028-5822-48D9F1E457D5}"/>
              </a:ext>
            </a:extLst>
          </p:cNvPr>
          <p:cNvSpPr txBox="1">
            <a:spLocks/>
          </p:cNvSpPr>
          <p:nvPr/>
        </p:nvSpPr>
        <p:spPr>
          <a:xfrm>
            <a:off x="280017" y="759125"/>
            <a:ext cx="8895371" cy="60988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i="1" dirty="0"/>
              <a:t>Again, as we begin a New Legal Year, we join together and reflect on the workloads and performances of the courts in the past legal years and look back to the good things, the bad things and the challenges Vanuatu Courts have gone through in respect to the work of the courts, the development of the law in general and all other developments in our society as to how the laws impacted on the life of our people and Vanuatu as a nation. We must then reflect back on these achievements, values, strengths and weaknesses. We must stand and continue with our vision of: </a:t>
            </a:r>
          </a:p>
          <a:p>
            <a:pPr lvl="1"/>
            <a:r>
              <a:rPr lang="en-AU" i="1" dirty="0">
                <a:solidFill>
                  <a:srgbClr val="013E5A"/>
                </a:solidFill>
              </a:rPr>
              <a:t>“A judiciary that is independent, effective and efficient, and worthy of public trust and confidence, and a legal profession that provides quality ethical, accessible and cost-effective legal services to our people and is willing and able to answer the call to public service”</a:t>
            </a:r>
            <a:endParaRPr lang="en-AU" sz="1800" i="1" dirty="0">
              <a:solidFill>
                <a:srgbClr val="013E5A"/>
              </a:solidFill>
            </a:endParaRPr>
          </a:p>
          <a:p>
            <a:pPr lvl="1"/>
            <a:endParaRPr lang="en-AU" sz="1800" i="1" dirty="0"/>
          </a:p>
          <a:p>
            <a:pPr lvl="4"/>
            <a:r>
              <a:rPr lang="en-US" sz="2400" dirty="0"/>
              <a:t>-Honorable Chief Justice Vincent </a:t>
            </a:r>
            <a:r>
              <a:rPr lang="en-US" sz="2400" dirty="0" err="1"/>
              <a:t>Lunabek</a:t>
            </a:r>
            <a:r>
              <a:rPr lang="en-US" sz="2400" dirty="0"/>
              <a:t> of Vanuatu</a:t>
            </a:r>
          </a:p>
        </p:txBody>
      </p:sp>
      <p:sp>
        <p:nvSpPr>
          <p:cNvPr id="6" name="TextBox 5">
            <a:extLst>
              <a:ext uri="{FF2B5EF4-FFF2-40B4-BE49-F238E27FC236}">
                <a16:creationId xmlns:a16="http://schemas.microsoft.com/office/drawing/2014/main" id="{574EE020-0798-0053-5EDE-8B0E3BC0C387}"/>
              </a:ext>
            </a:extLst>
          </p:cNvPr>
          <p:cNvSpPr txBox="1"/>
          <p:nvPr/>
        </p:nvSpPr>
        <p:spPr>
          <a:xfrm>
            <a:off x="190500" y="6380339"/>
            <a:ext cx="3102131" cy="261610"/>
          </a:xfrm>
          <a:prstGeom prst="rect">
            <a:avLst/>
          </a:prstGeom>
          <a:noFill/>
        </p:spPr>
        <p:txBody>
          <a:bodyPr wrap="none" rtlCol="0">
            <a:spAutoFit/>
          </a:bodyPr>
          <a:lstStyle/>
          <a:p>
            <a:r>
              <a:rPr lang="en-US" sz="1100" i="1" dirty="0">
                <a:latin typeface="Corbel" panose="020B0503020204020204" pitchFamily="34" charset="0"/>
              </a:rPr>
              <a:t>Extract from Vanuatu Courts Annual Statistics 2021</a:t>
            </a:r>
          </a:p>
        </p:txBody>
      </p:sp>
    </p:spTree>
    <p:extLst>
      <p:ext uri="{BB962C8B-B14F-4D97-AF65-F5344CB8AC3E}">
        <p14:creationId xmlns:p14="http://schemas.microsoft.com/office/powerpoint/2010/main" val="424910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11A3-D96E-E239-04A2-3FC8B8FE64EE}"/>
              </a:ext>
            </a:extLst>
          </p:cNvPr>
          <p:cNvSpPr>
            <a:spLocks noGrp="1"/>
          </p:cNvSpPr>
          <p:nvPr>
            <p:ph type="title"/>
          </p:nvPr>
        </p:nvSpPr>
        <p:spPr/>
        <p:txBody>
          <a:bodyPr/>
          <a:lstStyle/>
          <a:p>
            <a:r>
              <a:rPr lang="en-US" dirty="0"/>
              <a:t>Who is the audience?</a:t>
            </a:r>
          </a:p>
        </p:txBody>
      </p:sp>
      <p:sp>
        <p:nvSpPr>
          <p:cNvPr id="3" name="Content Placeholder 2">
            <a:extLst>
              <a:ext uri="{FF2B5EF4-FFF2-40B4-BE49-F238E27FC236}">
                <a16:creationId xmlns:a16="http://schemas.microsoft.com/office/drawing/2014/main" id="{F28946E6-D69A-BD28-E604-6416BA854A1B}"/>
              </a:ext>
            </a:extLst>
          </p:cNvPr>
          <p:cNvSpPr>
            <a:spLocks noGrp="1"/>
          </p:cNvSpPr>
          <p:nvPr>
            <p:ph idx="1"/>
          </p:nvPr>
        </p:nvSpPr>
        <p:spPr/>
        <p:txBody>
          <a:bodyPr/>
          <a:lstStyle/>
          <a:p>
            <a:r>
              <a:rPr lang="en-US" dirty="0"/>
              <a:t>Citizens</a:t>
            </a:r>
          </a:p>
          <a:p>
            <a:r>
              <a:rPr lang="en-US" dirty="0"/>
              <a:t>CSOs</a:t>
            </a:r>
          </a:p>
          <a:p>
            <a:r>
              <a:rPr lang="en-US" dirty="0"/>
              <a:t>Government Ministries</a:t>
            </a:r>
          </a:p>
          <a:p>
            <a:r>
              <a:rPr lang="en-US" dirty="0"/>
              <a:t>Parliament</a:t>
            </a:r>
          </a:p>
          <a:p>
            <a:r>
              <a:rPr lang="en-US" dirty="0"/>
              <a:t>Court staff and judges</a:t>
            </a:r>
          </a:p>
        </p:txBody>
      </p:sp>
    </p:spTree>
    <p:extLst>
      <p:ext uri="{BB962C8B-B14F-4D97-AF65-F5344CB8AC3E}">
        <p14:creationId xmlns:p14="http://schemas.microsoft.com/office/powerpoint/2010/main" val="298507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9902</TotalTime>
  <Words>741</Words>
  <Application>Microsoft Macintosh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Corbel</vt:lpstr>
      <vt:lpstr>Courier New</vt:lpstr>
      <vt:lpstr>Symbol</vt:lpstr>
      <vt:lpstr>Office Theme</vt:lpstr>
      <vt:lpstr>Annual Reporting Overview</vt:lpstr>
      <vt:lpstr>Overview of Session</vt:lpstr>
      <vt:lpstr>PowerPoint Presentation</vt:lpstr>
      <vt:lpstr>Overview of Annual Reporting in the Pacific: 2011 to 2021</vt:lpstr>
      <vt:lpstr>Why publish Annual Reports?</vt:lpstr>
      <vt:lpstr>Why publish Annual Reports?</vt:lpstr>
      <vt:lpstr>PowerPoint Presentation</vt:lpstr>
      <vt:lpstr>PowerPoint Presentation</vt:lpstr>
      <vt:lpstr>Who is the audience?</vt:lpstr>
      <vt:lpstr>PowerPoint Presentation</vt:lpstr>
      <vt:lpstr>What should be included: Cook Island Indictors</vt:lpstr>
      <vt:lpstr>How is it produced?</vt:lpstr>
      <vt:lpstr>Communicating Annual Reports to target Audiences?</vt:lpstr>
      <vt:lpstr>Communicating Annual Reports to Target Audiences?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Payne</dc:creator>
  <cp:lastModifiedBy>Cate Sumner</cp:lastModifiedBy>
  <cp:revision>22</cp:revision>
  <dcterms:created xsi:type="dcterms:W3CDTF">2021-10-28T20:38:45Z</dcterms:created>
  <dcterms:modified xsi:type="dcterms:W3CDTF">2023-03-08T16:55:23Z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-863781069</vt:i4>
  </property>
  <property fmtid="{D5CDD505-2E9C-101B-9397-08002B2CF9AE}" pid="3" name="_NewReviewCycle">
    <vt:lpwstr/>
  </property>
  <property fmtid="{D5CDD505-2E9C-101B-9397-08002B2CF9AE}" pid="4" name="_EmailSubject">
    <vt:lpwstr>Latest versions of CPMAR docs</vt:lpwstr>
  </property>
  <property fmtid="{D5CDD505-2E9C-101B-9397-08002B2CF9AE}" pid="5" name="_AuthorEmail">
    <vt:lpwstr>Toli.Sagaga@justice.govt.nz</vt:lpwstr>
  </property>
  <property fmtid="{D5CDD505-2E9C-101B-9397-08002B2CF9AE}" pid="6" name="_AuthorEmailDisplayName">
    <vt:lpwstr>Sagaga, Toli</vt:lpwstr>
  </property>
</Properties>
</file>