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sldIdLst>
    <p:sldId id="256" r:id="rId3"/>
    <p:sldId id="258" r:id="rId4"/>
    <p:sldId id="260" r:id="rId5"/>
    <p:sldId id="274" r:id="rId6"/>
    <p:sldId id="443" r:id="rId7"/>
    <p:sldId id="259" r:id="rId8"/>
    <p:sldId id="269" r:id="rId9"/>
    <p:sldId id="267" r:id="rId10"/>
    <p:sldId id="261" r:id="rId11"/>
    <p:sldId id="275" r:id="rId12"/>
    <p:sldId id="268" r:id="rId13"/>
    <p:sldId id="270" r:id="rId14"/>
    <p:sldId id="271" r:id="rId15"/>
    <p:sldId id="435" r:id="rId16"/>
    <p:sldId id="441" r:id="rId17"/>
    <p:sldId id="442" r:id="rId18"/>
    <p:sldId id="272" r:id="rId19"/>
    <p:sldId id="262" r:id="rId20"/>
    <p:sldId id="263" r:id="rId21"/>
    <p:sldId id="265" r:id="rId22"/>
    <p:sldId id="266" r:id="rId23"/>
    <p:sldId id="276" r:id="rId24"/>
    <p:sldId id="257" r:id="rId25"/>
    <p:sldId id="27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AEB6"/>
    <a:srgbClr val="DC343E"/>
    <a:srgbClr val="4AAA8C"/>
    <a:srgbClr val="013E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25" autoAdjust="0"/>
    <p:restoredTop sz="94660"/>
  </p:normalViewPr>
  <p:slideViewPr>
    <p:cSldViewPr snapToGrid="0">
      <p:cViewPr varScale="1">
        <p:scale>
          <a:sx n="112" d="100"/>
          <a:sy n="112" d="100"/>
        </p:scale>
        <p:origin x="51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74943949204526E-2"/>
          <c:y val="5.1562497352489169E-2"/>
          <c:w val="0.96562499999999996"/>
          <c:h val="0.94843750317190556"/>
        </c:manualLayout>
      </c:layout>
      <c:barChart>
        <c:barDir val="bar"/>
        <c:grouping val="clustered"/>
        <c:varyColors val="0"/>
        <c:ser>
          <c:idx val="1"/>
          <c:order val="1"/>
          <c:tx>
            <c:strRef>
              <c:f>Sheet1!$C$1</c:f>
              <c:strCache>
                <c:ptCount val="1"/>
                <c:pt idx="0">
                  <c:v>Population</c:v>
                </c:pt>
              </c:strCache>
            </c:strRef>
          </c:tx>
          <c:spPr>
            <a:solidFill>
              <a:schemeClr val="accent3"/>
            </a:solidFill>
            <a:ln>
              <a:noFill/>
            </a:ln>
            <a:effectLst/>
          </c:spPr>
          <c:invertIfNegative val="0"/>
          <c:cat>
            <c:strRef>
              <c:f>Sheet1!$A$2:$A$5</c:f>
              <c:strCache>
                <c:ptCount val="2"/>
                <c:pt idx="0">
                  <c:v>Rural</c:v>
                </c:pt>
                <c:pt idx="1">
                  <c:v>Urban </c:v>
                </c:pt>
              </c:strCache>
            </c:strRef>
          </c:cat>
          <c:val>
            <c:numRef>
              <c:f>Sheet1!$C$2:$C$5</c:f>
              <c:numCache>
                <c:formatCode>General</c:formatCode>
                <c:ptCount val="4"/>
                <c:pt idx="0">
                  <c:v>78</c:v>
                </c:pt>
                <c:pt idx="1">
                  <c:v>22</c:v>
                </c:pt>
              </c:numCache>
            </c:numRef>
          </c:val>
          <c:extLst>
            <c:ext xmlns:c16="http://schemas.microsoft.com/office/drawing/2014/chart" uri="{C3380CC4-5D6E-409C-BE32-E72D297353CC}">
              <c16:uniqueId val="{00000001-800A-4AC6-B26A-23A75B104D46}"/>
            </c:ext>
          </c:extLst>
        </c:ser>
        <c:dLbls>
          <c:showLegendKey val="0"/>
          <c:showVal val="0"/>
          <c:showCatName val="0"/>
          <c:showSerName val="0"/>
          <c:showPercent val="0"/>
          <c:showBubbleSize val="0"/>
        </c:dLbls>
        <c:gapWidth val="182"/>
        <c:axId val="614041568"/>
        <c:axId val="614041896"/>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Protection order cases</c:v>
                      </c:pt>
                    </c:strCache>
                  </c:strRef>
                </c:tx>
                <c:spPr>
                  <a:solidFill>
                    <a:schemeClr val="accent1"/>
                  </a:solidFill>
                  <a:ln>
                    <a:noFill/>
                  </a:ln>
                  <a:effectLst/>
                </c:spPr>
                <c:invertIfNegative val="0"/>
                <c:cat>
                  <c:strRef>
                    <c:extLst>
                      <c:ext uri="{02D57815-91ED-43cb-92C2-25804820EDAC}">
                        <c15:formulaRef>
                          <c15:sqref>Sheet1!$A$2:$A$5</c15:sqref>
                        </c15:formulaRef>
                      </c:ext>
                    </c:extLst>
                    <c:strCache>
                      <c:ptCount val="2"/>
                      <c:pt idx="0">
                        <c:v>Rural</c:v>
                      </c:pt>
                      <c:pt idx="1">
                        <c:v>Urban </c:v>
                      </c:pt>
                    </c:strCache>
                  </c:strRef>
                </c:cat>
                <c:val>
                  <c:numRef>
                    <c:extLst>
                      <c:ext uri="{02D57815-91ED-43cb-92C2-25804820EDAC}">
                        <c15:formulaRef>
                          <c15:sqref>Sheet1!$B$2:$B$5</c15:sqref>
                        </c15:formulaRef>
                      </c:ext>
                    </c:extLst>
                    <c:numCache>
                      <c:formatCode>General</c:formatCode>
                      <c:ptCount val="4"/>
                      <c:pt idx="0">
                        <c:v>4</c:v>
                      </c:pt>
                      <c:pt idx="1">
                        <c:v>71</c:v>
                      </c:pt>
                    </c:numCache>
                  </c:numRef>
                </c:val>
                <c:extLst>
                  <c:ext xmlns:c16="http://schemas.microsoft.com/office/drawing/2014/chart" uri="{C3380CC4-5D6E-409C-BE32-E72D297353CC}">
                    <c16:uniqueId val="{00000000-800A-4AC6-B26A-23A75B104D46}"/>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Column1</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Sheet1!$A$2:$A$5</c15:sqref>
                        </c15:formulaRef>
                      </c:ext>
                    </c:extLst>
                    <c:strCache>
                      <c:ptCount val="2"/>
                      <c:pt idx="0">
                        <c:v>Rural</c:v>
                      </c:pt>
                      <c:pt idx="1">
                        <c:v>Urban </c:v>
                      </c:pt>
                    </c:strCache>
                  </c:strRef>
                </c:cat>
                <c:val>
                  <c:numRef>
                    <c:extLst xmlns:c15="http://schemas.microsoft.com/office/drawing/2012/chart">
                      <c:ext xmlns:c15="http://schemas.microsoft.com/office/drawing/2012/chart" uri="{02D57815-91ED-43cb-92C2-25804820EDAC}">
                        <c15:formulaRef>
                          <c15:sqref>Sheet1!$D$2:$D$5</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2-800A-4AC6-B26A-23A75B104D46}"/>
                  </c:ext>
                </c:extLst>
              </c15:ser>
            </c15:filteredBarSeries>
          </c:ext>
        </c:extLst>
      </c:barChart>
      <c:catAx>
        <c:axId val="614041568"/>
        <c:scaling>
          <c:orientation val="minMax"/>
        </c:scaling>
        <c:delete val="1"/>
        <c:axPos val="l"/>
        <c:numFmt formatCode="General" sourceLinked="1"/>
        <c:majorTickMark val="out"/>
        <c:minorTickMark val="none"/>
        <c:tickLblPos val="nextTo"/>
        <c:crossAx val="614041896"/>
        <c:crosses val="autoZero"/>
        <c:auto val="1"/>
        <c:lblAlgn val="ctr"/>
        <c:lblOffset val="100"/>
        <c:noMultiLvlLbl val="0"/>
      </c:catAx>
      <c:valAx>
        <c:axId val="614041896"/>
        <c:scaling>
          <c:orientation val="minMax"/>
        </c:scaling>
        <c:delete val="1"/>
        <c:axPos val="b"/>
        <c:numFmt formatCode="General" sourceLinked="1"/>
        <c:majorTickMark val="out"/>
        <c:minorTickMark val="none"/>
        <c:tickLblPos val="nextTo"/>
        <c:crossAx val="614041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13E5A"/>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256492924147582E-2"/>
          <c:y val="4.2596260669821646E-2"/>
          <c:w val="0.96562499999999996"/>
          <c:h val="0.94843750317190556"/>
        </c:manualLayout>
      </c:layout>
      <c:barChart>
        <c:barDir val="bar"/>
        <c:grouping val="clustered"/>
        <c:varyColors val="0"/>
        <c:ser>
          <c:idx val="0"/>
          <c:order val="0"/>
          <c:tx>
            <c:strRef>
              <c:f>Sheet1!$B$1</c:f>
              <c:strCache>
                <c:ptCount val="1"/>
                <c:pt idx="0">
                  <c:v>Protection order cases</c:v>
                </c:pt>
              </c:strCache>
            </c:strRef>
          </c:tx>
          <c:spPr>
            <a:solidFill>
              <a:schemeClr val="accent1"/>
            </a:solidFill>
            <a:ln>
              <a:noFill/>
            </a:ln>
            <a:effectLst/>
          </c:spPr>
          <c:invertIfNegative val="0"/>
          <c:cat>
            <c:strRef>
              <c:f>Sheet1!$A$2:$A$5</c:f>
              <c:strCache>
                <c:ptCount val="2"/>
                <c:pt idx="0">
                  <c:v>Rural</c:v>
                </c:pt>
                <c:pt idx="1">
                  <c:v>Urban </c:v>
                </c:pt>
              </c:strCache>
            </c:strRef>
          </c:cat>
          <c:val>
            <c:numRef>
              <c:f>Sheet1!$B$2:$B$5</c:f>
              <c:numCache>
                <c:formatCode>General</c:formatCode>
                <c:ptCount val="4"/>
                <c:pt idx="0">
                  <c:v>4</c:v>
                </c:pt>
                <c:pt idx="1">
                  <c:v>71</c:v>
                </c:pt>
              </c:numCache>
            </c:numRef>
          </c:val>
          <c:extLst xmlns:c15="http://schemas.microsoft.com/office/drawing/2012/chart">
            <c:ext xmlns:c16="http://schemas.microsoft.com/office/drawing/2014/chart" uri="{C3380CC4-5D6E-409C-BE32-E72D297353CC}">
              <c16:uniqueId val="{00000000-800A-4AC6-B26A-23A75B104D46}"/>
            </c:ext>
          </c:extLst>
        </c:ser>
        <c:ser>
          <c:idx val="1"/>
          <c:order val="1"/>
          <c:tx>
            <c:strRef>
              <c:f>Sheet1!$C$1</c:f>
              <c:strCache>
                <c:ptCount val="1"/>
                <c:pt idx="0">
                  <c:v>Population</c:v>
                </c:pt>
              </c:strCache>
            </c:strRef>
          </c:tx>
          <c:spPr>
            <a:solidFill>
              <a:schemeClr val="accent3"/>
            </a:solidFill>
            <a:ln>
              <a:noFill/>
            </a:ln>
            <a:effectLst/>
          </c:spPr>
          <c:invertIfNegative val="0"/>
          <c:cat>
            <c:strRef>
              <c:f>Sheet1!$A$2:$A$5</c:f>
              <c:strCache>
                <c:ptCount val="2"/>
                <c:pt idx="0">
                  <c:v>Rural</c:v>
                </c:pt>
                <c:pt idx="1">
                  <c:v>Urban </c:v>
                </c:pt>
              </c:strCache>
            </c:strRef>
          </c:cat>
          <c:val>
            <c:numRef>
              <c:f>Sheet1!$C$2:$C$5</c:f>
              <c:numCache>
                <c:formatCode>General</c:formatCode>
                <c:ptCount val="4"/>
                <c:pt idx="0">
                  <c:v>78</c:v>
                </c:pt>
                <c:pt idx="1">
                  <c:v>22</c:v>
                </c:pt>
              </c:numCache>
            </c:numRef>
          </c:val>
          <c:extLst>
            <c:ext xmlns:c16="http://schemas.microsoft.com/office/drawing/2014/chart" uri="{C3380CC4-5D6E-409C-BE32-E72D297353CC}">
              <c16:uniqueId val="{00000001-800A-4AC6-B26A-23A75B104D46}"/>
            </c:ext>
          </c:extLst>
        </c:ser>
        <c:dLbls>
          <c:showLegendKey val="0"/>
          <c:showVal val="0"/>
          <c:showCatName val="0"/>
          <c:showSerName val="0"/>
          <c:showPercent val="0"/>
          <c:showBubbleSize val="0"/>
        </c:dLbls>
        <c:gapWidth val="182"/>
        <c:axId val="614041568"/>
        <c:axId val="614041896"/>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5"/>
                  </a:solidFill>
                  <a:ln>
                    <a:noFill/>
                  </a:ln>
                  <a:effectLst/>
                </c:spPr>
                <c:invertIfNegative val="0"/>
                <c:cat>
                  <c:strRef>
                    <c:extLst>
                      <c:ext uri="{02D57815-91ED-43cb-92C2-25804820EDAC}">
                        <c15:formulaRef>
                          <c15:sqref>Sheet1!$A$2:$A$5</c15:sqref>
                        </c15:formulaRef>
                      </c:ext>
                    </c:extLst>
                    <c:strCache>
                      <c:ptCount val="2"/>
                      <c:pt idx="0">
                        <c:v>Rural</c:v>
                      </c:pt>
                      <c:pt idx="1">
                        <c:v>Urban </c:v>
                      </c:pt>
                    </c:strCache>
                  </c:strRef>
                </c:cat>
                <c:val>
                  <c:numRef>
                    <c:extLst>
                      <c:ext uri="{02D57815-91ED-43cb-92C2-25804820EDAC}">
                        <c15:formulaRef>
                          <c15:sqref>Sheet1!$D$2:$D$5</c15:sqref>
                        </c15:formulaRef>
                      </c:ext>
                    </c:extLst>
                    <c:numCache>
                      <c:formatCode>General</c:formatCode>
                      <c:ptCount val="4"/>
                    </c:numCache>
                  </c:numRef>
                </c:val>
                <c:extLst>
                  <c:ext xmlns:c16="http://schemas.microsoft.com/office/drawing/2014/chart" uri="{C3380CC4-5D6E-409C-BE32-E72D297353CC}">
                    <c16:uniqueId val="{00000002-800A-4AC6-B26A-23A75B104D46}"/>
                  </c:ext>
                </c:extLst>
              </c15:ser>
            </c15:filteredBarSeries>
          </c:ext>
        </c:extLst>
      </c:barChart>
      <c:catAx>
        <c:axId val="614041568"/>
        <c:scaling>
          <c:orientation val="minMax"/>
        </c:scaling>
        <c:delete val="1"/>
        <c:axPos val="l"/>
        <c:numFmt formatCode="General" sourceLinked="1"/>
        <c:majorTickMark val="out"/>
        <c:minorTickMark val="none"/>
        <c:tickLblPos val="nextTo"/>
        <c:crossAx val="614041896"/>
        <c:crosses val="autoZero"/>
        <c:auto val="1"/>
        <c:lblAlgn val="ctr"/>
        <c:lblOffset val="100"/>
        <c:noMultiLvlLbl val="0"/>
      </c:catAx>
      <c:valAx>
        <c:axId val="614041896"/>
        <c:scaling>
          <c:orientation val="minMax"/>
        </c:scaling>
        <c:delete val="1"/>
        <c:axPos val="b"/>
        <c:numFmt formatCode="General" sourceLinked="1"/>
        <c:majorTickMark val="out"/>
        <c:minorTickMark val="none"/>
        <c:tickLblPos val="nextTo"/>
        <c:crossAx val="614041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13E5A"/>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256492924147582E-2"/>
          <c:y val="4.2596260669821646E-2"/>
          <c:w val="0.96562499999999996"/>
          <c:h val="0.94843750317190556"/>
        </c:manualLayout>
      </c:layout>
      <c:barChart>
        <c:barDir val="bar"/>
        <c:grouping val="clustered"/>
        <c:varyColors val="0"/>
        <c:ser>
          <c:idx val="0"/>
          <c:order val="0"/>
          <c:tx>
            <c:strRef>
              <c:f>Sheet1!$B$1</c:f>
              <c:strCache>
                <c:ptCount val="1"/>
                <c:pt idx="0">
                  <c:v>Protection order cases</c:v>
                </c:pt>
              </c:strCache>
            </c:strRef>
          </c:tx>
          <c:spPr>
            <a:solidFill>
              <a:schemeClr val="accent1"/>
            </a:solidFill>
            <a:ln>
              <a:noFill/>
            </a:ln>
            <a:effectLst/>
          </c:spPr>
          <c:invertIfNegative val="0"/>
          <c:cat>
            <c:strRef>
              <c:f>Sheet1!$A$2:$A$5</c:f>
              <c:strCache>
                <c:ptCount val="2"/>
                <c:pt idx="0">
                  <c:v>Rural</c:v>
                </c:pt>
                <c:pt idx="1">
                  <c:v>Urban </c:v>
                </c:pt>
              </c:strCache>
            </c:strRef>
          </c:cat>
          <c:val>
            <c:numRef>
              <c:f>Sheet1!$B$2:$B$5</c:f>
              <c:numCache>
                <c:formatCode>General</c:formatCode>
                <c:ptCount val="4"/>
                <c:pt idx="0">
                  <c:v>4</c:v>
                </c:pt>
                <c:pt idx="1">
                  <c:v>71</c:v>
                </c:pt>
              </c:numCache>
            </c:numRef>
          </c:val>
          <c:extLst xmlns:c15="http://schemas.microsoft.com/office/drawing/2012/chart">
            <c:ext xmlns:c16="http://schemas.microsoft.com/office/drawing/2014/chart" uri="{C3380CC4-5D6E-409C-BE32-E72D297353CC}">
              <c16:uniqueId val="{00000000-800A-4AC6-B26A-23A75B104D46}"/>
            </c:ext>
          </c:extLst>
        </c:ser>
        <c:ser>
          <c:idx val="1"/>
          <c:order val="1"/>
          <c:tx>
            <c:strRef>
              <c:f>Sheet1!$C$1</c:f>
              <c:strCache>
                <c:ptCount val="1"/>
                <c:pt idx="0">
                  <c:v>Population</c:v>
                </c:pt>
              </c:strCache>
            </c:strRef>
          </c:tx>
          <c:spPr>
            <a:solidFill>
              <a:schemeClr val="accent3"/>
            </a:solidFill>
            <a:ln>
              <a:noFill/>
            </a:ln>
            <a:effectLst/>
          </c:spPr>
          <c:invertIfNegative val="0"/>
          <c:cat>
            <c:strRef>
              <c:f>Sheet1!$A$2:$A$5</c:f>
              <c:strCache>
                <c:ptCount val="2"/>
                <c:pt idx="0">
                  <c:v>Rural</c:v>
                </c:pt>
                <c:pt idx="1">
                  <c:v>Urban </c:v>
                </c:pt>
              </c:strCache>
            </c:strRef>
          </c:cat>
          <c:val>
            <c:numRef>
              <c:f>Sheet1!$C$2:$C$5</c:f>
              <c:numCache>
                <c:formatCode>General</c:formatCode>
                <c:ptCount val="4"/>
                <c:pt idx="0">
                  <c:v>78</c:v>
                </c:pt>
                <c:pt idx="1">
                  <c:v>22</c:v>
                </c:pt>
              </c:numCache>
            </c:numRef>
          </c:val>
          <c:extLst>
            <c:ext xmlns:c16="http://schemas.microsoft.com/office/drawing/2014/chart" uri="{C3380CC4-5D6E-409C-BE32-E72D297353CC}">
              <c16:uniqueId val="{00000001-800A-4AC6-B26A-23A75B104D46}"/>
            </c:ext>
          </c:extLst>
        </c:ser>
        <c:dLbls>
          <c:showLegendKey val="0"/>
          <c:showVal val="0"/>
          <c:showCatName val="0"/>
          <c:showSerName val="0"/>
          <c:showPercent val="0"/>
          <c:showBubbleSize val="0"/>
        </c:dLbls>
        <c:gapWidth val="182"/>
        <c:axId val="614041568"/>
        <c:axId val="614041896"/>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5"/>
                  </a:solidFill>
                  <a:ln>
                    <a:noFill/>
                  </a:ln>
                  <a:effectLst/>
                </c:spPr>
                <c:invertIfNegative val="0"/>
                <c:cat>
                  <c:strRef>
                    <c:extLst>
                      <c:ext uri="{02D57815-91ED-43cb-92C2-25804820EDAC}">
                        <c15:formulaRef>
                          <c15:sqref>Sheet1!$A$2:$A$5</c15:sqref>
                        </c15:formulaRef>
                      </c:ext>
                    </c:extLst>
                    <c:strCache>
                      <c:ptCount val="2"/>
                      <c:pt idx="0">
                        <c:v>Rural</c:v>
                      </c:pt>
                      <c:pt idx="1">
                        <c:v>Urban </c:v>
                      </c:pt>
                    </c:strCache>
                  </c:strRef>
                </c:cat>
                <c:val>
                  <c:numRef>
                    <c:extLst>
                      <c:ext uri="{02D57815-91ED-43cb-92C2-25804820EDAC}">
                        <c15:formulaRef>
                          <c15:sqref>Sheet1!$D$2:$D$5</c15:sqref>
                        </c15:formulaRef>
                      </c:ext>
                    </c:extLst>
                    <c:numCache>
                      <c:formatCode>General</c:formatCode>
                      <c:ptCount val="4"/>
                    </c:numCache>
                  </c:numRef>
                </c:val>
                <c:extLst>
                  <c:ext xmlns:c16="http://schemas.microsoft.com/office/drawing/2014/chart" uri="{C3380CC4-5D6E-409C-BE32-E72D297353CC}">
                    <c16:uniqueId val="{00000002-800A-4AC6-B26A-23A75B104D46}"/>
                  </c:ext>
                </c:extLst>
              </c15:ser>
            </c15:filteredBarSeries>
          </c:ext>
        </c:extLst>
      </c:barChart>
      <c:catAx>
        <c:axId val="614041568"/>
        <c:scaling>
          <c:orientation val="minMax"/>
        </c:scaling>
        <c:delete val="1"/>
        <c:axPos val="l"/>
        <c:numFmt formatCode="General" sourceLinked="1"/>
        <c:majorTickMark val="out"/>
        <c:minorTickMark val="none"/>
        <c:tickLblPos val="nextTo"/>
        <c:crossAx val="614041896"/>
        <c:crosses val="autoZero"/>
        <c:auto val="1"/>
        <c:lblAlgn val="ctr"/>
        <c:lblOffset val="100"/>
        <c:noMultiLvlLbl val="0"/>
      </c:catAx>
      <c:valAx>
        <c:axId val="614041896"/>
        <c:scaling>
          <c:orientation val="minMax"/>
        </c:scaling>
        <c:delete val="1"/>
        <c:axPos val="b"/>
        <c:numFmt formatCode="General" sourceLinked="1"/>
        <c:majorTickMark val="out"/>
        <c:minorTickMark val="none"/>
        <c:tickLblPos val="nextTo"/>
        <c:crossAx val="61404156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13E5A"/>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2758E330-F949-445C-9F2C-AE0646DD96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9"/>
            <a:ext cx="12218201" cy="6884181"/>
          </a:xfrm>
          <a:prstGeom prst="rect">
            <a:avLst/>
          </a:prstGeom>
        </p:spPr>
      </p:pic>
      <p:sp>
        <p:nvSpPr>
          <p:cNvPr id="2" name="Title 1">
            <a:extLst>
              <a:ext uri="{FF2B5EF4-FFF2-40B4-BE49-F238E27FC236}">
                <a16:creationId xmlns:a16="http://schemas.microsoft.com/office/drawing/2014/main" id="{750B045C-DF8E-4D8F-BF7A-C4EA1C33A744}"/>
              </a:ext>
            </a:extLst>
          </p:cNvPr>
          <p:cNvSpPr>
            <a:spLocks noGrp="1"/>
          </p:cNvSpPr>
          <p:nvPr>
            <p:ph type="ctrTitle"/>
          </p:nvPr>
        </p:nvSpPr>
        <p:spPr>
          <a:xfrm>
            <a:off x="1161538" y="1717675"/>
            <a:ext cx="6400797" cy="2387600"/>
          </a:xfrm>
        </p:spPr>
        <p:txBody>
          <a:bodyPr anchor="b">
            <a:normAutofit/>
          </a:bodyPr>
          <a:lstStyle>
            <a:lvl1pPr algn="l">
              <a:lnSpc>
                <a:spcPts val="4800"/>
              </a:lnSpc>
              <a:defRPr sz="4400" b="1">
                <a:solidFill>
                  <a:schemeClr val="bg1"/>
                </a:solidFill>
                <a:latin typeface="Corbel" panose="020B0503020204020204" pitchFamily="34" charset="0"/>
              </a:defRPr>
            </a:lvl1pPr>
          </a:lstStyle>
          <a:p>
            <a:r>
              <a:rPr lang="en-US" dirty="0"/>
              <a:t>Click to edit Master title style</a:t>
            </a:r>
            <a:endParaRPr lang="en-NZ" dirty="0"/>
          </a:p>
        </p:txBody>
      </p:sp>
      <p:sp>
        <p:nvSpPr>
          <p:cNvPr id="3" name="Subtitle 2">
            <a:extLst>
              <a:ext uri="{FF2B5EF4-FFF2-40B4-BE49-F238E27FC236}">
                <a16:creationId xmlns:a16="http://schemas.microsoft.com/office/drawing/2014/main" id="{83555021-DCE5-47DE-A606-518DC840DD53}"/>
              </a:ext>
            </a:extLst>
          </p:cNvPr>
          <p:cNvSpPr>
            <a:spLocks noGrp="1"/>
          </p:cNvSpPr>
          <p:nvPr>
            <p:ph type="subTitle" idx="1"/>
          </p:nvPr>
        </p:nvSpPr>
        <p:spPr>
          <a:xfrm>
            <a:off x="1161538" y="4105275"/>
            <a:ext cx="6400797" cy="1655762"/>
          </a:xfrm>
        </p:spPr>
        <p:txBody>
          <a:bodyPr>
            <a:normAutofit/>
          </a:bodyPr>
          <a:lstStyle>
            <a:lvl1pPr marL="0" indent="0" algn="l">
              <a:buNone/>
              <a:defRPr sz="2800">
                <a:solidFill>
                  <a:schemeClr val="bg1"/>
                </a:solidFill>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NZ" dirty="0"/>
          </a:p>
        </p:txBody>
      </p:sp>
    </p:spTree>
    <p:extLst>
      <p:ext uri="{BB962C8B-B14F-4D97-AF65-F5344CB8AC3E}">
        <p14:creationId xmlns:p14="http://schemas.microsoft.com/office/powerpoint/2010/main" val="1891821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D98EC-12DB-4118-AD50-FFBC1A9F87D9}"/>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EB02ADC-3A4D-42D2-91F6-D9A0A44835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AA34E3-5334-4119-AF2A-50276599A7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87820EBB-BADD-4D0E-8B07-2A4ABE4A20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23B80C-F301-42B1-B998-8389B5D4BD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5B27121E-B2C1-428C-AFCE-1954DCCD53C6}"/>
              </a:ext>
            </a:extLst>
          </p:cNvPr>
          <p:cNvSpPr>
            <a:spLocks noGrp="1"/>
          </p:cNvSpPr>
          <p:nvPr>
            <p:ph type="dt" sz="half" idx="10"/>
          </p:nvPr>
        </p:nvSpPr>
        <p:spPr/>
        <p:txBody>
          <a:bodyPr/>
          <a:lstStyle/>
          <a:p>
            <a:fld id="{60094FC2-D39B-43C7-89A3-7D18AEB78749}" type="datetimeFigureOut">
              <a:rPr lang="en-NZ" smtClean="0"/>
              <a:t>22/02/23</a:t>
            </a:fld>
            <a:endParaRPr lang="en-NZ"/>
          </a:p>
        </p:txBody>
      </p:sp>
      <p:sp>
        <p:nvSpPr>
          <p:cNvPr id="8" name="Footer Placeholder 7">
            <a:extLst>
              <a:ext uri="{FF2B5EF4-FFF2-40B4-BE49-F238E27FC236}">
                <a16:creationId xmlns:a16="http://schemas.microsoft.com/office/drawing/2014/main" id="{874927E5-15B3-4A46-AD9D-2EB8684DFF79}"/>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E2684BAA-083B-4E0E-8714-A74F7FC9B78A}"/>
              </a:ext>
            </a:extLst>
          </p:cNvPr>
          <p:cNvSpPr>
            <a:spLocks noGrp="1"/>
          </p:cNvSpPr>
          <p:nvPr>
            <p:ph type="sldNum" sz="quarter" idx="12"/>
          </p:nvPr>
        </p:nvSpPr>
        <p:spPr/>
        <p:txBody>
          <a:bodyPr/>
          <a:lstStyle/>
          <a:p>
            <a:fld id="{373AC63A-38C1-4C7F-A8C4-D4062F49B0D3}" type="slidenum">
              <a:rPr lang="en-NZ" smtClean="0"/>
              <a:t>‹#›</a:t>
            </a:fld>
            <a:endParaRPr lang="en-NZ"/>
          </a:p>
        </p:txBody>
      </p:sp>
    </p:spTree>
    <p:extLst>
      <p:ext uri="{BB962C8B-B14F-4D97-AF65-F5344CB8AC3E}">
        <p14:creationId xmlns:p14="http://schemas.microsoft.com/office/powerpoint/2010/main" val="2333970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00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2758E330-F949-445C-9F2C-AE0646DD96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9"/>
            <a:ext cx="12218201" cy="6884181"/>
          </a:xfrm>
          <a:prstGeom prst="rect">
            <a:avLst/>
          </a:prstGeom>
        </p:spPr>
      </p:pic>
      <p:sp>
        <p:nvSpPr>
          <p:cNvPr id="2" name="Title 1">
            <a:extLst>
              <a:ext uri="{FF2B5EF4-FFF2-40B4-BE49-F238E27FC236}">
                <a16:creationId xmlns:a16="http://schemas.microsoft.com/office/drawing/2014/main" id="{750B045C-DF8E-4D8F-BF7A-C4EA1C33A744}"/>
              </a:ext>
            </a:extLst>
          </p:cNvPr>
          <p:cNvSpPr>
            <a:spLocks noGrp="1"/>
          </p:cNvSpPr>
          <p:nvPr>
            <p:ph type="ctrTitle"/>
          </p:nvPr>
        </p:nvSpPr>
        <p:spPr>
          <a:xfrm>
            <a:off x="1161538" y="1717675"/>
            <a:ext cx="6400797" cy="2387600"/>
          </a:xfrm>
        </p:spPr>
        <p:txBody>
          <a:bodyPr anchor="b">
            <a:normAutofit/>
          </a:bodyPr>
          <a:lstStyle>
            <a:lvl1pPr algn="l">
              <a:lnSpc>
                <a:spcPts val="4800"/>
              </a:lnSpc>
              <a:defRPr sz="4400" b="1">
                <a:solidFill>
                  <a:schemeClr val="bg1"/>
                </a:solidFill>
                <a:latin typeface="Corbel" panose="020B0503020204020204" pitchFamily="34" charset="0"/>
              </a:defRPr>
            </a:lvl1pPr>
          </a:lstStyle>
          <a:p>
            <a:r>
              <a:rPr lang="en-US" dirty="0"/>
              <a:t>Click to edit Master title style</a:t>
            </a:r>
            <a:endParaRPr lang="en-NZ" dirty="0"/>
          </a:p>
        </p:txBody>
      </p:sp>
      <p:sp>
        <p:nvSpPr>
          <p:cNvPr id="3" name="Subtitle 2">
            <a:extLst>
              <a:ext uri="{FF2B5EF4-FFF2-40B4-BE49-F238E27FC236}">
                <a16:creationId xmlns:a16="http://schemas.microsoft.com/office/drawing/2014/main" id="{83555021-DCE5-47DE-A606-518DC840DD53}"/>
              </a:ext>
            </a:extLst>
          </p:cNvPr>
          <p:cNvSpPr>
            <a:spLocks noGrp="1"/>
          </p:cNvSpPr>
          <p:nvPr>
            <p:ph type="subTitle" idx="1"/>
          </p:nvPr>
        </p:nvSpPr>
        <p:spPr>
          <a:xfrm>
            <a:off x="1161538" y="4105275"/>
            <a:ext cx="6400797" cy="1655762"/>
          </a:xfrm>
        </p:spPr>
        <p:txBody>
          <a:bodyPr>
            <a:normAutofit/>
          </a:bodyPr>
          <a:lstStyle>
            <a:lvl1pPr marL="0" indent="0" algn="l">
              <a:buNone/>
              <a:defRPr sz="2800">
                <a:solidFill>
                  <a:schemeClr val="bg1"/>
                </a:solidFill>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NZ" dirty="0"/>
          </a:p>
        </p:txBody>
      </p:sp>
    </p:spTree>
    <p:extLst>
      <p:ext uri="{BB962C8B-B14F-4D97-AF65-F5344CB8AC3E}">
        <p14:creationId xmlns:p14="http://schemas.microsoft.com/office/powerpoint/2010/main" val="1560030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descr="A picture containing text, businesscard, vector graphics, clipart&#10;&#10;Description automatically generated">
            <a:extLst>
              <a:ext uri="{FF2B5EF4-FFF2-40B4-BE49-F238E27FC236}">
                <a16:creationId xmlns:a16="http://schemas.microsoft.com/office/drawing/2014/main" id="{1AC5E528-B4F4-40D5-A557-79F8156A3D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9"/>
            <a:ext cx="12192000" cy="6869418"/>
          </a:xfrm>
          <a:prstGeom prst="rect">
            <a:avLst/>
          </a:prstGeom>
        </p:spPr>
      </p:pic>
      <p:sp>
        <p:nvSpPr>
          <p:cNvPr id="2" name="Title 1">
            <a:extLst>
              <a:ext uri="{FF2B5EF4-FFF2-40B4-BE49-F238E27FC236}">
                <a16:creationId xmlns:a16="http://schemas.microsoft.com/office/drawing/2014/main" id="{750B045C-DF8E-4D8F-BF7A-C4EA1C33A744}"/>
              </a:ext>
            </a:extLst>
          </p:cNvPr>
          <p:cNvSpPr>
            <a:spLocks noGrp="1"/>
          </p:cNvSpPr>
          <p:nvPr>
            <p:ph type="ctrTitle"/>
          </p:nvPr>
        </p:nvSpPr>
        <p:spPr>
          <a:xfrm>
            <a:off x="1161538" y="1717675"/>
            <a:ext cx="6400797" cy="2387600"/>
          </a:xfrm>
        </p:spPr>
        <p:txBody>
          <a:bodyPr anchor="b">
            <a:normAutofit/>
          </a:bodyPr>
          <a:lstStyle>
            <a:lvl1pPr algn="l">
              <a:lnSpc>
                <a:spcPts val="4800"/>
              </a:lnSpc>
              <a:defRPr sz="4400" b="1">
                <a:solidFill>
                  <a:schemeClr val="bg1"/>
                </a:solidFill>
                <a:latin typeface="Corbel" panose="020B0503020204020204" pitchFamily="34" charset="0"/>
              </a:defRPr>
            </a:lvl1pPr>
          </a:lstStyle>
          <a:p>
            <a:r>
              <a:rPr lang="en-US" dirty="0"/>
              <a:t>Click to edit Master title style</a:t>
            </a:r>
            <a:endParaRPr lang="en-NZ" dirty="0"/>
          </a:p>
        </p:txBody>
      </p:sp>
      <p:sp>
        <p:nvSpPr>
          <p:cNvPr id="3" name="Subtitle 2">
            <a:extLst>
              <a:ext uri="{FF2B5EF4-FFF2-40B4-BE49-F238E27FC236}">
                <a16:creationId xmlns:a16="http://schemas.microsoft.com/office/drawing/2014/main" id="{83555021-DCE5-47DE-A606-518DC840DD53}"/>
              </a:ext>
            </a:extLst>
          </p:cNvPr>
          <p:cNvSpPr>
            <a:spLocks noGrp="1"/>
          </p:cNvSpPr>
          <p:nvPr>
            <p:ph type="subTitle" idx="1"/>
          </p:nvPr>
        </p:nvSpPr>
        <p:spPr>
          <a:xfrm>
            <a:off x="1161538" y="4105275"/>
            <a:ext cx="6400797" cy="1655762"/>
          </a:xfrm>
        </p:spPr>
        <p:txBody>
          <a:bodyPr>
            <a:normAutofit/>
          </a:bodyPr>
          <a:lstStyle>
            <a:lvl1pPr marL="0" indent="0" algn="l">
              <a:buNone/>
              <a:defRPr sz="2800">
                <a:solidFill>
                  <a:schemeClr val="bg1"/>
                </a:solidFill>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NZ" dirty="0"/>
          </a:p>
        </p:txBody>
      </p:sp>
    </p:spTree>
    <p:extLst>
      <p:ext uri="{BB962C8B-B14F-4D97-AF65-F5344CB8AC3E}">
        <p14:creationId xmlns:p14="http://schemas.microsoft.com/office/powerpoint/2010/main" val="696946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descr="Diagram&#10;&#10;Description automatically generated">
            <a:extLst>
              <a:ext uri="{FF2B5EF4-FFF2-40B4-BE49-F238E27FC236}">
                <a16:creationId xmlns:a16="http://schemas.microsoft.com/office/drawing/2014/main" id="{B8D1F966-D952-4E08-84BE-09C472FC80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3" y="0"/>
            <a:ext cx="12171734" cy="6858000"/>
          </a:xfrm>
          <a:prstGeom prst="rect">
            <a:avLst/>
          </a:prstGeom>
        </p:spPr>
      </p:pic>
      <p:sp>
        <p:nvSpPr>
          <p:cNvPr id="2" name="Title 1">
            <a:extLst>
              <a:ext uri="{FF2B5EF4-FFF2-40B4-BE49-F238E27FC236}">
                <a16:creationId xmlns:a16="http://schemas.microsoft.com/office/drawing/2014/main" id="{7B9704A5-EED7-4529-BBF8-F5B9D4B63A08}"/>
              </a:ext>
            </a:extLst>
          </p:cNvPr>
          <p:cNvSpPr>
            <a:spLocks noGrp="1"/>
          </p:cNvSpPr>
          <p:nvPr>
            <p:ph type="title"/>
          </p:nvPr>
        </p:nvSpPr>
        <p:spPr>
          <a:xfrm>
            <a:off x="838200" y="842797"/>
            <a:ext cx="7984524" cy="1325563"/>
          </a:xfrm>
        </p:spPr>
        <p:txBody>
          <a:bodyPr>
            <a:normAutofit/>
          </a:bodyPr>
          <a:lstStyle>
            <a:lvl1pPr>
              <a:defRPr sz="3200" b="1">
                <a:solidFill>
                  <a:srgbClr val="013E5A"/>
                </a:solidFill>
                <a:latin typeface="Corbel" panose="020B0503020204020204" pitchFamily="34" charset="0"/>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B0268EA2-7561-4CBC-9F19-DC29E776ADE8}"/>
              </a:ext>
            </a:extLst>
          </p:cNvPr>
          <p:cNvSpPr>
            <a:spLocks noGrp="1"/>
          </p:cNvSpPr>
          <p:nvPr>
            <p:ph idx="1"/>
          </p:nvPr>
        </p:nvSpPr>
        <p:spPr>
          <a:xfrm>
            <a:off x="838200" y="2320119"/>
            <a:ext cx="7984524" cy="3856844"/>
          </a:xfrm>
        </p:spPr>
        <p:txBody>
          <a:bodyPr/>
          <a:lstStyle>
            <a:lvl1pPr>
              <a:buClr>
                <a:srgbClr val="45A9DF"/>
              </a:buClr>
              <a:defRPr sz="2400">
                <a:latin typeface="Corbel" panose="020B0503020204020204" pitchFamily="34" charset="0"/>
              </a:defRPr>
            </a:lvl1pPr>
            <a:lvl2pPr marL="685800" indent="-228600">
              <a:buClr>
                <a:srgbClr val="45A9DF"/>
              </a:buClr>
              <a:buSzPct val="90000"/>
              <a:buFont typeface="Courier New" panose="02070309020205020404" pitchFamily="49" charset="0"/>
              <a:buChar char="o"/>
              <a:defRPr sz="2000">
                <a:latin typeface="Corbel" panose="020B0503020204020204" pitchFamily="34" charset="0"/>
              </a:defRPr>
            </a:lvl2pPr>
            <a:lvl3pPr marL="1143000" indent="-228600">
              <a:buClr>
                <a:srgbClr val="45A9DF"/>
              </a:buClr>
              <a:buFont typeface="Calibri" panose="020F0502020204030204" pitchFamily="34" charset="0"/>
              <a:buChar char="−"/>
              <a:defRPr sz="1800">
                <a:latin typeface="Corbel" panose="020B050302020402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23571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74000A69-8BE8-408F-9FF2-00C38015AF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3" y="0"/>
            <a:ext cx="12171734" cy="6858000"/>
          </a:xfrm>
          <a:prstGeom prst="rect">
            <a:avLst/>
          </a:prstGeom>
        </p:spPr>
      </p:pic>
      <p:sp>
        <p:nvSpPr>
          <p:cNvPr id="2" name="Title 1">
            <a:extLst>
              <a:ext uri="{FF2B5EF4-FFF2-40B4-BE49-F238E27FC236}">
                <a16:creationId xmlns:a16="http://schemas.microsoft.com/office/drawing/2014/main" id="{7B9704A5-EED7-4529-BBF8-F5B9D4B63A08}"/>
              </a:ext>
            </a:extLst>
          </p:cNvPr>
          <p:cNvSpPr>
            <a:spLocks noGrp="1"/>
          </p:cNvSpPr>
          <p:nvPr>
            <p:ph type="title"/>
          </p:nvPr>
        </p:nvSpPr>
        <p:spPr>
          <a:xfrm>
            <a:off x="838200" y="842797"/>
            <a:ext cx="7984524" cy="1325563"/>
          </a:xfrm>
        </p:spPr>
        <p:txBody>
          <a:bodyPr>
            <a:normAutofit/>
          </a:bodyPr>
          <a:lstStyle>
            <a:lvl1pPr>
              <a:defRPr sz="3200" b="1">
                <a:solidFill>
                  <a:srgbClr val="013E5A"/>
                </a:solidFill>
                <a:latin typeface="Corbel" panose="020B0503020204020204" pitchFamily="34" charset="0"/>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B0268EA2-7561-4CBC-9F19-DC29E776ADE8}"/>
              </a:ext>
            </a:extLst>
          </p:cNvPr>
          <p:cNvSpPr>
            <a:spLocks noGrp="1"/>
          </p:cNvSpPr>
          <p:nvPr>
            <p:ph idx="1"/>
          </p:nvPr>
        </p:nvSpPr>
        <p:spPr>
          <a:xfrm>
            <a:off x="838200" y="2320119"/>
            <a:ext cx="7984524" cy="3856844"/>
          </a:xfrm>
        </p:spPr>
        <p:txBody>
          <a:bodyPr/>
          <a:lstStyle>
            <a:lvl1pPr>
              <a:buClr>
                <a:srgbClr val="45A9DF"/>
              </a:buClr>
              <a:defRPr sz="2400">
                <a:latin typeface="Corbel" panose="020B0503020204020204" pitchFamily="34" charset="0"/>
              </a:defRPr>
            </a:lvl1pPr>
            <a:lvl2pPr marL="685800" indent="-228600">
              <a:buClr>
                <a:srgbClr val="45A9DF"/>
              </a:buClr>
              <a:buSzPct val="90000"/>
              <a:buFont typeface="Courier New" panose="02070309020205020404" pitchFamily="49" charset="0"/>
              <a:buChar char="o"/>
              <a:defRPr sz="2000">
                <a:latin typeface="Corbel" panose="020B0503020204020204" pitchFamily="34" charset="0"/>
              </a:defRPr>
            </a:lvl2pPr>
            <a:lvl3pPr marL="1143000" indent="-228600">
              <a:buClr>
                <a:srgbClr val="45A9DF"/>
              </a:buClr>
              <a:buFont typeface="Calibri" panose="020F0502020204030204" pitchFamily="34" charset="0"/>
              <a:buChar char="−"/>
              <a:defRPr sz="1800">
                <a:latin typeface="Corbel" panose="020B050302020402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09380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descr="Background pattern&#10;&#10;Description automatically generated with medium confidence">
            <a:extLst>
              <a:ext uri="{FF2B5EF4-FFF2-40B4-BE49-F238E27FC236}">
                <a16:creationId xmlns:a16="http://schemas.microsoft.com/office/drawing/2014/main" id="{2FACCDD8-1BF8-415B-AE6D-F92730EFAC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3" y="0"/>
            <a:ext cx="12171734" cy="6858000"/>
          </a:xfrm>
          <a:prstGeom prst="rect">
            <a:avLst/>
          </a:prstGeom>
        </p:spPr>
      </p:pic>
      <p:sp>
        <p:nvSpPr>
          <p:cNvPr id="2" name="Title 1">
            <a:extLst>
              <a:ext uri="{FF2B5EF4-FFF2-40B4-BE49-F238E27FC236}">
                <a16:creationId xmlns:a16="http://schemas.microsoft.com/office/drawing/2014/main" id="{7B9704A5-EED7-4529-BBF8-F5B9D4B63A08}"/>
              </a:ext>
            </a:extLst>
          </p:cNvPr>
          <p:cNvSpPr>
            <a:spLocks noGrp="1"/>
          </p:cNvSpPr>
          <p:nvPr>
            <p:ph type="title"/>
          </p:nvPr>
        </p:nvSpPr>
        <p:spPr>
          <a:xfrm>
            <a:off x="838200" y="842797"/>
            <a:ext cx="7984524" cy="1325563"/>
          </a:xfrm>
        </p:spPr>
        <p:txBody>
          <a:bodyPr>
            <a:normAutofit/>
          </a:bodyPr>
          <a:lstStyle>
            <a:lvl1pPr>
              <a:defRPr sz="3200" b="1">
                <a:solidFill>
                  <a:srgbClr val="013E5A"/>
                </a:solidFill>
                <a:latin typeface="Corbel" panose="020B0503020204020204" pitchFamily="34" charset="0"/>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B0268EA2-7561-4CBC-9F19-DC29E776ADE8}"/>
              </a:ext>
            </a:extLst>
          </p:cNvPr>
          <p:cNvSpPr>
            <a:spLocks noGrp="1"/>
          </p:cNvSpPr>
          <p:nvPr>
            <p:ph idx="1"/>
          </p:nvPr>
        </p:nvSpPr>
        <p:spPr>
          <a:xfrm>
            <a:off x="838200" y="2320119"/>
            <a:ext cx="7984524" cy="3856844"/>
          </a:xfrm>
        </p:spPr>
        <p:txBody>
          <a:bodyPr/>
          <a:lstStyle>
            <a:lvl1pPr>
              <a:buClr>
                <a:srgbClr val="45A9DF"/>
              </a:buClr>
              <a:defRPr sz="2400">
                <a:latin typeface="Corbel" panose="020B0503020204020204" pitchFamily="34" charset="0"/>
              </a:defRPr>
            </a:lvl1pPr>
            <a:lvl2pPr marL="685800" indent="-228600">
              <a:buClr>
                <a:srgbClr val="45A9DF"/>
              </a:buClr>
              <a:buSzPct val="90000"/>
              <a:buFont typeface="Courier New" panose="02070309020205020404" pitchFamily="49" charset="0"/>
              <a:buChar char="o"/>
              <a:defRPr sz="2000">
                <a:latin typeface="Corbel" panose="020B0503020204020204" pitchFamily="34" charset="0"/>
              </a:defRPr>
            </a:lvl2pPr>
            <a:lvl3pPr marL="1143000" indent="-228600">
              <a:buClr>
                <a:srgbClr val="45A9DF"/>
              </a:buClr>
              <a:buFont typeface="Calibri" panose="020F0502020204030204" pitchFamily="34" charset="0"/>
              <a:buChar char="−"/>
              <a:defRPr sz="1800">
                <a:latin typeface="Corbel" panose="020B050302020402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57695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704A5-EED7-4529-BBF8-F5B9D4B63A08}"/>
              </a:ext>
            </a:extLst>
          </p:cNvPr>
          <p:cNvSpPr>
            <a:spLocks noGrp="1"/>
          </p:cNvSpPr>
          <p:nvPr>
            <p:ph type="title"/>
          </p:nvPr>
        </p:nvSpPr>
        <p:spPr>
          <a:xfrm>
            <a:off x="838200" y="365125"/>
            <a:ext cx="7984524" cy="1325563"/>
          </a:xfrm>
        </p:spPr>
        <p:txBody>
          <a:bodyPr>
            <a:normAutofit/>
          </a:bodyPr>
          <a:lstStyle>
            <a:lvl1pPr>
              <a:defRPr sz="3200" b="1">
                <a:solidFill>
                  <a:srgbClr val="013E5A"/>
                </a:solidFill>
                <a:latin typeface="Corbel" panose="020B0503020204020204" pitchFamily="34" charset="0"/>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B0268EA2-7561-4CBC-9F19-DC29E776ADE8}"/>
              </a:ext>
            </a:extLst>
          </p:cNvPr>
          <p:cNvSpPr>
            <a:spLocks noGrp="1"/>
          </p:cNvSpPr>
          <p:nvPr>
            <p:ph idx="1"/>
          </p:nvPr>
        </p:nvSpPr>
        <p:spPr>
          <a:xfrm>
            <a:off x="838200" y="1825625"/>
            <a:ext cx="7984524" cy="4351338"/>
          </a:xfrm>
        </p:spPr>
        <p:txBody>
          <a:bodyPr/>
          <a:lstStyle>
            <a:lvl1pPr>
              <a:buClr>
                <a:srgbClr val="45A9DF"/>
              </a:buClr>
              <a:defRPr sz="2400">
                <a:latin typeface="Corbel" panose="020B0503020204020204" pitchFamily="34" charset="0"/>
              </a:defRPr>
            </a:lvl1pPr>
            <a:lvl2pPr marL="685800" indent="-228600">
              <a:buClr>
                <a:srgbClr val="45A9DF"/>
              </a:buClr>
              <a:buSzPct val="90000"/>
              <a:buFont typeface="Courier New" panose="02070309020205020404" pitchFamily="49" charset="0"/>
              <a:buChar char="o"/>
              <a:defRPr sz="2000">
                <a:latin typeface="Corbel" panose="020B0503020204020204" pitchFamily="34" charset="0"/>
              </a:defRPr>
            </a:lvl2pPr>
            <a:lvl3pPr marL="1143000" indent="-228600">
              <a:buClr>
                <a:srgbClr val="45A9DF"/>
              </a:buClr>
              <a:buFont typeface="Calibri" panose="020F0502020204030204" pitchFamily="34" charset="0"/>
              <a:buChar char="−"/>
              <a:defRPr sz="1800">
                <a:latin typeface="Corbel" panose="020B050302020402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33844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704A5-EED7-4529-BBF8-F5B9D4B63A08}"/>
              </a:ext>
            </a:extLst>
          </p:cNvPr>
          <p:cNvSpPr>
            <a:spLocks noGrp="1"/>
          </p:cNvSpPr>
          <p:nvPr>
            <p:ph type="title"/>
          </p:nvPr>
        </p:nvSpPr>
        <p:spPr>
          <a:xfrm>
            <a:off x="838200" y="365125"/>
            <a:ext cx="7984524" cy="1325563"/>
          </a:xfrm>
        </p:spPr>
        <p:txBody>
          <a:bodyPr>
            <a:normAutofit/>
          </a:bodyPr>
          <a:lstStyle>
            <a:lvl1pPr>
              <a:defRPr sz="3200" b="1">
                <a:solidFill>
                  <a:srgbClr val="013E5A"/>
                </a:solidFill>
                <a:latin typeface="Corbel" panose="020B0503020204020204" pitchFamily="34" charset="0"/>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B0268EA2-7561-4CBC-9F19-DC29E776ADE8}"/>
              </a:ext>
            </a:extLst>
          </p:cNvPr>
          <p:cNvSpPr>
            <a:spLocks noGrp="1"/>
          </p:cNvSpPr>
          <p:nvPr>
            <p:ph idx="1"/>
          </p:nvPr>
        </p:nvSpPr>
        <p:spPr>
          <a:xfrm>
            <a:off x="838200" y="1825625"/>
            <a:ext cx="7984524" cy="4351338"/>
          </a:xfrm>
        </p:spPr>
        <p:txBody>
          <a:bodyPr/>
          <a:lstStyle>
            <a:lvl1pPr>
              <a:buClr>
                <a:srgbClr val="45A9DF"/>
              </a:buClr>
              <a:defRPr sz="2400">
                <a:latin typeface="Corbel" panose="020B0503020204020204" pitchFamily="34" charset="0"/>
              </a:defRPr>
            </a:lvl1pPr>
            <a:lvl2pPr marL="685800" indent="-228600">
              <a:buClr>
                <a:srgbClr val="45A9DF"/>
              </a:buClr>
              <a:buSzPct val="90000"/>
              <a:buFont typeface="Courier New" panose="02070309020205020404" pitchFamily="49" charset="0"/>
              <a:buChar char="o"/>
              <a:defRPr sz="2000">
                <a:latin typeface="Corbel" panose="020B0503020204020204" pitchFamily="34" charset="0"/>
              </a:defRPr>
            </a:lvl2pPr>
            <a:lvl3pPr marL="1143000" indent="-228600">
              <a:buClr>
                <a:srgbClr val="45A9DF"/>
              </a:buClr>
              <a:buFont typeface="Calibri" panose="020F0502020204030204" pitchFamily="34" charset="0"/>
              <a:buChar char="−"/>
              <a:defRPr sz="1800">
                <a:latin typeface="Corbel" panose="020B050302020402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22295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BF48-AAAF-40B6-B8F6-662A0BD9D2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117BA599-EA01-469F-8D78-C4A5591759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BE8EDA-D0BA-4851-85EC-20A34CB9B72D}"/>
              </a:ext>
            </a:extLst>
          </p:cNvPr>
          <p:cNvSpPr>
            <a:spLocks noGrp="1"/>
          </p:cNvSpPr>
          <p:nvPr>
            <p:ph type="dt" sz="half" idx="10"/>
          </p:nvPr>
        </p:nvSpPr>
        <p:spPr/>
        <p:txBody>
          <a:bodyPr/>
          <a:lstStyle/>
          <a:p>
            <a:fld id="{60094FC2-D39B-43C7-89A3-7D18AEB78749}" type="datetimeFigureOut">
              <a:rPr lang="en-NZ" smtClean="0"/>
              <a:t>22/02/23</a:t>
            </a:fld>
            <a:endParaRPr lang="en-NZ"/>
          </a:p>
        </p:txBody>
      </p:sp>
      <p:sp>
        <p:nvSpPr>
          <p:cNvPr id="5" name="Footer Placeholder 4">
            <a:extLst>
              <a:ext uri="{FF2B5EF4-FFF2-40B4-BE49-F238E27FC236}">
                <a16:creationId xmlns:a16="http://schemas.microsoft.com/office/drawing/2014/main" id="{8CF1E2B7-5EE0-4B78-864E-C0A4CEF1D47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3035B3D-F99B-4652-87B7-BB32845705FC}"/>
              </a:ext>
            </a:extLst>
          </p:cNvPr>
          <p:cNvSpPr>
            <a:spLocks noGrp="1"/>
          </p:cNvSpPr>
          <p:nvPr>
            <p:ph type="sldNum" sz="quarter" idx="12"/>
          </p:nvPr>
        </p:nvSpPr>
        <p:spPr/>
        <p:txBody>
          <a:bodyPr/>
          <a:lstStyle/>
          <a:p>
            <a:fld id="{373AC63A-38C1-4C7F-A8C4-D4062F49B0D3}" type="slidenum">
              <a:rPr lang="en-NZ" smtClean="0"/>
              <a:t>‹#›</a:t>
            </a:fld>
            <a:endParaRPr lang="en-NZ"/>
          </a:p>
        </p:txBody>
      </p:sp>
    </p:spTree>
    <p:extLst>
      <p:ext uri="{BB962C8B-B14F-4D97-AF65-F5344CB8AC3E}">
        <p14:creationId xmlns:p14="http://schemas.microsoft.com/office/powerpoint/2010/main" val="2435974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descr="A picture containing text, businesscard, vector graphics, clipart&#10;&#10;Description automatically generated">
            <a:extLst>
              <a:ext uri="{FF2B5EF4-FFF2-40B4-BE49-F238E27FC236}">
                <a16:creationId xmlns:a16="http://schemas.microsoft.com/office/drawing/2014/main" id="{1AC5E528-B4F4-40D5-A557-79F8156A3D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9"/>
            <a:ext cx="12192000" cy="6869418"/>
          </a:xfrm>
          <a:prstGeom prst="rect">
            <a:avLst/>
          </a:prstGeom>
        </p:spPr>
      </p:pic>
      <p:sp>
        <p:nvSpPr>
          <p:cNvPr id="2" name="Title 1">
            <a:extLst>
              <a:ext uri="{FF2B5EF4-FFF2-40B4-BE49-F238E27FC236}">
                <a16:creationId xmlns:a16="http://schemas.microsoft.com/office/drawing/2014/main" id="{750B045C-DF8E-4D8F-BF7A-C4EA1C33A744}"/>
              </a:ext>
            </a:extLst>
          </p:cNvPr>
          <p:cNvSpPr>
            <a:spLocks noGrp="1"/>
          </p:cNvSpPr>
          <p:nvPr>
            <p:ph type="ctrTitle"/>
          </p:nvPr>
        </p:nvSpPr>
        <p:spPr>
          <a:xfrm>
            <a:off x="1161538" y="1717675"/>
            <a:ext cx="6400797" cy="2387600"/>
          </a:xfrm>
        </p:spPr>
        <p:txBody>
          <a:bodyPr anchor="b">
            <a:normAutofit/>
          </a:bodyPr>
          <a:lstStyle>
            <a:lvl1pPr algn="l">
              <a:lnSpc>
                <a:spcPts val="4800"/>
              </a:lnSpc>
              <a:defRPr sz="4400" b="1">
                <a:solidFill>
                  <a:schemeClr val="bg1"/>
                </a:solidFill>
                <a:latin typeface="Corbel" panose="020B0503020204020204" pitchFamily="34" charset="0"/>
              </a:defRPr>
            </a:lvl1pPr>
          </a:lstStyle>
          <a:p>
            <a:r>
              <a:rPr lang="en-US" dirty="0"/>
              <a:t>Click to edit Master title style</a:t>
            </a:r>
            <a:endParaRPr lang="en-NZ" dirty="0"/>
          </a:p>
        </p:txBody>
      </p:sp>
      <p:sp>
        <p:nvSpPr>
          <p:cNvPr id="3" name="Subtitle 2">
            <a:extLst>
              <a:ext uri="{FF2B5EF4-FFF2-40B4-BE49-F238E27FC236}">
                <a16:creationId xmlns:a16="http://schemas.microsoft.com/office/drawing/2014/main" id="{83555021-DCE5-47DE-A606-518DC840DD53}"/>
              </a:ext>
            </a:extLst>
          </p:cNvPr>
          <p:cNvSpPr>
            <a:spLocks noGrp="1"/>
          </p:cNvSpPr>
          <p:nvPr>
            <p:ph type="subTitle" idx="1"/>
          </p:nvPr>
        </p:nvSpPr>
        <p:spPr>
          <a:xfrm>
            <a:off x="1161538" y="4105275"/>
            <a:ext cx="6400797" cy="1655762"/>
          </a:xfrm>
        </p:spPr>
        <p:txBody>
          <a:bodyPr>
            <a:normAutofit/>
          </a:bodyPr>
          <a:lstStyle>
            <a:lvl1pPr marL="0" indent="0" algn="l">
              <a:buNone/>
              <a:defRPr sz="2800">
                <a:solidFill>
                  <a:schemeClr val="bg1"/>
                </a:solidFill>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NZ" dirty="0"/>
          </a:p>
        </p:txBody>
      </p:sp>
    </p:spTree>
    <p:extLst>
      <p:ext uri="{BB962C8B-B14F-4D97-AF65-F5344CB8AC3E}">
        <p14:creationId xmlns:p14="http://schemas.microsoft.com/office/powerpoint/2010/main" val="904724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36D1D-0D3C-4BDD-80D5-FA7D2A6C969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8A00B6BB-D784-4CDF-A4C9-845DF2F729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C42624C5-D656-41DB-8278-0428F2310F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6E2360AF-AA0E-4586-A3B1-FCE96E85CA09}"/>
              </a:ext>
            </a:extLst>
          </p:cNvPr>
          <p:cNvSpPr>
            <a:spLocks noGrp="1"/>
          </p:cNvSpPr>
          <p:nvPr>
            <p:ph type="dt" sz="half" idx="10"/>
          </p:nvPr>
        </p:nvSpPr>
        <p:spPr/>
        <p:txBody>
          <a:bodyPr/>
          <a:lstStyle/>
          <a:p>
            <a:fld id="{60094FC2-D39B-43C7-89A3-7D18AEB78749}" type="datetimeFigureOut">
              <a:rPr lang="en-NZ" smtClean="0"/>
              <a:t>22/02/23</a:t>
            </a:fld>
            <a:endParaRPr lang="en-NZ"/>
          </a:p>
        </p:txBody>
      </p:sp>
      <p:sp>
        <p:nvSpPr>
          <p:cNvPr id="6" name="Footer Placeholder 5">
            <a:extLst>
              <a:ext uri="{FF2B5EF4-FFF2-40B4-BE49-F238E27FC236}">
                <a16:creationId xmlns:a16="http://schemas.microsoft.com/office/drawing/2014/main" id="{BFA267FB-2834-43A0-BF9C-056725290E4E}"/>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3C4C0071-62F5-45D1-9C19-B8F12EF6C246}"/>
              </a:ext>
            </a:extLst>
          </p:cNvPr>
          <p:cNvSpPr>
            <a:spLocks noGrp="1"/>
          </p:cNvSpPr>
          <p:nvPr>
            <p:ph type="sldNum" sz="quarter" idx="12"/>
          </p:nvPr>
        </p:nvSpPr>
        <p:spPr/>
        <p:txBody>
          <a:bodyPr/>
          <a:lstStyle/>
          <a:p>
            <a:fld id="{373AC63A-38C1-4C7F-A8C4-D4062F49B0D3}" type="slidenum">
              <a:rPr lang="en-NZ" smtClean="0"/>
              <a:t>‹#›</a:t>
            </a:fld>
            <a:endParaRPr lang="en-NZ"/>
          </a:p>
        </p:txBody>
      </p:sp>
    </p:spTree>
    <p:extLst>
      <p:ext uri="{BB962C8B-B14F-4D97-AF65-F5344CB8AC3E}">
        <p14:creationId xmlns:p14="http://schemas.microsoft.com/office/powerpoint/2010/main" val="3230995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D98EC-12DB-4118-AD50-FFBC1A9F87D9}"/>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EB02ADC-3A4D-42D2-91F6-D9A0A44835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AA34E3-5334-4119-AF2A-50276599A7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87820EBB-BADD-4D0E-8B07-2A4ABE4A20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23B80C-F301-42B1-B998-8389B5D4BD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5B27121E-B2C1-428C-AFCE-1954DCCD53C6}"/>
              </a:ext>
            </a:extLst>
          </p:cNvPr>
          <p:cNvSpPr>
            <a:spLocks noGrp="1"/>
          </p:cNvSpPr>
          <p:nvPr>
            <p:ph type="dt" sz="half" idx="10"/>
          </p:nvPr>
        </p:nvSpPr>
        <p:spPr/>
        <p:txBody>
          <a:bodyPr/>
          <a:lstStyle/>
          <a:p>
            <a:fld id="{60094FC2-D39B-43C7-89A3-7D18AEB78749}" type="datetimeFigureOut">
              <a:rPr lang="en-NZ" smtClean="0"/>
              <a:t>22/02/23</a:t>
            </a:fld>
            <a:endParaRPr lang="en-NZ"/>
          </a:p>
        </p:txBody>
      </p:sp>
      <p:sp>
        <p:nvSpPr>
          <p:cNvPr id="8" name="Footer Placeholder 7">
            <a:extLst>
              <a:ext uri="{FF2B5EF4-FFF2-40B4-BE49-F238E27FC236}">
                <a16:creationId xmlns:a16="http://schemas.microsoft.com/office/drawing/2014/main" id="{874927E5-15B3-4A46-AD9D-2EB8684DFF79}"/>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E2684BAA-083B-4E0E-8714-A74F7FC9B78A}"/>
              </a:ext>
            </a:extLst>
          </p:cNvPr>
          <p:cNvSpPr>
            <a:spLocks noGrp="1"/>
          </p:cNvSpPr>
          <p:nvPr>
            <p:ph type="sldNum" sz="quarter" idx="12"/>
          </p:nvPr>
        </p:nvSpPr>
        <p:spPr/>
        <p:txBody>
          <a:bodyPr/>
          <a:lstStyle/>
          <a:p>
            <a:fld id="{373AC63A-38C1-4C7F-A8C4-D4062F49B0D3}" type="slidenum">
              <a:rPr lang="en-NZ" smtClean="0"/>
              <a:t>‹#›</a:t>
            </a:fld>
            <a:endParaRPr lang="en-NZ"/>
          </a:p>
        </p:txBody>
      </p:sp>
    </p:spTree>
    <p:extLst>
      <p:ext uri="{BB962C8B-B14F-4D97-AF65-F5344CB8AC3E}">
        <p14:creationId xmlns:p14="http://schemas.microsoft.com/office/powerpoint/2010/main" val="2533413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36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descr="Diagram&#10;&#10;Description automatically generated">
            <a:extLst>
              <a:ext uri="{FF2B5EF4-FFF2-40B4-BE49-F238E27FC236}">
                <a16:creationId xmlns:a16="http://schemas.microsoft.com/office/drawing/2014/main" id="{B8D1F966-D952-4E08-84BE-09C472FC80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3" y="0"/>
            <a:ext cx="12171734" cy="6858000"/>
          </a:xfrm>
          <a:prstGeom prst="rect">
            <a:avLst/>
          </a:prstGeom>
        </p:spPr>
      </p:pic>
      <p:sp>
        <p:nvSpPr>
          <p:cNvPr id="2" name="Title 1">
            <a:extLst>
              <a:ext uri="{FF2B5EF4-FFF2-40B4-BE49-F238E27FC236}">
                <a16:creationId xmlns:a16="http://schemas.microsoft.com/office/drawing/2014/main" id="{7B9704A5-EED7-4529-BBF8-F5B9D4B63A08}"/>
              </a:ext>
            </a:extLst>
          </p:cNvPr>
          <p:cNvSpPr>
            <a:spLocks noGrp="1"/>
          </p:cNvSpPr>
          <p:nvPr>
            <p:ph type="title"/>
          </p:nvPr>
        </p:nvSpPr>
        <p:spPr>
          <a:xfrm>
            <a:off x="838200" y="842797"/>
            <a:ext cx="7984524" cy="1325563"/>
          </a:xfrm>
        </p:spPr>
        <p:txBody>
          <a:bodyPr>
            <a:normAutofit/>
          </a:bodyPr>
          <a:lstStyle>
            <a:lvl1pPr>
              <a:defRPr sz="3200" b="1">
                <a:solidFill>
                  <a:srgbClr val="013E5A"/>
                </a:solidFill>
                <a:latin typeface="Corbel" panose="020B0503020204020204" pitchFamily="34" charset="0"/>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B0268EA2-7561-4CBC-9F19-DC29E776ADE8}"/>
              </a:ext>
            </a:extLst>
          </p:cNvPr>
          <p:cNvSpPr>
            <a:spLocks noGrp="1"/>
          </p:cNvSpPr>
          <p:nvPr>
            <p:ph idx="1"/>
          </p:nvPr>
        </p:nvSpPr>
        <p:spPr>
          <a:xfrm>
            <a:off x="838200" y="2320119"/>
            <a:ext cx="7984524" cy="3856844"/>
          </a:xfrm>
        </p:spPr>
        <p:txBody>
          <a:bodyPr/>
          <a:lstStyle>
            <a:lvl1pPr>
              <a:buClr>
                <a:srgbClr val="45A9DF"/>
              </a:buClr>
              <a:defRPr sz="2400">
                <a:latin typeface="Corbel" panose="020B0503020204020204" pitchFamily="34" charset="0"/>
              </a:defRPr>
            </a:lvl1pPr>
            <a:lvl2pPr marL="685800" indent="-228600">
              <a:buClr>
                <a:srgbClr val="45A9DF"/>
              </a:buClr>
              <a:buSzPct val="90000"/>
              <a:buFont typeface="Courier New" panose="02070309020205020404" pitchFamily="49" charset="0"/>
              <a:buChar char="o"/>
              <a:defRPr sz="2000">
                <a:latin typeface="Corbel" panose="020B0503020204020204" pitchFamily="34" charset="0"/>
              </a:defRPr>
            </a:lvl2pPr>
            <a:lvl3pPr marL="1143000" indent="-228600">
              <a:buClr>
                <a:srgbClr val="45A9DF"/>
              </a:buClr>
              <a:buFont typeface="Calibri" panose="020F0502020204030204" pitchFamily="34" charset="0"/>
              <a:buChar char="−"/>
              <a:defRPr sz="1800">
                <a:latin typeface="Corbel" panose="020B050302020402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1745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74000A69-8BE8-408F-9FF2-00C38015AF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3" y="0"/>
            <a:ext cx="12171734" cy="6858000"/>
          </a:xfrm>
          <a:prstGeom prst="rect">
            <a:avLst/>
          </a:prstGeom>
        </p:spPr>
      </p:pic>
      <p:sp>
        <p:nvSpPr>
          <p:cNvPr id="2" name="Title 1">
            <a:extLst>
              <a:ext uri="{FF2B5EF4-FFF2-40B4-BE49-F238E27FC236}">
                <a16:creationId xmlns:a16="http://schemas.microsoft.com/office/drawing/2014/main" id="{7B9704A5-EED7-4529-BBF8-F5B9D4B63A08}"/>
              </a:ext>
            </a:extLst>
          </p:cNvPr>
          <p:cNvSpPr>
            <a:spLocks noGrp="1"/>
          </p:cNvSpPr>
          <p:nvPr>
            <p:ph type="title"/>
          </p:nvPr>
        </p:nvSpPr>
        <p:spPr>
          <a:xfrm>
            <a:off x="838200" y="842797"/>
            <a:ext cx="7984524" cy="1325563"/>
          </a:xfrm>
        </p:spPr>
        <p:txBody>
          <a:bodyPr>
            <a:normAutofit/>
          </a:bodyPr>
          <a:lstStyle>
            <a:lvl1pPr>
              <a:defRPr sz="3200" b="1">
                <a:solidFill>
                  <a:srgbClr val="013E5A"/>
                </a:solidFill>
                <a:latin typeface="Corbel" panose="020B0503020204020204" pitchFamily="34" charset="0"/>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B0268EA2-7561-4CBC-9F19-DC29E776ADE8}"/>
              </a:ext>
            </a:extLst>
          </p:cNvPr>
          <p:cNvSpPr>
            <a:spLocks noGrp="1"/>
          </p:cNvSpPr>
          <p:nvPr>
            <p:ph idx="1"/>
          </p:nvPr>
        </p:nvSpPr>
        <p:spPr>
          <a:xfrm>
            <a:off x="838200" y="2320119"/>
            <a:ext cx="7984524" cy="3856844"/>
          </a:xfrm>
        </p:spPr>
        <p:txBody>
          <a:bodyPr/>
          <a:lstStyle>
            <a:lvl1pPr>
              <a:buClr>
                <a:srgbClr val="45A9DF"/>
              </a:buClr>
              <a:defRPr sz="2400">
                <a:latin typeface="Corbel" panose="020B0503020204020204" pitchFamily="34" charset="0"/>
              </a:defRPr>
            </a:lvl1pPr>
            <a:lvl2pPr marL="685800" indent="-228600">
              <a:buClr>
                <a:srgbClr val="45A9DF"/>
              </a:buClr>
              <a:buSzPct val="90000"/>
              <a:buFont typeface="Courier New" panose="02070309020205020404" pitchFamily="49" charset="0"/>
              <a:buChar char="o"/>
              <a:defRPr sz="2000">
                <a:latin typeface="Corbel" panose="020B0503020204020204" pitchFamily="34" charset="0"/>
              </a:defRPr>
            </a:lvl2pPr>
            <a:lvl3pPr marL="1143000" indent="-228600">
              <a:buClr>
                <a:srgbClr val="45A9DF"/>
              </a:buClr>
              <a:buFont typeface="Calibri" panose="020F0502020204030204" pitchFamily="34" charset="0"/>
              <a:buChar char="−"/>
              <a:defRPr sz="1800">
                <a:latin typeface="Corbel" panose="020B050302020402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88074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descr="Background pattern&#10;&#10;Description automatically generated with medium confidence">
            <a:extLst>
              <a:ext uri="{FF2B5EF4-FFF2-40B4-BE49-F238E27FC236}">
                <a16:creationId xmlns:a16="http://schemas.microsoft.com/office/drawing/2014/main" id="{2FACCDD8-1BF8-415B-AE6D-F92730EFAC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3" y="0"/>
            <a:ext cx="12171734" cy="6858000"/>
          </a:xfrm>
          <a:prstGeom prst="rect">
            <a:avLst/>
          </a:prstGeom>
        </p:spPr>
      </p:pic>
      <p:sp>
        <p:nvSpPr>
          <p:cNvPr id="2" name="Title 1">
            <a:extLst>
              <a:ext uri="{FF2B5EF4-FFF2-40B4-BE49-F238E27FC236}">
                <a16:creationId xmlns:a16="http://schemas.microsoft.com/office/drawing/2014/main" id="{7B9704A5-EED7-4529-BBF8-F5B9D4B63A08}"/>
              </a:ext>
            </a:extLst>
          </p:cNvPr>
          <p:cNvSpPr>
            <a:spLocks noGrp="1"/>
          </p:cNvSpPr>
          <p:nvPr>
            <p:ph type="title"/>
          </p:nvPr>
        </p:nvSpPr>
        <p:spPr>
          <a:xfrm>
            <a:off x="838200" y="842797"/>
            <a:ext cx="7984524" cy="1325563"/>
          </a:xfrm>
        </p:spPr>
        <p:txBody>
          <a:bodyPr>
            <a:normAutofit/>
          </a:bodyPr>
          <a:lstStyle>
            <a:lvl1pPr>
              <a:defRPr sz="3200" b="1">
                <a:solidFill>
                  <a:srgbClr val="013E5A"/>
                </a:solidFill>
                <a:latin typeface="Corbel" panose="020B0503020204020204" pitchFamily="34" charset="0"/>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B0268EA2-7561-4CBC-9F19-DC29E776ADE8}"/>
              </a:ext>
            </a:extLst>
          </p:cNvPr>
          <p:cNvSpPr>
            <a:spLocks noGrp="1"/>
          </p:cNvSpPr>
          <p:nvPr>
            <p:ph idx="1"/>
          </p:nvPr>
        </p:nvSpPr>
        <p:spPr>
          <a:xfrm>
            <a:off x="838200" y="2320119"/>
            <a:ext cx="7984524" cy="3856844"/>
          </a:xfrm>
        </p:spPr>
        <p:txBody>
          <a:bodyPr/>
          <a:lstStyle>
            <a:lvl1pPr>
              <a:buClr>
                <a:srgbClr val="45A9DF"/>
              </a:buClr>
              <a:defRPr sz="2400">
                <a:latin typeface="Corbel" panose="020B0503020204020204" pitchFamily="34" charset="0"/>
              </a:defRPr>
            </a:lvl1pPr>
            <a:lvl2pPr marL="685800" indent="-228600">
              <a:buClr>
                <a:srgbClr val="45A9DF"/>
              </a:buClr>
              <a:buSzPct val="90000"/>
              <a:buFont typeface="Courier New" panose="02070309020205020404" pitchFamily="49" charset="0"/>
              <a:buChar char="o"/>
              <a:defRPr sz="2000">
                <a:latin typeface="Corbel" panose="020B0503020204020204" pitchFamily="34" charset="0"/>
              </a:defRPr>
            </a:lvl2pPr>
            <a:lvl3pPr marL="1143000" indent="-228600">
              <a:buClr>
                <a:srgbClr val="45A9DF"/>
              </a:buClr>
              <a:buFont typeface="Calibri" panose="020F0502020204030204" pitchFamily="34" charset="0"/>
              <a:buChar char="−"/>
              <a:defRPr sz="1800">
                <a:latin typeface="Corbel" panose="020B050302020402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18127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704A5-EED7-4529-BBF8-F5B9D4B63A08}"/>
              </a:ext>
            </a:extLst>
          </p:cNvPr>
          <p:cNvSpPr>
            <a:spLocks noGrp="1"/>
          </p:cNvSpPr>
          <p:nvPr>
            <p:ph type="title"/>
          </p:nvPr>
        </p:nvSpPr>
        <p:spPr>
          <a:xfrm>
            <a:off x="838200" y="365125"/>
            <a:ext cx="7984524" cy="1325563"/>
          </a:xfrm>
        </p:spPr>
        <p:txBody>
          <a:bodyPr>
            <a:normAutofit/>
          </a:bodyPr>
          <a:lstStyle>
            <a:lvl1pPr>
              <a:defRPr sz="3200" b="1">
                <a:solidFill>
                  <a:srgbClr val="013E5A"/>
                </a:solidFill>
                <a:latin typeface="Corbel" panose="020B0503020204020204" pitchFamily="34" charset="0"/>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B0268EA2-7561-4CBC-9F19-DC29E776ADE8}"/>
              </a:ext>
            </a:extLst>
          </p:cNvPr>
          <p:cNvSpPr>
            <a:spLocks noGrp="1"/>
          </p:cNvSpPr>
          <p:nvPr>
            <p:ph idx="1"/>
          </p:nvPr>
        </p:nvSpPr>
        <p:spPr>
          <a:xfrm>
            <a:off x="838200" y="1825625"/>
            <a:ext cx="7984524" cy="4351338"/>
          </a:xfrm>
        </p:spPr>
        <p:txBody>
          <a:bodyPr/>
          <a:lstStyle>
            <a:lvl1pPr>
              <a:buClr>
                <a:srgbClr val="45A9DF"/>
              </a:buClr>
              <a:defRPr sz="2400">
                <a:latin typeface="Corbel" panose="020B0503020204020204" pitchFamily="34" charset="0"/>
              </a:defRPr>
            </a:lvl1pPr>
            <a:lvl2pPr marL="685800" indent="-228600">
              <a:buClr>
                <a:srgbClr val="45A9DF"/>
              </a:buClr>
              <a:buSzPct val="90000"/>
              <a:buFont typeface="Courier New" panose="02070309020205020404" pitchFamily="49" charset="0"/>
              <a:buChar char="o"/>
              <a:defRPr sz="2000">
                <a:latin typeface="Corbel" panose="020B0503020204020204" pitchFamily="34" charset="0"/>
              </a:defRPr>
            </a:lvl2pPr>
            <a:lvl3pPr marL="1143000" indent="-228600">
              <a:buClr>
                <a:srgbClr val="45A9DF"/>
              </a:buClr>
              <a:buFont typeface="Calibri" panose="020F0502020204030204" pitchFamily="34" charset="0"/>
              <a:buChar char="−"/>
              <a:defRPr sz="1800">
                <a:latin typeface="Corbel" panose="020B050302020402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77812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704A5-EED7-4529-BBF8-F5B9D4B63A08}"/>
              </a:ext>
            </a:extLst>
          </p:cNvPr>
          <p:cNvSpPr>
            <a:spLocks noGrp="1"/>
          </p:cNvSpPr>
          <p:nvPr>
            <p:ph type="title"/>
          </p:nvPr>
        </p:nvSpPr>
        <p:spPr>
          <a:xfrm>
            <a:off x="838200" y="365125"/>
            <a:ext cx="7984524" cy="1325563"/>
          </a:xfrm>
        </p:spPr>
        <p:txBody>
          <a:bodyPr>
            <a:normAutofit/>
          </a:bodyPr>
          <a:lstStyle>
            <a:lvl1pPr>
              <a:defRPr sz="3200" b="1">
                <a:solidFill>
                  <a:srgbClr val="013E5A"/>
                </a:solidFill>
                <a:latin typeface="Corbel" panose="020B0503020204020204" pitchFamily="34" charset="0"/>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B0268EA2-7561-4CBC-9F19-DC29E776ADE8}"/>
              </a:ext>
            </a:extLst>
          </p:cNvPr>
          <p:cNvSpPr>
            <a:spLocks noGrp="1"/>
          </p:cNvSpPr>
          <p:nvPr>
            <p:ph idx="1"/>
          </p:nvPr>
        </p:nvSpPr>
        <p:spPr>
          <a:xfrm>
            <a:off x="838200" y="1825625"/>
            <a:ext cx="7984524" cy="4351338"/>
          </a:xfrm>
        </p:spPr>
        <p:txBody>
          <a:bodyPr/>
          <a:lstStyle>
            <a:lvl1pPr>
              <a:buClr>
                <a:srgbClr val="45A9DF"/>
              </a:buClr>
              <a:defRPr sz="2400">
                <a:latin typeface="Corbel" panose="020B0503020204020204" pitchFamily="34" charset="0"/>
              </a:defRPr>
            </a:lvl1pPr>
            <a:lvl2pPr marL="685800" indent="-228600">
              <a:buClr>
                <a:srgbClr val="45A9DF"/>
              </a:buClr>
              <a:buSzPct val="90000"/>
              <a:buFont typeface="Courier New" panose="02070309020205020404" pitchFamily="49" charset="0"/>
              <a:buChar char="o"/>
              <a:defRPr sz="2000">
                <a:latin typeface="Corbel" panose="020B0503020204020204" pitchFamily="34" charset="0"/>
              </a:defRPr>
            </a:lvl2pPr>
            <a:lvl3pPr marL="1143000" indent="-228600">
              <a:buClr>
                <a:srgbClr val="45A9DF"/>
              </a:buClr>
              <a:buFont typeface="Calibri" panose="020F0502020204030204" pitchFamily="34" charset="0"/>
              <a:buChar char="−"/>
              <a:defRPr sz="1800">
                <a:latin typeface="Corbel" panose="020B050302020402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26558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BF48-AAAF-40B6-B8F6-662A0BD9D2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117BA599-EA01-469F-8D78-C4A5591759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BE8EDA-D0BA-4851-85EC-20A34CB9B72D}"/>
              </a:ext>
            </a:extLst>
          </p:cNvPr>
          <p:cNvSpPr>
            <a:spLocks noGrp="1"/>
          </p:cNvSpPr>
          <p:nvPr>
            <p:ph type="dt" sz="half" idx="10"/>
          </p:nvPr>
        </p:nvSpPr>
        <p:spPr/>
        <p:txBody>
          <a:bodyPr/>
          <a:lstStyle/>
          <a:p>
            <a:fld id="{60094FC2-D39B-43C7-89A3-7D18AEB78749}" type="datetimeFigureOut">
              <a:rPr lang="en-NZ" smtClean="0"/>
              <a:t>22/02/23</a:t>
            </a:fld>
            <a:endParaRPr lang="en-NZ"/>
          </a:p>
        </p:txBody>
      </p:sp>
      <p:sp>
        <p:nvSpPr>
          <p:cNvPr id="5" name="Footer Placeholder 4">
            <a:extLst>
              <a:ext uri="{FF2B5EF4-FFF2-40B4-BE49-F238E27FC236}">
                <a16:creationId xmlns:a16="http://schemas.microsoft.com/office/drawing/2014/main" id="{8CF1E2B7-5EE0-4B78-864E-C0A4CEF1D47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3035B3D-F99B-4652-87B7-BB32845705FC}"/>
              </a:ext>
            </a:extLst>
          </p:cNvPr>
          <p:cNvSpPr>
            <a:spLocks noGrp="1"/>
          </p:cNvSpPr>
          <p:nvPr>
            <p:ph type="sldNum" sz="quarter" idx="12"/>
          </p:nvPr>
        </p:nvSpPr>
        <p:spPr/>
        <p:txBody>
          <a:bodyPr/>
          <a:lstStyle/>
          <a:p>
            <a:fld id="{373AC63A-38C1-4C7F-A8C4-D4062F49B0D3}" type="slidenum">
              <a:rPr lang="en-NZ" smtClean="0"/>
              <a:t>‹#›</a:t>
            </a:fld>
            <a:endParaRPr lang="en-NZ"/>
          </a:p>
        </p:txBody>
      </p:sp>
    </p:spTree>
    <p:extLst>
      <p:ext uri="{BB962C8B-B14F-4D97-AF65-F5344CB8AC3E}">
        <p14:creationId xmlns:p14="http://schemas.microsoft.com/office/powerpoint/2010/main" val="3167856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36D1D-0D3C-4BDD-80D5-FA7D2A6C969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8A00B6BB-D784-4CDF-A4C9-845DF2F729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C42624C5-D656-41DB-8278-0428F2310F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6E2360AF-AA0E-4586-A3B1-FCE96E85CA09}"/>
              </a:ext>
            </a:extLst>
          </p:cNvPr>
          <p:cNvSpPr>
            <a:spLocks noGrp="1"/>
          </p:cNvSpPr>
          <p:nvPr>
            <p:ph type="dt" sz="half" idx="10"/>
          </p:nvPr>
        </p:nvSpPr>
        <p:spPr/>
        <p:txBody>
          <a:bodyPr/>
          <a:lstStyle/>
          <a:p>
            <a:fld id="{60094FC2-D39B-43C7-89A3-7D18AEB78749}" type="datetimeFigureOut">
              <a:rPr lang="en-NZ" smtClean="0"/>
              <a:t>22/02/23</a:t>
            </a:fld>
            <a:endParaRPr lang="en-NZ"/>
          </a:p>
        </p:txBody>
      </p:sp>
      <p:sp>
        <p:nvSpPr>
          <p:cNvPr id="6" name="Footer Placeholder 5">
            <a:extLst>
              <a:ext uri="{FF2B5EF4-FFF2-40B4-BE49-F238E27FC236}">
                <a16:creationId xmlns:a16="http://schemas.microsoft.com/office/drawing/2014/main" id="{BFA267FB-2834-43A0-BF9C-056725290E4E}"/>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3C4C0071-62F5-45D1-9C19-B8F12EF6C246}"/>
              </a:ext>
            </a:extLst>
          </p:cNvPr>
          <p:cNvSpPr>
            <a:spLocks noGrp="1"/>
          </p:cNvSpPr>
          <p:nvPr>
            <p:ph type="sldNum" sz="quarter" idx="12"/>
          </p:nvPr>
        </p:nvSpPr>
        <p:spPr/>
        <p:txBody>
          <a:bodyPr/>
          <a:lstStyle/>
          <a:p>
            <a:fld id="{373AC63A-38C1-4C7F-A8C4-D4062F49B0D3}" type="slidenum">
              <a:rPr lang="en-NZ" smtClean="0"/>
              <a:t>‹#›</a:t>
            </a:fld>
            <a:endParaRPr lang="en-NZ"/>
          </a:p>
        </p:txBody>
      </p:sp>
    </p:spTree>
    <p:extLst>
      <p:ext uri="{BB962C8B-B14F-4D97-AF65-F5344CB8AC3E}">
        <p14:creationId xmlns:p14="http://schemas.microsoft.com/office/powerpoint/2010/main" val="1634018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5F56E1-A32F-4EC2-A4FB-03732293A1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2D0E6628-9D6B-4894-A81C-5BBCF39BB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C2AFE6E-6ADE-43B1-9FC3-A3526EEF3E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094FC2-D39B-43C7-89A3-7D18AEB78749}" type="datetimeFigureOut">
              <a:rPr lang="en-NZ" smtClean="0"/>
              <a:t>22/02/23</a:t>
            </a:fld>
            <a:endParaRPr lang="en-NZ"/>
          </a:p>
        </p:txBody>
      </p:sp>
      <p:sp>
        <p:nvSpPr>
          <p:cNvPr id="5" name="Footer Placeholder 4">
            <a:extLst>
              <a:ext uri="{FF2B5EF4-FFF2-40B4-BE49-F238E27FC236}">
                <a16:creationId xmlns:a16="http://schemas.microsoft.com/office/drawing/2014/main" id="{9BC27E7A-BF1C-4CF7-9248-DF7FAA63F6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71678197-EB99-4F26-AD7C-09AD6901D7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AC63A-38C1-4C7F-A8C4-D4062F49B0D3}" type="slidenum">
              <a:rPr lang="en-NZ" smtClean="0"/>
              <a:t>‹#›</a:t>
            </a:fld>
            <a:endParaRPr lang="en-NZ"/>
          </a:p>
        </p:txBody>
      </p:sp>
    </p:spTree>
    <p:extLst>
      <p:ext uri="{BB962C8B-B14F-4D97-AF65-F5344CB8AC3E}">
        <p14:creationId xmlns:p14="http://schemas.microsoft.com/office/powerpoint/2010/main" val="23038710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3" r:id="rId4"/>
    <p:sldLayoutId id="2147483664" r:id="rId5"/>
    <p:sldLayoutId id="2147483661" r:id="rId6"/>
    <p:sldLayoutId id="2147483662" r:id="rId7"/>
    <p:sldLayoutId id="2147483651" r:id="rId8"/>
    <p:sldLayoutId id="2147483652" r:id="rId9"/>
    <p:sldLayoutId id="2147483653" r:id="rId10"/>
    <p:sldLayoutId id="21474836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5F56E1-A32F-4EC2-A4FB-03732293A1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2D0E6628-9D6B-4894-A81C-5BBCF39BB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C2AFE6E-6ADE-43B1-9FC3-A3526EEF3E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094FC2-D39B-43C7-89A3-7D18AEB78749}" type="datetimeFigureOut">
              <a:rPr lang="en-NZ" smtClean="0"/>
              <a:t>22/02/23</a:t>
            </a:fld>
            <a:endParaRPr lang="en-NZ"/>
          </a:p>
        </p:txBody>
      </p:sp>
      <p:sp>
        <p:nvSpPr>
          <p:cNvPr id="5" name="Footer Placeholder 4">
            <a:extLst>
              <a:ext uri="{FF2B5EF4-FFF2-40B4-BE49-F238E27FC236}">
                <a16:creationId xmlns:a16="http://schemas.microsoft.com/office/drawing/2014/main" id="{9BC27E7A-BF1C-4CF7-9248-DF7FAA63F6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71678197-EB99-4F26-AD7C-09AD6901D7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AC63A-38C1-4C7F-A8C4-D4062F49B0D3}" type="slidenum">
              <a:rPr lang="en-NZ" smtClean="0"/>
              <a:t>‹#›</a:t>
            </a:fld>
            <a:endParaRPr lang="en-NZ"/>
          </a:p>
        </p:txBody>
      </p:sp>
    </p:spTree>
    <p:extLst>
      <p:ext uri="{BB962C8B-B14F-4D97-AF65-F5344CB8AC3E}">
        <p14:creationId xmlns:p14="http://schemas.microsoft.com/office/powerpoint/2010/main" val="322919224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4.png"/><Relationship Id="rId1" Type="http://schemas.openxmlformats.org/officeDocument/2006/relationships/slideLayout" Target="../slideLayouts/slideLayout22.xml"/><Relationship Id="rId5" Type="http://schemas.openxmlformats.org/officeDocument/2006/relationships/image" Target="../media/image16.sv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B261C-4056-461A-92E1-B2ED17C6015C}"/>
              </a:ext>
            </a:extLst>
          </p:cNvPr>
          <p:cNvSpPr>
            <a:spLocks noGrp="1"/>
          </p:cNvSpPr>
          <p:nvPr>
            <p:ph type="ctrTitle"/>
          </p:nvPr>
        </p:nvSpPr>
        <p:spPr/>
        <p:txBody>
          <a:bodyPr>
            <a:normAutofit/>
          </a:bodyPr>
          <a:lstStyle/>
          <a:p>
            <a:r>
              <a:rPr lang="en-NZ" dirty="0"/>
              <a:t>Court User Surveys, Annual Report Challenges and Next Steps</a:t>
            </a:r>
            <a:r>
              <a:rPr lang="en-AU" dirty="0"/>
              <a:t> </a:t>
            </a:r>
            <a:endParaRPr lang="en-NZ" dirty="0"/>
          </a:p>
        </p:txBody>
      </p:sp>
      <p:sp>
        <p:nvSpPr>
          <p:cNvPr id="3" name="Subtitle 2">
            <a:extLst>
              <a:ext uri="{FF2B5EF4-FFF2-40B4-BE49-F238E27FC236}">
                <a16:creationId xmlns:a16="http://schemas.microsoft.com/office/drawing/2014/main" id="{D8045559-656E-4405-8461-A155B36C0B72}"/>
              </a:ext>
            </a:extLst>
          </p:cNvPr>
          <p:cNvSpPr>
            <a:spLocks noGrp="1"/>
          </p:cNvSpPr>
          <p:nvPr>
            <p:ph type="subTitle" idx="1"/>
          </p:nvPr>
        </p:nvSpPr>
        <p:spPr/>
        <p:txBody>
          <a:bodyPr/>
          <a:lstStyle/>
          <a:p>
            <a:r>
              <a:rPr lang="en-NZ" dirty="0"/>
              <a:t>Cate Sumner</a:t>
            </a:r>
          </a:p>
        </p:txBody>
      </p:sp>
      <p:sp>
        <p:nvSpPr>
          <p:cNvPr id="4" name="Subtitle 2">
            <a:extLst>
              <a:ext uri="{FF2B5EF4-FFF2-40B4-BE49-F238E27FC236}">
                <a16:creationId xmlns:a16="http://schemas.microsoft.com/office/drawing/2014/main" id="{88B901C7-ED7B-6FE2-0D69-07D6360A620D}"/>
              </a:ext>
            </a:extLst>
          </p:cNvPr>
          <p:cNvSpPr txBox="1">
            <a:spLocks/>
          </p:cNvSpPr>
          <p:nvPr/>
        </p:nvSpPr>
        <p:spPr>
          <a:xfrm>
            <a:off x="1161537" y="5863737"/>
            <a:ext cx="6400797"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Corbel" panose="020B0503020204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i="1" dirty="0"/>
              <a:t>Session 16, [9 March 2023]</a:t>
            </a:r>
          </a:p>
        </p:txBody>
      </p:sp>
    </p:spTree>
    <p:extLst>
      <p:ext uri="{BB962C8B-B14F-4D97-AF65-F5344CB8AC3E}">
        <p14:creationId xmlns:p14="http://schemas.microsoft.com/office/powerpoint/2010/main" val="1003918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4FCFD-BB1D-C9BB-D740-4CB0267932A8}"/>
              </a:ext>
            </a:extLst>
          </p:cNvPr>
          <p:cNvSpPr>
            <a:spLocks noGrp="1"/>
          </p:cNvSpPr>
          <p:nvPr>
            <p:ph type="title"/>
          </p:nvPr>
        </p:nvSpPr>
        <p:spPr/>
        <p:txBody>
          <a:bodyPr/>
          <a:lstStyle/>
          <a:p>
            <a:r>
              <a:rPr lang="en-US" dirty="0"/>
              <a:t>Key steps </a:t>
            </a:r>
          </a:p>
        </p:txBody>
      </p:sp>
      <p:sp>
        <p:nvSpPr>
          <p:cNvPr id="3" name="Content Placeholder 2">
            <a:extLst>
              <a:ext uri="{FF2B5EF4-FFF2-40B4-BE49-F238E27FC236}">
                <a16:creationId xmlns:a16="http://schemas.microsoft.com/office/drawing/2014/main" id="{4EF7A247-B3A1-5EB8-5709-77C5C7527DC0}"/>
              </a:ext>
            </a:extLst>
          </p:cNvPr>
          <p:cNvSpPr>
            <a:spLocks noGrp="1"/>
          </p:cNvSpPr>
          <p:nvPr>
            <p:ph idx="1"/>
          </p:nvPr>
        </p:nvSpPr>
        <p:spPr>
          <a:xfrm>
            <a:off x="838200" y="2158359"/>
            <a:ext cx="7984524" cy="3856844"/>
          </a:xfrm>
        </p:spPr>
        <p:txBody>
          <a:bodyPr>
            <a:normAutofit fontScale="92500" lnSpcReduction="10000"/>
          </a:bodyPr>
          <a:lstStyle/>
          <a:p>
            <a:pPr marL="457200" indent="-457200">
              <a:buFont typeface="+mj-lt"/>
              <a:buAutoNum type="arabicPeriod"/>
            </a:pPr>
            <a:r>
              <a:rPr lang="en-US" dirty="0"/>
              <a:t>Develop survey instrument</a:t>
            </a:r>
          </a:p>
          <a:p>
            <a:pPr marL="457200" indent="-457200">
              <a:buFont typeface="+mj-lt"/>
              <a:buAutoNum type="arabicPeriod"/>
            </a:pPr>
            <a:r>
              <a:rPr lang="en-US" dirty="0"/>
              <a:t>Translate into language</a:t>
            </a:r>
          </a:p>
          <a:p>
            <a:pPr marL="457200" indent="-457200">
              <a:buFont typeface="+mj-lt"/>
              <a:buAutoNum type="arabicPeriod"/>
            </a:pPr>
            <a:r>
              <a:rPr lang="en-US" dirty="0"/>
              <a:t>Seek feedback on survey instrument from local CSOs</a:t>
            </a:r>
          </a:p>
          <a:p>
            <a:pPr marL="457200" indent="-457200">
              <a:buFont typeface="+mj-lt"/>
              <a:buAutoNum type="arabicPeriod"/>
            </a:pPr>
            <a:r>
              <a:rPr lang="en-US" dirty="0"/>
              <a:t>Select database and enter survey questions to allow for data to be entered (</a:t>
            </a:r>
            <a:r>
              <a:rPr lang="en-US" dirty="0" err="1"/>
              <a:t>eg</a:t>
            </a:r>
            <a:r>
              <a:rPr lang="en-US" dirty="0"/>
              <a:t>, Survey Monkey, Google Forms)</a:t>
            </a:r>
          </a:p>
          <a:p>
            <a:pPr marL="457200" indent="-457200">
              <a:buFont typeface="+mj-lt"/>
              <a:buAutoNum type="arabicPeriod"/>
            </a:pPr>
            <a:r>
              <a:rPr lang="en-US" dirty="0"/>
              <a:t>Train surveyors: aim of survey, how to ask questions and how to enter data</a:t>
            </a:r>
          </a:p>
          <a:p>
            <a:pPr marL="457200" indent="-457200">
              <a:buFont typeface="+mj-lt"/>
              <a:buAutoNum type="arabicPeriod"/>
            </a:pPr>
            <a:r>
              <a:rPr lang="en-US" dirty="0"/>
              <a:t>Agree on scope of survey respondents </a:t>
            </a:r>
          </a:p>
          <a:p>
            <a:pPr marL="457200" indent="-457200">
              <a:buFont typeface="+mj-lt"/>
              <a:buAutoNum type="arabicPeriod"/>
            </a:pPr>
            <a:r>
              <a:rPr lang="en-US" dirty="0"/>
              <a:t>Undertake court user survey</a:t>
            </a:r>
          </a:p>
          <a:p>
            <a:pPr marL="457200" indent="-457200">
              <a:buFont typeface="+mj-lt"/>
              <a:buAutoNum type="arabicPeriod"/>
            </a:pPr>
            <a:r>
              <a:rPr lang="en-US" dirty="0"/>
              <a:t>Review and publish findings </a:t>
            </a:r>
          </a:p>
          <a:p>
            <a:endParaRPr lang="en-US" dirty="0"/>
          </a:p>
          <a:p>
            <a:endParaRPr lang="en-US" dirty="0"/>
          </a:p>
        </p:txBody>
      </p:sp>
    </p:spTree>
    <p:extLst>
      <p:ext uri="{BB962C8B-B14F-4D97-AF65-F5344CB8AC3E}">
        <p14:creationId xmlns:p14="http://schemas.microsoft.com/office/powerpoint/2010/main" val="663160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9C17-9B04-FADC-4C5E-ED9159E711BD}"/>
              </a:ext>
            </a:extLst>
          </p:cNvPr>
          <p:cNvSpPr>
            <a:spLocks noGrp="1"/>
          </p:cNvSpPr>
          <p:nvPr>
            <p:ph type="title"/>
          </p:nvPr>
        </p:nvSpPr>
        <p:spPr>
          <a:xfrm>
            <a:off x="838200" y="497278"/>
            <a:ext cx="7984524" cy="1325563"/>
          </a:xfrm>
        </p:spPr>
        <p:txBody>
          <a:bodyPr/>
          <a:lstStyle/>
          <a:p>
            <a:r>
              <a:rPr lang="en-US" dirty="0"/>
              <a:t>PSJI Court Annual Report Toolkit</a:t>
            </a:r>
          </a:p>
        </p:txBody>
      </p:sp>
      <p:sp>
        <p:nvSpPr>
          <p:cNvPr id="3" name="Content Placeholder 2">
            <a:extLst>
              <a:ext uri="{FF2B5EF4-FFF2-40B4-BE49-F238E27FC236}">
                <a16:creationId xmlns:a16="http://schemas.microsoft.com/office/drawing/2014/main" id="{EB6350F1-533A-AF21-E07C-B9DA5CD0C574}"/>
              </a:ext>
            </a:extLst>
          </p:cNvPr>
          <p:cNvSpPr>
            <a:spLocks noGrp="1"/>
          </p:cNvSpPr>
          <p:nvPr>
            <p:ph idx="1"/>
          </p:nvPr>
        </p:nvSpPr>
        <p:spPr>
          <a:xfrm>
            <a:off x="838200" y="1868683"/>
            <a:ext cx="6230815" cy="3856844"/>
          </a:xfrm>
        </p:spPr>
        <p:txBody>
          <a:bodyPr/>
          <a:lstStyle/>
          <a:p>
            <a:pPr marL="0" indent="0">
              <a:buNone/>
            </a:pPr>
            <a:r>
              <a:rPr lang="en-US" dirty="0"/>
              <a:t>Includes tools to assist courts considering conducting a court user survey:</a:t>
            </a:r>
          </a:p>
          <a:p>
            <a:pPr marL="0" indent="0">
              <a:buNone/>
            </a:pPr>
            <a:endParaRPr lang="en-US" dirty="0"/>
          </a:p>
        </p:txBody>
      </p:sp>
      <p:pic>
        <p:nvPicPr>
          <p:cNvPr id="6" name="Picture 5" descr="Chart&#10;&#10;Description automatically generated">
            <a:extLst>
              <a:ext uri="{FF2B5EF4-FFF2-40B4-BE49-F238E27FC236}">
                <a16:creationId xmlns:a16="http://schemas.microsoft.com/office/drawing/2014/main" id="{67C48A36-5ED8-FFC1-1365-4A4A2736C1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097" y="0"/>
            <a:ext cx="4939903" cy="6858000"/>
          </a:xfrm>
          <a:prstGeom prst="rect">
            <a:avLst/>
          </a:prstGeom>
        </p:spPr>
      </p:pic>
      <p:pic>
        <p:nvPicPr>
          <p:cNvPr id="9" name="Picture 8">
            <a:extLst>
              <a:ext uri="{FF2B5EF4-FFF2-40B4-BE49-F238E27FC236}">
                <a16:creationId xmlns:a16="http://schemas.microsoft.com/office/drawing/2014/main" id="{46712D3C-818E-2547-2616-36652AE5A054}"/>
              </a:ext>
            </a:extLst>
          </p:cNvPr>
          <p:cNvPicPr>
            <a:picLocks noChangeAspect="1"/>
          </p:cNvPicPr>
          <p:nvPr/>
        </p:nvPicPr>
        <p:blipFill>
          <a:blip r:embed="rId3"/>
          <a:stretch>
            <a:fillRect/>
          </a:stretch>
        </p:blipFill>
        <p:spPr>
          <a:xfrm>
            <a:off x="823960" y="2886030"/>
            <a:ext cx="6245055" cy="3474692"/>
          </a:xfrm>
          <a:prstGeom prst="rect">
            <a:avLst/>
          </a:prstGeom>
        </p:spPr>
      </p:pic>
    </p:spTree>
    <p:extLst>
      <p:ext uri="{BB962C8B-B14F-4D97-AF65-F5344CB8AC3E}">
        <p14:creationId xmlns:p14="http://schemas.microsoft.com/office/powerpoint/2010/main" val="3654737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90A8-51F6-9C19-C623-8B75B9CB4C48}"/>
              </a:ext>
            </a:extLst>
          </p:cNvPr>
          <p:cNvSpPr>
            <a:spLocks noGrp="1"/>
          </p:cNvSpPr>
          <p:nvPr>
            <p:ph type="title"/>
          </p:nvPr>
        </p:nvSpPr>
        <p:spPr/>
        <p:txBody>
          <a:bodyPr/>
          <a:lstStyle/>
          <a:p>
            <a:r>
              <a:rPr lang="en-US" dirty="0"/>
              <a:t>PJSP court user surveys</a:t>
            </a:r>
            <a:endParaRPr lang="en-US" dirty="0">
              <a:highlight>
                <a:srgbClr val="FFFF00"/>
              </a:highlight>
            </a:endParaRPr>
          </a:p>
        </p:txBody>
      </p:sp>
      <p:graphicFrame>
        <p:nvGraphicFramePr>
          <p:cNvPr id="4" name="Table 4">
            <a:extLst>
              <a:ext uri="{FF2B5EF4-FFF2-40B4-BE49-F238E27FC236}">
                <a16:creationId xmlns:a16="http://schemas.microsoft.com/office/drawing/2014/main" id="{D9A85667-8CC7-E154-D124-7BB7396A7B3A}"/>
              </a:ext>
            </a:extLst>
          </p:cNvPr>
          <p:cNvGraphicFramePr>
            <a:graphicFrameLocks noGrp="1"/>
          </p:cNvGraphicFramePr>
          <p:nvPr>
            <p:extLst>
              <p:ext uri="{D42A27DB-BD31-4B8C-83A1-F6EECF244321}">
                <p14:modId xmlns:p14="http://schemas.microsoft.com/office/powerpoint/2010/main" val="2806423076"/>
              </p:ext>
            </p:extLst>
          </p:nvPr>
        </p:nvGraphicFramePr>
        <p:xfrm>
          <a:off x="838200" y="1821635"/>
          <a:ext cx="9747730" cy="4603632"/>
        </p:xfrm>
        <a:graphic>
          <a:graphicData uri="http://schemas.openxmlformats.org/drawingml/2006/table">
            <a:tbl>
              <a:tblPr firstRow="1" bandRow="1">
                <a:tableStyleId>{2D5ABB26-0587-4C30-8999-92F81FD0307C}</a:tableStyleId>
              </a:tblPr>
              <a:tblGrid>
                <a:gridCol w="1014046">
                  <a:extLst>
                    <a:ext uri="{9D8B030D-6E8A-4147-A177-3AD203B41FA5}">
                      <a16:colId xmlns:a16="http://schemas.microsoft.com/office/drawing/2014/main" val="3165282061"/>
                    </a:ext>
                  </a:extLst>
                </a:gridCol>
                <a:gridCol w="727807">
                  <a:extLst>
                    <a:ext uri="{9D8B030D-6E8A-4147-A177-3AD203B41FA5}">
                      <a16:colId xmlns:a16="http://schemas.microsoft.com/office/drawing/2014/main" val="1000507345"/>
                    </a:ext>
                  </a:extLst>
                </a:gridCol>
                <a:gridCol w="727807">
                  <a:extLst>
                    <a:ext uri="{9D8B030D-6E8A-4147-A177-3AD203B41FA5}">
                      <a16:colId xmlns:a16="http://schemas.microsoft.com/office/drawing/2014/main" val="3509255007"/>
                    </a:ext>
                  </a:extLst>
                </a:gridCol>
                <a:gridCol w="727807">
                  <a:extLst>
                    <a:ext uri="{9D8B030D-6E8A-4147-A177-3AD203B41FA5}">
                      <a16:colId xmlns:a16="http://schemas.microsoft.com/office/drawing/2014/main" val="4164722188"/>
                    </a:ext>
                  </a:extLst>
                </a:gridCol>
                <a:gridCol w="727807">
                  <a:extLst>
                    <a:ext uri="{9D8B030D-6E8A-4147-A177-3AD203B41FA5}">
                      <a16:colId xmlns:a16="http://schemas.microsoft.com/office/drawing/2014/main" val="2265788632"/>
                    </a:ext>
                  </a:extLst>
                </a:gridCol>
                <a:gridCol w="727807">
                  <a:extLst>
                    <a:ext uri="{9D8B030D-6E8A-4147-A177-3AD203B41FA5}">
                      <a16:colId xmlns:a16="http://schemas.microsoft.com/office/drawing/2014/main" val="4282978802"/>
                    </a:ext>
                  </a:extLst>
                </a:gridCol>
                <a:gridCol w="727807">
                  <a:extLst>
                    <a:ext uri="{9D8B030D-6E8A-4147-A177-3AD203B41FA5}">
                      <a16:colId xmlns:a16="http://schemas.microsoft.com/office/drawing/2014/main" val="2717407765"/>
                    </a:ext>
                  </a:extLst>
                </a:gridCol>
                <a:gridCol w="727807">
                  <a:extLst>
                    <a:ext uri="{9D8B030D-6E8A-4147-A177-3AD203B41FA5}">
                      <a16:colId xmlns:a16="http://schemas.microsoft.com/office/drawing/2014/main" val="2076691091"/>
                    </a:ext>
                  </a:extLst>
                </a:gridCol>
                <a:gridCol w="727807">
                  <a:extLst>
                    <a:ext uri="{9D8B030D-6E8A-4147-A177-3AD203B41FA5}">
                      <a16:colId xmlns:a16="http://schemas.microsoft.com/office/drawing/2014/main" val="517942525"/>
                    </a:ext>
                  </a:extLst>
                </a:gridCol>
                <a:gridCol w="727807">
                  <a:extLst>
                    <a:ext uri="{9D8B030D-6E8A-4147-A177-3AD203B41FA5}">
                      <a16:colId xmlns:a16="http://schemas.microsoft.com/office/drawing/2014/main" val="2035273770"/>
                    </a:ext>
                  </a:extLst>
                </a:gridCol>
                <a:gridCol w="727807">
                  <a:extLst>
                    <a:ext uri="{9D8B030D-6E8A-4147-A177-3AD203B41FA5}">
                      <a16:colId xmlns:a16="http://schemas.microsoft.com/office/drawing/2014/main" val="1135642682"/>
                    </a:ext>
                  </a:extLst>
                </a:gridCol>
                <a:gridCol w="727807">
                  <a:extLst>
                    <a:ext uri="{9D8B030D-6E8A-4147-A177-3AD203B41FA5}">
                      <a16:colId xmlns:a16="http://schemas.microsoft.com/office/drawing/2014/main" val="2937531964"/>
                    </a:ext>
                  </a:extLst>
                </a:gridCol>
                <a:gridCol w="727807">
                  <a:extLst>
                    <a:ext uri="{9D8B030D-6E8A-4147-A177-3AD203B41FA5}">
                      <a16:colId xmlns:a16="http://schemas.microsoft.com/office/drawing/2014/main" val="2742252165"/>
                    </a:ext>
                  </a:extLst>
                </a:gridCol>
              </a:tblGrid>
              <a:tr h="575454">
                <a:tc>
                  <a:txBody>
                    <a:bodyPr/>
                    <a:lstStyle/>
                    <a:p>
                      <a:endParaRPr lang="en-US" b="1" dirty="0">
                        <a:solidFill>
                          <a:schemeClr val="bg1"/>
                        </a:solidFill>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solidFill>
                      <a:srgbClr val="013E5A"/>
                    </a:solidFill>
                  </a:tcPr>
                </a:tc>
                <a:tc>
                  <a:txBody>
                    <a:bodyPr/>
                    <a:lstStyle/>
                    <a:p>
                      <a:r>
                        <a:rPr lang="en-US" b="1" dirty="0">
                          <a:solidFill>
                            <a:schemeClr val="bg1"/>
                          </a:solidFill>
                        </a:rPr>
                        <a:t>2011</a:t>
                      </a:r>
                      <a:endParaRPr lang="en-US" b="1" dirty="0">
                        <a:solidFill>
                          <a:schemeClr val="bg1"/>
                        </a:solidFill>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solidFill>
                      <a:srgbClr val="013E5A"/>
                    </a:solidFill>
                  </a:tcPr>
                </a:tc>
                <a:tc>
                  <a:txBody>
                    <a:bodyPr/>
                    <a:lstStyle/>
                    <a:p>
                      <a:r>
                        <a:rPr lang="en-US" b="1" dirty="0">
                          <a:solidFill>
                            <a:schemeClr val="bg1"/>
                          </a:solidFill>
                        </a:rPr>
                        <a:t>2012</a:t>
                      </a:r>
                      <a:endParaRPr lang="en-US" b="1" dirty="0">
                        <a:solidFill>
                          <a:schemeClr val="bg1"/>
                        </a:solidFill>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solidFill>
                      <a:srgbClr val="013E5A"/>
                    </a:solidFill>
                  </a:tcPr>
                </a:tc>
                <a:tc>
                  <a:txBody>
                    <a:bodyPr/>
                    <a:lstStyle/>
                    <a:p>
                      <a:r>
                        <a:rPr lang="en-US" b="1" dirty="0">
                          <a:solidFill>
                            <a:schemeClr val="bg1"/>
                          </a:solidFill>
                        </a:rPr>
                        <a:t>2013</a:t>
                      </a:r>
                      <a:endParaRPr lang="en-US" b="1" dirty="0">
                        <a:solidFill>
                          <a:schemeClr val="bg1"/>
                        </a:solidFill>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solidFill>
                      <a:srgbClr val="013E5A"/>
                    </a:solidFill>
                  </a:tcPr>
                </a:tc>
                <a:tc>
                  <a:txBody>
                    <a:bodyPr/>
                    <a:lstStyle/>
                    <a:p>
                      <a:r>
                        <a:rPr lang="en-US" b="1" dirty="0">
                          <a:solidFill>
                            <a:schemeClr val="bg1"/>
                          </a:solidFill>
                        </a:rPr>
                        <a:t>2014</a:t>
                      </a:r>
                      <a:endParaRPr lang="en-US" b="1" dirty="0">
                        <a:solidFill>
                          <a:schemeClr val="bg1"/>
                        </a:solidFill>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solidFill>
                      <a:srgbClr val="013E5A"/>
                    </a:solidFill>
                  </a:tcPr>
                </a:tc>
                <a:tc>
                  <a:txBody>
                    <a:bodyPr/>
                    <a:lstStyle/>
                    <a:p>
                      <a:r>
                        <a:rPr lang="en-US" b="1" dirty="0">
                          <a:solidFill>
                            <a:schemeClr val="bg1"/>
                          </a:solidFill>
                        </a:rPr>
                        <a:t>2015</a:t>
                      </a:r>
                      <a:endParaRPr lang="en-US" b="1" dirty="0">
                        <a:solidFill>
                          <a:schemeClr val="bg1"/>
                        </a:solidFill>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solidFill>
                      <a:srgbClr val="013E5A"/>
                    </a:solidFill>
                  </a:tcPr>
                </a:tc>
                <a:tc>
                  <a:txBody>
                    <a:bodyPr/>
                    <a:lstStyle/>
                    <a:p>
                      <a:r>
                        <a:rPr lang="en-US" b="1" dirty="0">
                          <a:solidFill>
                            <a:schemeClr val="bg1"/>
                          </a:solidFill>
                        </a:rPr>
                        <a:t>2016</a:t>
                      </a:r>
                      <a:endParaRPr lang="en-US" b="1" dirty="0">
                        <a:solidFill>
                          <a:schemeClr val="bg1"/>
                        </a:solidFill>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solidFill>
                      <a:srgbClr val="013E5A"/>
                    </a:solidFill>
                  </a:tcPr>
                </a:tc>
                <a:tc>
                  <a:txBody>
                    <a:bodyPr/>
                    <a:lstStyle/>
                    <a:p>
                      <a:r>
                        <a:rPr lang="en-US" b="1" dirty="0">
                          <a:solidFill>
                            <a:schemeClr val="bg1"/>
                          </a:solidFill>
                        </a:rPr>
                        <a:t>2017</a:t>
                      </a:r>
                      <a:endParaRPr lang="en-US" b="1" dirty="0">
                        <a:solidFill>
                          <a:schemeClr val="bg1"/>
                        </a:solidFill>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solidFill>
                      <a:srgbClr val="013E5A"/>
                    </a:solidFill>
                  </a:tcPr>
                </a:tc>
                <a:tc>
                  <a:txBody>
                    <a:bodyPr/>
                    <a:lstStyle/>
                    <a:p>
                      <a:r>
                        <a:rPr lang="en-US" b="1" dirty="0">
                          <a:solidFill>
                            <a:schemeClr val="bg1"/>
                          </a:solidFill>
                        </a:rPr>
                        <a:t>2018</a:t>
                      </a:r>
                      <a:endParaRPr lang="en-US" b="1" dirty="0">
                        <a:solidFill>
                          <a:schemeClr val="bg1"/>
                        </a:solidFill>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solidFill>
                      <a:srgbClr val="013E5A"/>
                    </a:solidFill>
                  </a:tcPr>
                </a:tc>
                <a:tc>
                  <a:txBody>
                    <a:bodyPr/>
                    <a:lstStyle/>
                    <a:p>
                      <a:r>
                        <a:rPr lang="en-US" b="1" dirty="0">
                          <a:solidFill>
                            <a:schemeClr val="bg1"/>
                          </a:solidFill>
                        </a:rPr>
                        <a:t>2019</a:t>
                      </a:r>
                      <a:endParaRPr lang="en-US" b="1" dirty="0">
                        <a:solidFill>
                          <a:schemeClr val="bg1"/>
                        </a:solidFill>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solidFill>
                      <a:srgbClr val="013E5A"/>
                    </a:solidFill>
                  </a:tcPr>
                </a:tc>
                <a:tc>
                  <a:txBody>
                    <a:bodyPr/>
                    <a:lstStyle/>
                    <a:p>
                      <a:r>
                        <a:rPr lang="en-US" b="1" dirty="0">
                          <a:solidFill>
                            <a:schemeClr val="bg1"/>
                          </a:solidFill>
                        </a:rPr>
                        <a:t>2020</a:t>
                      </a:r>
                      <a:endParaRPr lang="en-US" b="1" dirty="0">
                        <a:solidFill>
                          <a:schemeClr val="bg1"/>
                        </a:solidFill>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solidFill>
                      <a:srgbClr val="013E5A"/>
                    </a:solidFill>
                  </a:tcPr>
                </a:tc>
                <a:tc>
                  <a:txBody>
                    <a:bodyPr/>
                    <a:lstStyle/>
                    <a:p>
                      <a:r>
                        <a:rPr lang="en-US" b="1" dirty="0">
                          <a:solidFill>
                            <a:schemeClr val="bg1"/>
                          </a:solidFill>
                        </a:rPr>
                        <a:t>2021</a:t>
                      </a:r>
                      <a:endParaRPr lang="en-US" b="1" dirty="0">
                        <a:solidFill>
                          <a:schemeClr val="bg1"/>
                        </a:solidFill>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solidFill>
                      <a:srgbClr val="013E5A"/>
                    </a:solidFill>
                  </a:tcPr>
                </a:tc>
                <a:tc>
                  <a:txBody>
                    <a:bodyPr/>
                    <a:lstStyle/>
                    <a:p>
                      <a:r>
                        <a:rPr lang="en-US" b="1" dirty="0">
                          <a:solidFill>
                            <a:schemeClr val="bg1"/>
                          </a:solidFill>
                        </a:rPr>
                        <a:t>2022</a:t>
                      </a:r>
                      <a:endParaRPr lang="en-US" b="1" dirty="0">
                        <a:solidFill>
                          <a:schemeClr val="bg1"/>
                        </a:solidFill>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solidFill>
                      <a:srgbClr val="013E5A"/>
                    </a:solidFill>
                  </a:tcPr>
                </a:tc>
                <a:extLst>
                  <a:ext uri="{0D108BD9-81ED-4DB2-BD59-A6C34878D82A}">
                    <a16:rowId xmlns:a16="http://schemas.microsoft.com/office/drawing/2014/main" val="210598156"/>
                  </a:ext>
                </a:extLst>
              </a:tr>
              <a:tr h="575454">
                <a:tc>
                  <a:txBody>
                    <a:bodyPr/>
                    <a:lstStyle/>
                    <a:p>
                      <a:r>
                        <a:rPr lang="en-US" b="1" dirty="0"/>
                        <a:t>FSM</a:t>
                      </a:r>
                      <a:endParaRPr lang="en-US" b="1"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4497177"/>
                  </a:ext>
                </a:extLst>
              </a:tr>
              <a:tr h="575454">
                <a:tc>
                  <a:txBody>
                    <a:bodyPr/>
                    <a:lstStyle/>
                    <a:p>
                      <a:r>
                        <a:rPr lang="en-US" b="1" dirty="0"/>
                        <a:t>Kiribati</a:t>
                      </a:r>
                      <a:endParaRPr lang="en-US" b="1"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295359864"/>
                  </a:ext>
                </a:extLst>
              </a:tr>
              <a:tr h="575454">
                <a:tc>
                  <a:txBody>
                    <a:bodyPr/>
                    <a:lstStyle/>
                    <a:p>
                      <a:r>
                        <a:rPr lang="en-US" b="1" dirty="0"/>
                        <a:t>Palau</a:t>
                      </a:r>
                      <a:endParaRPr lang="en-US" b="1"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042147421"/>
                  </a:ext>
                </a:extLst>
              </a:tr>
              <a:tr h="575454">
                <a:tc>
                  <a:txBody>
                    <a:bodyPr/>
                    <a:lstStyle/>
                    <a:p>
                      <a:r>
                        <a:rPr lang="en-US" b="1" dirty="0"/>
                        <a:t>PNG</a:t>
                      </a:r>
                      <a:endParaRPr lang="en-US" b="1"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873332655"/>
                  </a:ext>
                </a:extLst>
              </a:tr>
              <a:tr h="575454">
                <a:tc>
                  <a:txBody>
                    <a:bodyPr/>
                    <a:lstStyle/>
                    <a:p>
                      <a:r>
                        <a:rPr lang="en-US" b="1" dirty="0"/>
                        <a:t>RMI</a:t>
                      </a:r>
                      <a:endParaRPr lang="en-US" b="1"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334957614"/>
                  </a:ext>
                </a:extLst>
              </a:tr>
              <a:tr h="575454">
                <a:tc>
                  <a:txBody>
                    <a:bodyPr/>
                    <a:lstStyle/>
                    <a:p>
                      <a:r>
                        <a:rPr lang="en-US" b="1" dirty="0"/>
                        <a:t>Tonga</a:t>
                      </a:r>
                      <a:endParaRPr lang="en-US" b="1"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188418240"/>
                  </a:ext>
                </a:extLst>
              </a:tr>
              <a:tr h="575454">
                <a:tc>
                  <a:txBody>
                    <a:bodyPr/>
                    <a:lstStyle/>
                    <a:p>
                      <a:r>
                        <a:rPr lang="en-US" b="1" dirty="0"/>
                        <a:t>Vanuatu </a:t>
                      </a:r>
                      <a:endParaRPr lang="en-US" b="1"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Corbel" panose="020B0503020204020204" pitchFamily="34" charset="0"/>
                      </a:endParaRPr>
                    </a:p>
                  </a:txBody>
                  <a:tcPr>
                    <a:lnL w="12700" cap="flat" cmpd="sng" algn="ctr">
                      <a:solidFill>
                        <a:srgbClr val="013E5A"/>
                      </a:solidFill>
                      <a:prstDash val="solid"/>
                      <a:round/>
                      <a:headEnd type="none" w="med" len="med"/>
                      <a:tailEnd type="none" w="med" len="med"/>
                    </a:lnL>
                    <a:lnR w="12700" cap="flat" cmpd="sng" algn="ctr">
                      <a:solidFill>
                        <a:srgbClr val="013E5A"/>
                      </a:solidFill>
                      <a:prstDash val="solid"/>
                      <a:round/>
                      <a:headEnd type="none" w="med" len="med"/>
                      <a:tailEnd type="none" w="med" len="med"/>
                    </a:lnR>
                    <a:lnT w="12700" cap="flat" cmpd="sng" algn="ctr">
                      <a:solidFill>
                        <a:srgbClr val="013E5A"/>
                      </a:solidFill>
                      <a:prstDash val="solid"/>
                      <a:round/>
                      <a:headEnd type="none" w="med" len="med"/>
                      <a:tailEnd type="none" w="med" len="med"/>
                    </a:lnT>
                    <a:lnB w="12700" cap="flat" cmpd="sng" algn="ctr">
                      <a:solidFill>
                        <a:srgbClr val="013E5A"/>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93882483"/>
                  </a:ext>
                </a:extLst>
              </a:tr>
            </a:tbl>
          </a:graphicData>
        </a:graphic>
      </p:graphicFrame>
      <p:pic>
        <p:nvPicPr>
          <p:cNvPr id="6" name="Graphic 5" descr="Tick with solid fill">
            <a:extLst>
              <a:ext uri="{FF2B5EF4-FFF2-40B4-BE49-F238E27FC236}">
                <a16:creationId xmlns:a16="http://schemas.microsoft.com/office/drawing/2014/main" id="{549CCBAE-1296-95D4-5761-CD2D95A291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11680" y="3688080"/>
            <a:ext cx="335280" cy="335280"/>
          </a:xfrm>
          <a:prstGeom prst="rect">
            <a:avLst/>
          </a:prstGeom>
        </p:spPr>
      </p:pic>
      <p:pic>
        <p:nvPicPr>
          <p:cNvPr id="7" name="Graphic 6" descr="Tick with solid fill">
            <a:extLst>
              <a:ext uri="{FF2B5EF4-FFF2-40B4-BE49-F238E27FC236}">
                <a16:creationId xmlns:a16="http://schemas.microsoft.com/office/drawing/2014/main" id="{1C51AAD5-4CB8-F238-30B0-3ADD85AD3A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6440" y="4123451"/>
            <a:ext cx="335280" cy="335280"/>
          </a:xfrm>
          <a:prstGeom prst="rect">
            <a:avLst/>
          </a:prstGeom>
        </p:spPr>
      </p:pic>
      <p:pic>
        <p:nvPicPr>
          <p:cNvPr id="8" name="Graphic 7" descr="Tick with solid fill">
            <a:extLst>
              <a:ext uri="{FF2B5EF4-FFF2-40B4-BE49-F238E27FC236}">
                <a16:creationId xmlns:a16="http://schemas.microsoft.com/office/drawing/2014/main" id="{FDE2C2D5-750A-DA96-39F5-F9817F1467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88920" y="3688080"/>
            <a:ext cx="335280" cy="335280"/>
          </a:xfrm>
          <a:prstGeom prst="rect">
            <a:avLst/>
          </a:prstGeom>
        </p:spPr>
      </p:pic>
      <p:pic>
        <p:nvPicPr>
          <p:cNvPr id="9" name="Graphic 8" descr="Tick with solid fill">
            <a:extLst>
              <a:ext uri="{FF2B5EF4-FFF2-40B4-BE49-F238E27FC236}">
                <a16:creationId xmlns:a16="http://schemas.microsoft.com/office/drawing/2014/main" id="{916F93D8-6C23-21BB-A587-1FBAD8049B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82340" y="3688080"/>
            <a:ext cx="335280" cy="335280"/>
          </a:xfrm>
          <a:prstGeom prst="rect">
            <a:avLst/>
          </a:prstGeom>
        </p:spPr>
      </p:pic>
      <p:pic>
        <p:nvPicPr>
          <p:cNvPr id="10" name="Graphic 9" descr="Tick with solid fill">
            <a:extLst>
              <a:ext uri="{FF2B5EF4-FFF2-40B4-BE49-F238E27FC236}">
                <a16:creationId xmlns:a16="http://schemas.microsoft.com/office/drawing/2014/main" id="{9691F966-A134-938F-1487-1473E270C9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75760" y="3688080"/>
            <a:ext cx="335280" cy="335280"/>
          </a:xfrm>
          <a:prstGeom prst="rect">
            <a:avLst/>
          </a:prstGeom>
        </p:spPr>
      </p:pic>
      <p:pic>
        <p:nvPicPr>
          <p:cNvPr id="12" name="Graphic 11" descr="Tick with solid fill">
            <a:extLst>
              <a:ext uri="{FF2B5EF4-FFF2-40B4-BE49-F238E27FC236}">
                <a16:creationId xmlns:a16="http://schemas.microsoft.com/office/drawing/2014/main" id="{D2E82228-B0A8-D2EA-8244-5380A1F15A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20961" y="2501500"/>
            <a:ext cx="335280" cy="335280"/>
          </a:xfrm>
          <a:prstGeom prst="rect">
            <a:avLst/>
          </a:prstGeom>
        </p:spPr>
      </p:pic>
      <p:pic>
        <p:nvPicPr>
          <p:cNvPr id="13" name="Graphic 12" descr="Tick with solid fill">
            <a:extLst>
              <a:ext uri="{FF2B5EF4-FFF2-40B4-BE49-F238E27FC236}">
                <a16:creationId xmlns:a16="http://schemas.microsoft.com/office/drawing/2014/main" id="{99D3476F-E7E2-3CF1-BD14-5B8FD20025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05456" y="2501500"/>
            <a:ext cx="335280" cy="335280"/>
          </a:xfrm>
          <a:prstGeom prst="rect">
            <a:avLst/>
          </a:prstGeom>
        </p:spPr>
      </p:pic>
      <p:pic>
        <p:nvPicPr>
          <p:cNvPr id="14" name="Graphic 13" descr="Tick with solid fill">
            <a:extLst>
              <a:ext uri="{FF2B5EF4-FFF2-40B4-BE49-F238E27FC236}">
                <a16:creationId xmlns:a16="http://schemas.microsoft.com/office/drawing/2014/main" id="{9B89D6B4-D18F-3307-A5DB-98AF1CEEFD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41409" y="2501500"/>
            <a:ext cx="335280" cy="335280"/>
          </a:xfrm>
          <a:prstGeom prst="rect">
            <a:avLst/>
          </a:prstGeom>
        </p:spPr>
      </p:pic>
      <p:pic>
        <p:nvPicPr>
          <p:cNvPr id="15" name="Graphic 14" descr="Tick with solid fill">
            <a:extLst>
              <a:ext uri="{FF2B5EF4-FFF2-40B4-BE49-F238E27FC236}">
                <a16:creationId xmlns:a16="http://schemas.microsoft.com/office/drawing/2014/main" id="{906704D1-87C6-1CE9-E27B-95768608EA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39730" y="3002280"/>
            <a:ext cx="335280" cy="335280"/>
          </a:xfrm>
          <a:prstGeom prst="rect">
            <a:avLst/>
          </a:prstGeom>
        </p:spPr>
      </p:pic>
      <p:pic>
        <p:nvPicPr>
          <p:cNvPr id="16" name="Graphic 15" descr="Tick with solid fill">
            <a:extLst>
              <a:ext uri="{FF2B5EF4-FFF2-40B4-BE49-F238E27FC236}">
                <a16:creationId xmlns:a16="http://schemas.microsoft.com/office/drawing/2014/main" id="{5F5B7D0E-787F-A9CE-896E-D6071315A5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5440" y="3031021"/>
            <a:ext cx="335280" cy="335280"/>
          </a:xfrm>
          <a:prstGeom prst="rect">
            <a:avLst/>
          </a:prstGeom>
        </p:spPr>
      </p:pic>
      <p:pic>
        <p:nvPicPr>
          <p:cNvPr id="17" name="Graphic 16" descr="Tick with solid fill">
            <a:extLst>
              <a:ext uri="{FF2B5EF4-FFF2-40B4-BE49-F238E27FC236}">
                <a16:creationId xmlns:a16="http://schemas.microsoft.com/office/drawing/2014/main" id="{8FD62C2B-D85C-DA27-D01D-7DA14D8C51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26891" y="4834558"/>
            <a:ext cx="335280" cy="335280"/>
          </a:xfrm>
          <a:prstGeom prst="rect">
            <a:avLst/>
          </a:prstGeom>
        </p:spPr>
      </p:pic>
      <p:pic>
        <p:nvPicPr>
          <p:cNvPr id="18" name="Graphic 17" descr="Tick with solid fill">
            <a:extLst>
              <a:ext uri="{FF2B5EF4-FFF2-40B4-BE49-F238E27FC236}">
                <a16:creationId xmlns:a16="http://schemas.microsoft.com/office/drawing/2014/main" id="{260E28F8-506B-2BD6-D5E6-05653C753E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75760" y="4812860"/>
            <a:ext cx="335280" cy="335280"/>
          </a:xfrm>
          <a:prstGeom prst="rect">
            <a:avLst/>
          </a:prstGeom>
        </p:spPr>
      </p:pic>
      <p:pic>
        <p:nvPicPr>
          <p:cNvPr id="19" name="Graphic 18" descr="Tick with solid fill">
            <a:extLst>
              <a:ext uri="{FF2B5EF4-FFF2-40B4-BE49-F238E27FC236}">
                <a16:creationId xmlns:a16="http://schemas.microsoft.com/office/drawing/2014/main" id="{538A56FF-5093-B3C9-E97E-B4B005B6A2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96696" y="4834558"/>
            <a:ext cx="335280" cy="335280"/>
          </a:xfrm>
          <a:prstGeom prst="rect">
            <a:avLst/>
          </a:prstGeom>
        </p:spPr>
      </p:pic>
      <p:pic>
        <p:nvPicPr>
          <p:cNvPr id="20" name="Graphic 19" descr="Tick with solid fill">
            <a:extLst>
              <a:ext uri="{FF2B5EF4-FFF2-40B4-BE49-F238E27FC236}">
                <a16:creationId xmlns:a16="http://schemas.microsoft.com/office/drawing/2014/main" id="{832BB7B3-1DE6-7D81-FDDE-038DEB8BCE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52551" y="5363467"/>
            <a:ext cx="335280" cy="335280"/>
          </a:xfrm>
          <a:prstGeom prst="rect">
            <a:avLst/>
          </a:prstGeom>
        </p:spPr>
      </p:pic>
      <p:pic>
        <p:nvPicPr>
          <p:cNvPr id="21" name="Graphic 20" descr="Tick with solid fill">
            <a:extLst>
              <a:ext uri="{FF2B5EF4-FFF2-40B4-BE49-F238E27FC236}">
                <a16:creationId xmlns:a16="http://schemas.microsoft.com/office/drawing/2014/main" id="{10A17315-8AFA-9814-4580-9E90EEA540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03080" y="5963748"/>
            <a:ext cx="335280" cy="335280"/>
          </a:xfrm>
          <a:prstGeom prst="rect">
            <a:avLst/>
          </a:prstGeom>
        </p:spPr>
      </p:pic>
    </p:spTree>
    <p:extLst>
      <p:ext uri="{BB962C8B-B14F-4D97-AF65-F5344CB8AC3E}">
        <p14:creationId xmlns:p14="http://schemas.microsoft.com/office/powerpoint/2010/main" val="56920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8C463-E067-396F-A4DC-4A42A0B74CB8}"/>
              </a:ext>
            </a:extLst>
          </p:cNvPr>
          <p:cNvSpPr>
            <a:spLocks noGrp="1"/>
          </p:cNvSpPr>
          <p:nvPr>
            <p:ph type="title"/>
          </p:nvPr>
        </p:nvSpPr>
        <p:spPr>
          <a:xfrm>
            <a:off x="419100" y="591600"/>
            <a:ext cx="7984524" cy="1325563"/>
          </a:xfrm>
        </p:spPr>
        <p:txBody>
          <a:bodyPr/>
          <a:lstStyle/>
          <a:p>
            <a:r>
              <a:rPr lang="en-US" dirty="0"/>
              <a:t>Example: Vanuatu Court User Survey</a:t>
            </a:r>
          </a:p>
        </p:txBody>
      </p:sp>
      <p:sp>
        <p:nvSpPr>
          <p:cNvPr id="3" name="Content Placeholder 2">
            <a:extLst>
              <a:ext uri="{FF2B5EF4-FFF2-40B4-BE49-F238E27FC236}">
                <a16:creationId xmlns:a16="http://schemas.microsoft.com/office/drawing/2014/main" id="{FE309C3E-1392-82E5-443B-4BC10429CFE7}"/>
              </a:ext>
            </a:extLst>
          </p:cNvPr>
          <p:cNvSpPr>
            <a:spLocks noGrp="1"/>
          </p:cNvSpPr>
          <p:nvPr>
            <p:ph idx="1"/>
          </p:nvPr>
        </p:nvSpPr>
        <p:spPr>
          <a:xfrm>
            <a:off x="838200" y="1917163"/>
            <a:ext cx="6210300" cy="4747108"/>
          </a:xfrm>
        </p:spPr>
        <p:txBody>
          <a:bodyPr>
            <a:normAutofit fontScale="92500"/>
          </a:bodyPr>
          <a:lstStyle/>
          <a:p>
            <a:pPr fontAlgn="base"/>
            <a:r>
              <a:rPr lang="en-AU" b="0" i="0" u="none" strike="noStrike" dirty="0">
                <a:solidFill>
                  <a:srgbClr val="000000"/>
                </a:solidFill>
                <a:effectLst/>
                <a:latin typeface="Calibri" panose="020F0502020204030204" pitchFamily="34" charset="0"/>
              </a:rPr>
              <a:t>During 2021, the Vanuatu judiciary worked with the PJSI Accountability Adviser to develop:</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lvl="1" fontAlgn="base">
              <a:buFont typeface="Arial" panose="020B0604020202020204" pitchFamily="34" charset="0"/>
              <a:buChar char="•"/>
            </a:pPr>
            <a:r>
              <a:rPr lang="en-AU" b="0" i="0" u="none" strike="noStrike" dirty="0">
                <a:solidFill>
                  <a:srgbClr val="000000"/>
                </a:solidFill>
                <a:effectLst/>
                <a:latin typeface="Calibri" panose="020F0502020204030204" pitchFamily="34" charset="0"/>
              </a:rPr>
              <a:t>A survey instrument for the Magistrates Court that would have a focus on protection order cases </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lvl="1" fontAlgn="base">
              <a:buFont typeface="Arial" panose="020B0604020202020204" pitchFamily="34" charset="0"/>
              <a:buChar char="•"/>
            </a:pPr>
            <a:r>
              <a:rPr lang="en-AU" b="0" i="0" u="none" strike="noStrike" dirty="0">
                <a:solidFill>
                  <a:srgbClr val="000000"/>
                </a:solidFill>
                <a:effectLst/>
                <a:latin typeface="Calibri" panose="020F0502020204030204" pitchFamily="34" charset="0"/>
              </a:rPr>
              <a:t>A survey instrument for the Supreme Court </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lvl="1" fontAlgn="base">
              <a:buFont typeface="Arial" panose="020B0604020202020204" pitchFamily="34" charset="0"/>
              <a:buChar char="•"/>
            </a:pPr>
            <a:r>
              <a:rPr lang="en-AU" b="0" i="0" u="none" strike="noStrike" dirty="0">
                <a:solidFill>
                  <a:srgbClr val="000000"/>
                </a:solidFill>
                <a:effectLst/>
                <a:latin typeface="Calibri" panose="020F0502020204030204" pitchFamily="34" charset="0"/>
              </a:rPr>
              <a:t>A planning guide for conducting the court user surveys</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r>
              <a:rPr lang="en-AU" b="0" i="0" u="none" strike="noStrike" dirty="0">
                <a:solidFill>
                  <a:srgbClr val="000000"/>
                </a:solidFill>
                <a:effectLst/>
                <a:latin typeface="Calibri" panose="020F0502020204030204" pitchFamily="34" charset="0"/>
              </a:rPr>
              <a:t>The court user surveys were conducted between 15 -26 November 2021 targeting 4 different islands in 6 different locations.</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AU" b="0" i="0" dirty="0">
                <a:solidFill>
                  <a:srgbClr val="000000"/>
                </a:solidFill>
                <a:effectLst/>
                <a:latin typeface="Calibri" panose="020F0502020204030204" pitchFamily="34" charset="0"/>
              </a:rPr>
              <a:t>​</a:t>
            </a:r>
            <a:r>
              <a:rPr lang="en-AU" b="0" i="0" u="none" strike="noStrike" dirty="0">
                <a:solidFill>
                  <a:srgbClr val="000000"/>
                </a:solidFill>
                <a:effectLst/>
                <a:latin typeface="Calibri" panose="020F0502020204030204" pitchFamily="34" charset="0"/>
              </a:rPr>
              <a:t>The Vanuatu judiciary collaborated with University of the South Pacific students to assist with survey at each location. </a:t>
            </a:r>
            <a:r>
              <a:rPr lang="en-AU" b="0" i="0" dirty="0">
                <a:solidFill>
                  <a:srgbClr val="000000"/>
                </a:solidFill>
                <a:effectLst/>
                <a:latin typeface="Calibri" panose="020F0502020204030204" pitchFamily="34" charset="0"/>
              </a:rPr>
              <a:t>​</a:t>
            </a:r>
          </a:p>
          <a:p>
            <a:pPr algn="l" rtl="0" fontAlgn="base">
              <a:buFont typeface="Arial" panose="020B0604020202020204" pitchFamily="34" charset="0"/>
              <a:buChar char="•"/>
            </a:pPr>
            <a:r>
              <a:rPr lang="en-AU" dirty="0">
                <a:solidFill>
                  <a:srgbClr val="000000"/>
                </a:solidFill>
                <a:latin typeface="Calibri" panose="020F0502020204030204" pitchFamily="34" charset="0"/>
              </a:rPr>
              <a:t>FPA case data trends reviewed and considered in light of court user survey findings</a:t>
            </a:r>
            <a:endParaRPr lang="en-AU" b="0" i="0" dirty="0">
              <a:solidFill>
                <a:srgbClr val="000000"/>
              </a:solidFill>
              <a:effectLst/>
              <a:latin typeface="Arial" panose="020B0604020202020204" pitchFamily="34" charset="0"/>
            </a:endParaRPr>
          </a:p>
          <a:p>
            <a:endParaRPr lang="en-US" dirty="0"/>
          </a:p>
        </p:txBody>
      </p:sp>
      <p:pic>
        <p:nvPicPr>
          <p:cNvPr id="5" name="Picture 4" descr="A picture containing chart&#10;&#10;Description automatically generated">
            <a:extLst>
              <a:ext uri="{FF2B5EF4-FFF2-40B4-BE49-F238E27FC236}">
                <a16:creationId xmlns:a16="http://schemas.microsoft.com/office/drawing/2014/main" id="{A1ABA454-15D2-4728-AAB4-5B3D92ABB6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8333" y="-3340"/>
            <a:ext cx="4839867" cy="6858000"/>
          </a:xfrm>
          <a:prstGeom prst="rect">
            <a:avLst/>
          </a:prstGeom>
        </p:spPr>
      </p:pic>
    </p:spTree>
    <p:extLst>
      <p:ext uri="{BB962C8B-B14F-4D97-AF65-F5344CB8AC3E}">
        <p14:creationId xmlns:p14="http://schemas.microsoft.com/office/powerpoint/2010/main" val="2354079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C8D9F68-08DE-43B7-A4C2-036B8330CB5A}"/>
              </a:ext>
            </a:extLst>
          </p:cNvPr>
          <p:cNvSpPr txBox="1"/>
          <p:nvPr/>
        </p:nvSpPr>
        <p:spPr>
          <a:xfrm>
            <a:off x="0" y="606696"/>
            <a:ext cx="4297680" cy="565202"/>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BBA00"/>
              </a:solidFill>
              <a:effectLst/>
              <a:uLnTx/>
              <a:uFillTx/>
              <a:latin typeface="Corbel"/>
              <a:ea typeface="+mn-ea"/>
              <a:cs typeface="+mn-cs"/>
            </a:endParaRPr>
          </a:p>
        </p:txBody>
      </p:sp>
      <p:sp>
        <p:nvSpPr>
          <p:cNvPr id="26" name="Rectangle 25">
            <a:extLst>
              <a:ext uri="{FF2B5EF4-FFF2-40B4-BE49-F238E27FC236}">
                <a16:creationId xmlns:a16="http://schemas.microsoft.com/office/drawing/2014/main" id="{FB9B10C7-7541-4B6D-B1F3-72887531005C}"/>
              </a:ext>
            </a:extLst>
          </p:cNvPr>
          <p:cNvSpPr/>
          <p:nvPr/>
        </p:nvSpPr>
        <p:spPr>
          <a:xfrm>
            <a:off x="8463280" y="5854086"/>
            <a:ext cx="3362960" cy="68871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07E26"/>
              </a:solidFill>
              <a:effectLst/>
              <a:uLnTx/>
              <a:uFillTx/>
              <a:latin typeface="Corbel"/>
              <a:ea typeface="+mn-ea"/>
              <a:cs typeface="+mn-cs"/>
            </a:endParaRPr>
          </a:p>
        </p:txBody>
      </p:sp>
      <p:sp>
        <p:nvSpPr>
          <p:cNvPr id="4" name="Title 1">
            <a:extLst>
              <a:ext uri="{FF2B5EF4-FFF2-40B4-BE49-F238E27FC236}">
                <a16:creationId xmlns:a16="http://schemas.microsoft.com/office/drawing/2014/main" id="{360DED78-09AE-4D0D-8723-94A6CB8BC4C4}"/>
              </a:ext>
            </a:extLst>
          </p:cNvPr>
          <p:cNvSpPr txBox="1">
            <a:spLocks/>
          </p:cNvSpPr>
          <p:nvPr/>
        </p:nvSpPr>
        <p:spPr>
          <a:xfrm>
            <a:off x="361406" y="692212"/>
            <a:ext cx="11158714" cy="9593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2800" b="1" i="0" u="none" strike="noStrike" kern="1200" cap="none" spc="0" normalizeH="0" baseline="0" noProof="0" dirty="0">
                <a:ln>
                  <a:noFill/>
                </a:ln>
                <a:solidFill>
                  <a:srgbClr val="003E59"/>
                </a:solidFill>
                <a:effectLst/>
                <a:uLnTx/>
                <a:uFillTx/>
                <a:latin typeface="Corbel" panose="020B0503020204020204" pitchFamily="34" charset="0"/>
                <a:ea typeface="Corbel" panose="020B0503020204020204" pitchFamily="34" charset="0"/>
                <a:cs typeface="Times New Roman" panose="02020603050405020304" pitchFamily="18" charset="0"/>
              </a:rPr>
              <a:t>Vanuatu Census Data</a:t>
            </a:r>
            <a:endParaRPr kumimoji="0" lang="en-NZ" sz="2800" b="1" i="0" u="none" strike="noStrike" kern="1200" cap="none" spc="0" normalizeH="0" baseline="0" noProof="0" dirty="0">
              <a:ln>
                <a:noFill/>
              </a:ln>
              <a:solidFill>
                <a:srgbClr val="003E59"/>
              </a:solidFill>
              <a:effectLst/>
              <a:uLnTx/>
              <a:uFillTx/>
              <a:latin typeface="Corbel"/>
              <a:ea typeface="+mj-ea"/>
              <a:cs typeface="+mj-cs"/>
            </a:endParaRPr>
          </a:p>
        </p:txBody>
      </p:sp>
      <p:pic>
        <p:nvPicPr>
          <p:cNvPr id="13" name="Picture 12">
            <a:extLst>
              <a:ext uri="{FF2B5EF4-FFF2-40B4-BE49-F238E27FC236}">
                <a16:creationId xmlns:a16="http://schemas.microsoft.com/office/drawing/2014/main" id="{9487AE43-1FFB-41F5-85B5-1CF8CF2F2F3C}"/>
              </a:ext>
            </a:extLst>
          </p:cNvPr>
          <p:cNvPicPr>
            <a:picLocks noChangeAspect="1"/>
          </p:cNvPicPr>
          <p:nvPr/>
        </p:nvPicPr>
        <p:blipFill rotWithShape="1">
          <a:blip r:embed="rId2">
            <a:extLst>
              <a:ext uri="{28A0092B-C50C-407E-A947-70E740481C1C}">
                <a14:useLocalDpi xmlns:a14="http://schemas.microsoft.com/office/drawing/2010/main" val="0"/>
              </a:ext>
            </a:extLst>
          </a:blip>
          <a:srcRect l="47128" t="27769"/>
          <a:stretch/>
        </p:blipFill>
        <p:spPr>
          <a:xfrm rot="16200000">
            <a:off x="8029897" y="546601"/>
            <a:ext cx="4754077" cy="3667874"/>
          </a:xfrm>
          <a:prstGeom prst="rect">
            <a:avLst/>
          </a:prstGeom>
        </p:spPr>
      </p:pic>
      <p:graphicFrame>
        <p:nvGraphicFramePr>
          <p:cNvPr id="19" name="Chart 18">
            <a:extLst>
              <a:ext uri="{FF2B5EF4-FFF2-40B4-BE49-F238E27FC236}">
                <a16:creationId xmlns:a16="http://schemas.microsoft.com/office/drawing/2014/main" id="{7B1AE7B2-489F-424A-8B81-EBCB0A5FC32A}"/>
              </a:ext>
            </a:extLst>
          </p:cNvPr>
          <p:cNvGraphicFramePr/>
          <p:nvPr/>
        </p:nvGraphicFramePr>
        <p:xfrm>
          <a:off x="1913410" y="-1747964"/>
          <a:ext cx="8920480" cy="7082124"/>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DC52A911-734A-42C4-9C81-715E067FE205}"/>
              </a:ext>
            </a:extLst>
          </p:cNvPr>
          <p:cNvSpPr txBox="1"/>
          <p:nvPr/>
        </p:nvSpPr>
        <p:spPr>
          <a:xfrm>
            <a:off x="938997" y="2602211"/>
            <a:ext cx="7761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003E59"/>
                </a:solidFill>
                <a:effectLst/>
                <a:uLnTx/>
                <a:uFillTx/>
                <a:latin typeface="Corbel"/>
                <a:ea typeface="+mn-ea"/>
                <a:cs typeface="+mn-cs"/>
              </a:rPr>
              <a:t>Urban</a:t>
            </a:r>
          </a:p>
        </p:txBody>
      </p:sp>
      <p:sp>
        <p:nvSpPr>
          <p:cNvPr id="21" name="TextBox 20">
            <a:extLst>
              <a:ext uri="{FF2B5EF4-FFF2-40B4-BE49-F238E27FC236}">
                <a16:creationId xmlns:a16="http://schemas.microsoft.com/office/drawing/2014/main" id="{96EDB06B-C003-4A54-A721-E5A52896A866}"/>
              </a:ext>
            </a:extLst>
          </p:cNvPr>
          <p:cNvSpPr txBox="1"/>
          <p:nvPr/>
        </p:nvSpPr>
        <p:spPr>
          <a:xfrm>
            <a:off x="938997" y="4356035"/>
            <a:ext cx="6814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003E59"/>
                </a:solidFill>
                <a:effectLst/>
                <a:uLnTx/>
                <a:uFillTx/>
                <a:latin typeface="Corbel"/>
                <a:ea typeface="+mn-ea"/>
                <a:cs typeface="+mn-cs"/>
              </a:rPr>
              <a:t>Rural</a:t>
            </a:r>
          </a:p>
        </p:txBody>
      </p:sp>
      <p:sp>
        <p:nvSpPr>
          <p:cNvPr id="22" name="Rectangle 21">
            <a:extLst>
              <a:ext uri="{FF2B5EF4-FFF2-40B4-BE49-F238E27FC236}">
                <a16:creationId xmlns:a16="http://schemas.microsoft.com/office/drawing/2014/main" id="{955B382E-F9BF-4F24-A093-4D76DEFEE2D7}"/>
              </a:ext>
            </a:extLst>
          </p:cNvPr>
          <p:cNvSpPr/>
          <p:nvPr/>
        </p:nvSpPr>
        <p:spPr>
          <a:xfrm>
            <a:off x="8638740" y="6016100"/>
            <a:ext cx="385278" cy="39416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07E26"/>
              </a:solidFill>
              <a:effectLst/>
              <a:uLnTx/>
              <a:uFillTx/>
              <a:latin typeface="Corbel"/>
              <a:ea typeface="+mn-ea"/>
              <a:cs typeface="+mn-cs"/>
            </a:endParaRPr>
          </a:p>
        </p:txBody>
      </p:sp>
      <p:sp>
        <p:nvSpPr>
          <p:cNvPr id="24" name="TextBox 23">
            <a:extLst>
              <a:ext uri="{FF2B5EF4-FFF2-40B4-BE49-F238E27FC236}">
                <a16:creationId xmlns:a16="http://schemas.microsoft.com/office/drawing/2014/main" id="{3D2C989E-B025-464E-844F-AE3F461FDC80}"/>
              </a:ext>
            </a:extLst>
          </p:cNvPr>
          <p:cNvSpPr txBox="1"/>
          <p:nvPr/>
        </p:nvSpPr>
        <p:spPr>
          <a:xfrm>
            <a:off x="9199478" y="6028518"/>
            <a:ext cx="12164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003E59"/>
                </a:solidFill>
                <a:effectLst/>
                <a:uLnTx/>
                <a:uFillTx/>
                <a:latin typeface="Corbel"/>
                <a:ea typeface="+mn-ea"/>
                <a:cs typeface="+mn-cs"/>
              </a:rPr>
              <a:t>Population</a:t>
            </a:r>
          </a:p>
        </p:txBody>
      </p:sp>
      <p:sp>
        <p:nvSpPr>
          <p:cNvPr id="28" name="TextBox 27">
            <a:extLst>
              <a:ext uri="{FF2B5EF4-FFF2-40B4-BE49-F238E27FC236}">
                <a16:creationId xmlns:a16="http://schemas.microsoft.com/office/drawing/2014/main" id="{7DEEEEBB-C91B-48D7-8A16-E5359FE8C8A5}"/>
              </a:ext>
            </a:extLst>
          </p:cNvPr>
          <p:cNvSpPr txBox="1"/>
          <p:nvPr/>
        </p:nvSpPr>
        <p:spPr>
          <a:xfrm>
            <a:off x="4441232" y="2602211"/>
            <a:ext cx="5977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003E59"/>
                </a:solidFill>
                <a:effectLst/>
                <a:uLnTx/>
                <a:uFillTx/>
                <a:latin typeface="Corbel"/>
                <a:ea typeface="+mn-ea"/>
                <a:cs typeface="+mn-cs"/>
              </a:rPr>
              <a:t>22%</a:t>
            </a:r>
          </a:p>
        </p:txBody>
      </p:sp>
      <p:sp>
        <p:nvSpPr>
          <p:cNvPr id="29" name="TextBox 28">
            <a:extLst>
              <a:ext uri="{FF2B5EF4-FFF2-40B4-BE49-F238E27FC236}">
                <a16:creationId xmlns:a16="http://schemas.microsoft.com/office/drawing/2014/main" id="{DD04C739-83DD-4BF9-852B-AFC797F0F7CA}"/>
              </a:ext>
            </a:extLst>
          </p:cNvPr>
          <p:cNvSpPr txBox="1"/>
          <p:nvPr/>
        </p:nvSpPr>
        <p:spPr>
          <a:xfrm>
            <a:off x="9814561" y="4278611"/>
            <a:ext cx="5886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003E59"/>
                </a:solidFill>
                <a:effectLst/>
                <a:uLnTx/>
                <a:uFillTx/>
                <a:latin typeface="Corbel"/>
                <a:ea typeface="+mn-ea"/>
                <a:cs typeface="+mn-cs"/>
              </a:rPr>
              <a:t>78%</a:t>
            </a:r>
          </a:p>
        </p:txBody>
      </p:sp>
    </p:spTree>
    <p:extLst>
      <p:ext uri="{BB962C8B-B14F-4D97-AF65-F5344CB8AC3E}">
        <p14:creationId xmlns:p14="http://schemas.microsoft.com/office/powerpoint/2010/main" val="636275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FC741A22-CB5A-4702-AE2C-535E568685D6}"/>
              </a:ext>
            </a:extLst>
          </p:cNvPr>
          <p:cNvSpPr txBox="1"/>
          <p:nvPr/>
        </p:nvSpPr>
        <p:spPr>
          <a:xfrm>
            <a:off x="0" y="606696"/>
            <a:ext cx="4355404" cy="565202"/>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BBA00"/>
              </a:solidFill>
              <a:effectLst/>
              <a:uLnTx/>
              <a:uFillTx/>
              <a:latin typeface="Corbel"/>
              <a:ea typeface="+mn-ea"/>
              <a:cs typeface="+mn-cs"/>
            </a:endParaRPr>
          </a:p>
        </p:txBody>
      </p:sp>
      <p:sp>
        <p:nvSpPr>
          <p:cNvPr id="18" name="Oval 17">
            <a:extLst>
              <a:ext uri="{FF2B5EF4-FFF2-40B4-BE49-F238E27FC236}">
                <a16:creationId xmlns:a16="http://schemas.microsoft.com/office/drawing/2014/main" id="{C20B4339-1F4C-4B34-8BDF-FD31E1D0AA75}"/>
              </a:ext>
            </a:extLst>
          </p:cNvPr>
          <p:cNvSpPr/>
          <p:nvPr/>
        </p:nvSpPr>
        <p:spPr>
          <a:xfrm>
            <a:off x="3357446" y="4545166"/>
            <a:ext cx="2077791" cy="200027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07E26"/>
              </a:solidFill>
              <a:effectLst/>
              <a:uLnTx/>
              <a:uFillTx/>
              <a:latin typeface="Corbel"/>
              <a:ea typeface="+mn-ea"/>
              <a:cs typeface="+mn-cs"/>
            </a:endParaRPr>
          </a:p>
        </p:txBody>
      </p:sp>
      <p:sp>
        <p:nvSpPr>
          <p:cNvPr id="26" name="Rectangle 25">
            <a:extLst>
              <a:ext uri="{FF2B5EF4-FFF2-40B4-BE49-F238E27FC236}">
                <a16:creationId xmlns:a16="http://schemas.microsoft.com/office/drawing/2014/main" id="{FB9B10C7-7541-4B6D-B1F3-72887531005C}"/>
              </a:ext>
            </a:extLst>
          </p:cNvPr>
          <p:cNvSpPr/>
          <p:nvPr/>
        </p:nvSpPr>
        <p:spPr>
          <a:xfrm>
            <a:off x="8463280" y="5334160"/>
            <a:ext cx="3362960" cy="120864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07E26"/>
              </a:solidFill>
              <a:effectLst/>
              <a:uLnTx/>
              <a:uFillTx/>
              <a:latin typeface="Corbel"/>
              <a:ea typeface="+mn-ea"/>
              <a:cs typeface="+mn-cs"/>
            </a:endParaRPr>
          </a:p>
        </p:txBody>
      </p:sp>
      <p:pic>
        <p:nvPicPr>
          <p:cNvPr id="13" name="Picture 12">
            <a:extLst>
              <a:ext uri="{FF2B5EF4-FFF2-40B4-BE49-F238E27FC236}">
                <a16:creationId xmlns:a16="http://schemas.microsoft.com/office/drawing/2014/main" id="{9487AE43-1FFB-41F5-85B5-1CF8CF2F2F3C}"/>
              </a:ext>
            </a:extLst>
          </p:cNvPr>
          <p:cNvPicPr>
            <a:picLocks noChangeAspect="1"/>
          </p:cNvPicPr>
          <p:nvPr/>
        </p:nvPicPr>
        <p:blipFill rotWithShape="1">
          <a:blip r:embed="rId2">
            <a:extLst>
              <a:ext uri="{28A0092B-C50C-407E-A947-70E740481C1C}">
                <a14:useLocalDpi xmlns:a14="http://schemas.microsoft.com/office/drawing/2010/main" val="0"/>
              </a:ext>
            </a:extLst>
          </a:blip>
          <a:srcRect l="47128" t="27769"/>
          <a:stretch/>
        </p:blipFill>
        <p:spPr>
          <a:xfrm rot="16200000">
            <a:off x="8029897" y="546601"/>
            <a:ext cx="4754077" cy="3667874"/>
          </a:xfrm>
          <a:prstGeom prst="rect">
            <a:avLst/>
          </a:prstGeom>
        </p:spPr>
      </p:pic>
      <p:graphicFrame>
        <p:nvGraphicFramePr>
          <p:cNvPr id="19" name="Chart 18">
            <a:extLst>
              <a:ext uri="{FF2B5EF4-FFF2-40B4-BE49-F238E27FC236}">
                <a16:creationId xmlns:a16="http://schemas.microsoft.com/office/drawing/2014/main" id="{7B1AE7B2-489F-424A-8B81-EBCB0A5FC32A}"/>
              </a:ext>
            </a:extLst>
          </p:cNvPr>
          <p:cNvGraphicFramePr/>
          <p:nvPr/>
        </p:nvGraphicFramePr>
        <p:xfrm>
          <a:off x="1913410" y="-1747964"/>
          <a:ext cx="8920480" cy="7082124"/>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DC52A911-734A-42C4-9C81-715E067FE205}"/>
              </a:ext>
            </a:extLst>
          </p:cNvPr>
          <p:cNvSpPr txBox="1"/>
          <p:nvPr/>
        </p:nvSpPr>
        <p:spPr>
          <a:xfrm>
            <a:off x="938997" y="2602211"/>
            <a:ext cx="7761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003E59"/>
                </a:solidFill>
                <a:effectLst/>
                <a:uLnTx/>
                <a:uFillTx/>
                <a:latin typeface="Corbel"/>
                <a:ea typeface="+mn-ea"/>
                <a:cs typeface="+mn-cs"/>
              </a:rPr>
              <a:t>Urban</a:t>
            </a:r>
          </a:p>
        </p:txBody>
      </p:sp>
      <p:sp>
        <p:nvSpPr>
          <p:cNvPr id="21" name="TextBox 20">
            <a:extLst>
              <a:ext uri="{FF2B5EF4-FFF2-40B4-BE49-F238E27FC236}">
                <a16:creationId xmlns:a16="http://schemas.microsoft.com/office/drawing/2014/main" id="{96EDB06B-C003-4A54-A721-E5A52896A866}"/>
              </a:ext>
            </a:extLst>
          </p:cNvPr>
          <p:cNvSpPr txBox="1"/>
          <p:nvPr/>
        </p:nvSpPr>
        <p:spPr>
          <a:xfrm>
            <a:off x="938997" y="4356035"/>
            <a:ext cx="6814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003E59"/>
                </a:solidFill>
                <a:effectLst/>
                <a:uLnTx/>
                <a:uFillTx/>
                <a:latin typeface="Corbel"/>
                <a:ea typeface="+mn-ea"/>
                <a:cs typeface="+mn-cs"/>
              </a:rPr>
              <a:t>Rural</a:t>
            </a:r>
          </a:p>
        </p:txBody>
      </p:sp>
      <p:sp>
        <p:nvSpPr>
          <p:cNvPr id="22" name="Rectangle 21">
            <a:extLst>
              <a:ext uri="{FF2B5EF4-FFF2-40B4-BE49-F238E27FC236}">
                <a16:creationId xmlns:a16="http://schemas.microsoft.com/office/drawing/2014/main" id="{955B382E-F9BF-4F24-A093-4D76DEFEE2D7}"/>
              </a:ext>
            </a:extLst>
          </p:cNvPr>
          <p:cNvSpPr/>
          <p:nvPr/>
        </p:nvSpPr>
        <p:spPr>
          <a:xfrm>
            <a:off x="8638740" y="6016100"/>
            <a:ext cx="385278" cy="394169"/>
          </a:xfrm>
          <a:prstGeom prst="rect">
            <a:avLst/>
          </a:prstGeom>
          <a:solidFill>
            <a:srgbClr val="013E5A"/>
          </a:solidFill>
          <a:ln>
            <a:solidFill>
              <a:srgbClr val="013E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07E26"/>
              </a:solidFill>
              <a:effectLst/>
              <a:uLnTx/>
              <a:uFillTx/>
              <a:latin typeface="Corbel"/>
              <a:ea typeface="+mn-ea"/>
              <a:cs typeface="+mn-cs"/>
            </a:endParaRPr>
          </a:p>
        </p:txBody>
      </p:sp>
      <p:sp>
        <p:nvSpPr>
          <p:cNvPr id="24" name="TextBox 23">
            <a:extLst>
              <a:ext uri="{FF2B5EF4-FFF2-40B4-BE49-F238E27FC236}">
                <a16:creationId xmlns:a16="http://schemas.microsoft.com/office/drawing/2014/main" id="{3D2C989E-B025-464E-844F-AE3F461FDC80}"/>
              </a:ext>
            </a:extLst>
          </p:cNvPr>
          <p:cNvSpPr txBox="1"/>
          <p:nvPr/>
        </p:nvSpPr>
        <p:spPr>
          <a:xfrm>
            <a:off x="9199478" y="6028518"/>
            <a:ext cx="2316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003E59"/>
                </a:solidFill>
                <a:effectLst/>
                <a:uLnTx/>
                <a:uFillTx/>
                <a:latin typeface="Corbel"/>
                <a:ea typeface="+mn-ea"/>
                <a:cs typeface="+mn-cs"/>
              </a:rPr>
              <a:t>Protection order cases</a:t>
            </a:r>
          </a:p>
        </p:txBody>
      </p:sp>
      <p:sp>
        <p:nvSpPr>
          <p:cNvPr id="12" name="Rectangle 11">
            <a:extLst>
              <a:ext uri="{FF2B5EF4-FFF2-40B4-BE49-F238E27FC236}">
                <a16:creationId xmlns:a16="http://schemas.microsoft.com/office/drawing/2014/main" id="{800A3D31-4474-4636-B18C-182D7CCBF315}"/>
              </a:ext>
            </a:extLst>
          </p:cNvPr>
          <p:cNvSpPr/>
          <p:nvPr/>
        </p:nvSpPr>
        <p:spPr>
          <a:xfrm>
            <a:off x="8638740" y="5489400"/>
            <a:ext cx="385278" cy="39416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07E26"/>
              </a:solidFill>
              <a:effectLst/>
              <a:uLnTx/>
              <a:uFillTx/>
              <a:latin typeface="Corbel"/>
              <a:ea typeface="+mn-ea"/>
              <a:cs typeface="+mn-cs"/>
            </a:endParaRPr>
          </a:p>
        </p:txBody>
      </p:sp>
      <p:sp>
        <p:nvSpPr>
          <p:cNvPr id="14" name="TextBox 13">
            <a:extLst>
              <a:ext uri="{FF2B5EF4-FFF2-40B4-BE49-F238E27FC236}">
                <a16:creationId xmlns:a16="http://schemas.microsoft.com/office/drawing/2014/main" id="{EDB58645-76C9-43B3-B4A0-54A49DBF94D3}"/>
              </a:ext>
            </a:extLst>
          </p:cNvPr>
          <p:cNvSpPr txBox="1"/>
          <p:nvPr/>
        </p:nvSpPr>
        <p:spPr>
          <a:xfrm>
            <a:off x="9199478" y="5495530"/>
            <a:ext cx="12164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003E59"/>
                </a:solidFill>
                <a:effectLst/>
                <a:uLnTx/>
                <a:uFillTx/>
                <a:latin typeface="Corbel"/>
                <a:ea typeface="+mn-ea"/>
                <a:cs typeface="+mn-cs"/>
              </a:rPr>
              <a:t>Population</a:t>
            </a:r>
          </a:p>
        </p:txBody>
      </p:sp>
      <p:pic>
        <p:nvPicPr>
          <p:cNvPr id="5" name="Graphic 4" descr="Line arrow: Clockwise curve with solid fill">
            <a:extLst>
              <a:ext uri="{FF2B5EF4-FFF2-40B4-BE49-F238E27FC236}">
                <a16:creationId xmlns:a16="http://schemas.microsoft.com/office/drawing/2014/main" id="{73B53E11-7614-4C72-8421-E66A088540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7300503" flipH="1">
            <a:off x="7796333" y="1739153"/>
            <a:ext cx="914400" cy="914400"/>
          </a:xfrm>
          <a:prstGeom prst="rect">
            <a:avLst/>
          </a:prstGeom>
        </p:spPr>
      </p:pic>
      <p:sp>
        <p:nvSpPr>
          <p:cNvPr id="3" name="Oval 2">
            <a:extLst>
              <a:ext uri="{FF2B5EF4-FFF2-40B4-BE49-F238E27FC236}">
                <a16:creationId xmlns:a16="http://schemas.microsoft.com/office/drawing/2014/main" id="{A0BE1F11-0340-4216-9485-0F9E4BDA10A6}"/>
              </a:ext>
            </a:extLst>
          </p:cNvPr>
          <p:cNvSpPr/>
          <p:nvPr/>
        </p:nvSpPr>
        <p:spPr>
          <a:xfrm>
            <a:off x="5564148" y="520226"/>
            <a:ext cx="2238375" cy="208198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07E26"/>
              </a:solidFill>
              <a:effectLst/>
              <a:uLnTx/>
              <a:uFillTx/>
              <a:latin typeface="Corbel"/>
              <a:ea typeface="+mn-ea"/>
              <a:cs typeface="+mn-cs"/>
            </a:endParaRPr>
          </a:p>
        </p:txBody>
      </p:sp>
      <p:sp>
        <p:nvSpPr>
          <p:cNvPr id="15" name="TextBox 14">
            <a:extLst>
              <a:ext uri="{FF2B5EF4-FFF2-40B4-BE49-F238E27FC236}">
                <a16:creationId xmlns:a16="http://schemas.microsoft.com/office/drawing/2014/main" id="{A08F096E-46BA-457E-8566-72F7E7A271D3}"/>
              </a:ext>
            </a:extLst>
          </p:cNvPr>
          <p:cNvSpPr txBox="1"/>
          <p:nvPr/>
        </p:nvSpPr>
        <p:spPr>
          <a:xfrm>
            <a:off x="5720516" y="709080"/>
            <a:ext cx="1947346"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E59"/>
                </a:solidFill>
                <a:effectLst/>
                <a:uLnTx/>
                <a:uFillTx/>
                <a:latin typeface="Corbel"/>
                <a:ea typeface="+mn-ea"/>
                <a:cs typeface="+mn-cs"/>
              </a:rPr>
              <a:t>71% </a:t>
            </a:r>
            <a:r>
              <a:rPr kumimoji="0" lang="en-US" sz="2000" b="0" i="0" u="none" strike="noStrike" kern="1200" cap="none" spc="0" normalizeH="0" baseline="0" noProof="0" dirty="0">
                <a:ln>
                  <a:noFill/>
                </a:ln>
                <a:solidFill>
                  <a:srgbClr val="003E59"/>
                </a:solidFill>
                <a:effectLst/>
                <a:uLnTx/>
                <a:uFillTx/>
                <a:latin typeface="Corbel"/>
                <a:ea typeface="+mn-ea"/>
                <a:cs typeface="+mn-cs"/>
              </a:rPr>
              <a:t>of protection order cases in 2021 were filed in </a:t>
            </a:r>
            <a:r>
              <a:rPr kumimoji="0" lang="en-US" sz="2000" b="1" i="0" u="none" strike="noStrike" kern="1200" cap="none" spc="0" normalizeH="0" baseline="0" noProof="0" dirty="0">
                <a:ln>
                  <a:noFill/>
                </a:ln>
                <a:solidFill>
                  <a:srgbClr val="003E59"/>
                </a:solidFill>
                <a:effectLst/>
                <a:uLnTx/>
                <a:uFillTx/>
                <a:latin typeface="Corbel"/>
                <a:ea typeface="+mn-ea"/>
                <a:cs typeface="+mn-cs"/>
              </a:rPr>
              <a:t>urban areas</a:t>
            </a:r>
          </a:p>
        </p:txBody>
      </p:sp>
      <p:pic>
        <p:nvPicPr>
          <p:cNvPr id="16" name="Graphic 15" descr="Line arrow: Clockwise curve with solid fill">
            <a:extLst>
              <a:ext uri="{FF2B5EF4-FFF2-40B4-BE49-F238E27FC236}">
                <a16:creationId xmlns:a16="http://schemas.microsoft.com/office/drawing/2014/main" id="{63B173A1-4860-4185-9A10-9AF53D043F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353511">
            <a:off x="2310448" y="4840320"/>
            <a:ext cx="914400" cy="914400"/>
          </a:xfrm>
          <a:prstGeom prst="rect">
            <a:avLst/>
          </a:prstGeom>
        </p:spPr>
      </p:pic>
      <p:sp>
        <p:nvSpPr>
          <p:cNvPr id="17" name="TextBox 16">
            <a:extLst>
              <a:ext uri="{FF2B5EF4-FFF2-40B4-BE49-F238E27FC236}">
                <a16:creationId xmlns:a16="http://schemas.microsoft.com/office/drawing/2014/main" id="{C23EB987-E36E-4808-9476-4F2E932E3366}"/>
              </a:ext>
            </a:extLst>
          </p:cNvPr>
          <p:cNvSpPr txBox="1"/>
          <p:nvPr/>
        </p:nvSpPr>
        <p:spPr>
          <a:xfrm>
            <a:off x="3430174" y="4897657"/>
            <a:ext cx="1932337"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E59"/>
                </a:solidFill>
                <a:effectLst/>
                <a:uLnTx/>
                <a:uFillTx/>
                <a:latin typeface="Corbel"/>
                <a:ea typeface="+mn-ea"/>
                <a:cs typeface="+mn-cs"/>
              </a:rPr>
              <a:t>Only </a:t>
            </a:r>
            <a:r>
              <a:rPr kumimoji="0" lang="en-US" sz="1800" b="1" i="0" u="none" strike="noStrike" kern="1200" cap="none" spc="0" normalizeH="0" baseline="0" noProof="0" dirty="0">
                <a:ln>
                  <a:noFill/>
                </a:ln>
                <a:solidFill>
                  <a:srgbClr val="003E59"/>
                </a:solidFill>
                <a:effectLst/>
                <a:uLnTx/>
                <a:uFillTx/>
                <a:latin typeface="Corbel"/>
                <a:ea typeface="+mn-ea"/>
                <a:cs typeface="+mn-cs"/>
              </a:rPr>
              <a:t>4% </a:t>
            </a:r>
            <a:r>
              <a:rPr kumimoji="0" lang="en-US" sz="1800" b="0" i="0" u="none" strike="noStrike" kern="1200" cap="none" spc="0" normalizeH="0" baseline="0" noProof="0" dirty="0">
                <a:ln>
                  <a:noFill/>
                </a:ln>
                <a:solidFill>
                  <a:srgbClr val="003E59"/>
                </a:solidFill>
                <a:effectLst/>
                <a:uLnTx/>
                <a:uFillTx/>
                <a:latin typeface="Corbel"/>
                <a:ea typeface="+mn-ea"/>
                <a:cs typeface="+mn-cs"/>
              </a:rPr>
              <a:t>of cases come from outside locations with permanent court registries</a:t>
            </a:r>
            <a:endParaRPr kumimoji="0" lang="en-NZ" sz="1800" b="0" i="0" u="none" strike="noStrike" kern="1200" cap="none" spc="0" normalizeH="0" baseline="0" noProof="0" dirty="0">
              <a:ln>
                <a:noFill/>
              </a:ln>
              <a:solidFill>
                <a:srgbClr val="003E59"/>
              </a:solidFill>
              <a:effectLst/>
              <a:uLnTx/>
              <a:uFillTx/>
              <a:latin typeface="Corbel"/>
              <a:ea typeface="+mn-ea"/>
              <a:cs typeface="+mn-cs"/>
            </a:endParaRPr>
          </a:p>
        </p:txBody>
      </p:sp>
      <p:sp>
        <p:nvSpPr>
          <p:cNvPr id="2" name="TextBox 1">
            <a:extLst>
              <a:ext uri="{FF2B5EF4-FFF2-40B4-BE49-F238E27FC236}">
                <a16:creationId xmlns:a16="http://schemas.microsoft.com/office/drawing/2014/main" id="{04536678-B1DC-786B-5DED-720813BD125A}"/>
              </a:ext>
            </a:extLst>
          </p:cNvPr>
          <p:cNvSpPr txBox="1"/>
          <p:nvPr/>
        </p:nvSpPr>
        <p:spPr>
          <a:xfrm>
            <a:off x="9689967" y="4008075"/>
            <a:ext cx="5886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003E59"/>
                </a:solidFill>
                <a:effectLst/>
                <a:uLnTx/>
                <a:uFillTx/>
                <a:latin typeface="Corbel"/>
                <a:ea typeface="+mn-ea"/>
                <a:cs typeface="+mn-cs"/>
              </a:rPr>
              <a:t>78%</a:t>
            </a:r>
          </a:p>
        </p:txBody>
      </p:sp>
      <p:sp>
        <p:nvSpPr>
          <p:cNvPr id="6" name="TextBox 5">
            <a:extLst>
              <a:ext uri="{FF2B5EF4-FFF2-40B4-BE49-F238E27FC236}">
                <a16:creationId xmlns:a16="http://schemas.microsoft.com/office/drawing/2014/main" id="{560FD22E-112B-97B6-C311-6C380DC58C0A}"/>
              </a:ext>
            </a:extLst>
          </p:cNvPr>
          <p:cNvSpPr txBox="1"/>
          <p:nvPr/>
        </p:nvSpPr>
        <p:spPr>
          <a:xfrm>
            <a:off x="4309179" y="2339458"/>
            <a:ext cx="5977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003E59"/>
                </a:solidFill>
                <a:effectLst/>
                <a:uLnTx/>
                <a:uFillTx/>
                <a:latin typeface="Corbel"/>
                <a:ea typeface="+mn-ea"/>
                <a:cs typeface="+mn-cs"/>
              </a:rPr>
              <a:t>22%</a:t>
            </a:r>
          </a:p>
        </p:txBody>
      </p:sp>
      <p:sp>
        <p:nvSpPr>
          <p:cNvPr id="7" name="Title 1">
            <a:extLst>
              <a:ext uri="{FF2B5EF4-FFF2-40B4-BE49-F238E27FC236}">
                <a16:creationId xmlns:a16="http://schemas.microsoft.com/office/drawing/2014/main" id="{37611AE7-62CC-A126-743C-8345BE820C00}"/>
              </a:ext>
            </a:extLst>
          </p:cNvPr>
          <p:cNvSpPr txBox="1">
            <a:spLocks/>
          </p:cNvSpPr>
          <p:nvPr/>
        </p:nvSpPr>
        <p:spPr>
          <a:xfrm>
            <a:off x="357424" y="659135"/>
            <a:ext cx="11158714" cy="9593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2800" b="1" i="0" u="none" strike="noStrike" kern="1200" cap="none" spc="0" normalizeH="0" baseline="0" noProof="0" dirty="0">
                <a:ln>
                  <a:noFill/>
                </a:ln>
                <a:solidFill>
                  <a:srgbClr val="003E59"/>
                </a:solidFill>
                <a:effectLst/>
                <a:uLnTx/>
                <a:uFillTx/>
                <a:latin typeface="Corbel" panose="020B0503020204020204" pitchFamily="34" charset="0"/>
                <a:ea typeface="Corbel" panose="020B0503020204020204" pitchFamily="34" charset="0"/>
                <a:cs typeface="Times New Roman" panose="02020603050405020304" pitchFamily="18" charset="0"/>
              </a:rPr>
              <a:t>Vanuatu Census Data</a:t>
            </a:r>
            <a:endParaRPr kumimoji="0" lang="en-NZ" sz="2800" b="1" i="0" u="none" strike="noStrike" kern="1200" cap="none" spc="0" normalizeH="0" baseline="0" noProof="0" dirty="0">
              <a:ln>
                <a:noFill/>
              </a:ln>
              <a:solidFill>
                <a:srgbClr val="003E59"/>
              </a:solidFill>
              <a:effectLst/>
              <a:uLnTx/>
              <a:uFillTx/>
              <a:latin typeface="Corbel"/>
              <a:ea typeface="+mj-ea"/>
              <a:cs typeface="+mj-cs"/>
            </a:endParaRPr>
          </a:p>
        </p:txBody>
      </p:sp>
    </p:spTree>
    <p:extLst>
      <p:ext uri="{BB962C8B-B14F-4D97-AF65-F5344CB8AC3E}">
        <p14:creationId xmlns:p14="http://schemas.microsoft.com/office/powerpoint/2010/main" val="144769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FC741A22-CB5A-4702-AE2C-535E568685D6}"/>
              </a:ext>
            </a:extLst>
          </p:cNvPr>
          <p:cNvSpPr txBox="1"/>
          <p:nvPr/>
        </p:nvSpPr>
        <p:spPr>
          <a:xfrm>
            <a:off x="0" y="606696"/>
            <a:ext cx="4355404" cy="565202"/>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BBA00"/>
              </a:solidFill>
              <a:effectLst/>
              <a:uLnTx/>
              <a:uFillTx/>
              <a:latin typeface="Corbel"/>
              <a:ea typeface="+mn-ea"/>
              <a:cs typeface="+mn-cs"/>
            </a:endParaRPr>
          </a:p>
        </p:txBody>
      </p:sp>
      <p:pic>
        <p:nvPicPr>
          <p:cNvPr id="13" name="Picture 12">
            <a:extLst>
              <a:ext uri="{FF2B5EF4-FFF2-40B4-BE49-F238E27FC236}">
                <a16:creationId xmlns:a16="http://schemas.microsoft.com/office/drawing/2014/main" id="{9487AE43-1FFB-41F5-85B5-1CF8CF2F2F3C}"/>
              </a:ext>
            </a:extLst>
          </p:cNvPr>
          <p:cNvPicPr>
            <a:picLocks noChangeAspect="1"/>
          </p:cNvPicPr>
          <p:nvPr/>
        </p:nvPicPr>
        <p:blipFill rotWithShape="1">
          <a:blip r:embed="rId2">
            <a:extLst>
              <a:ext uri="{28A0092B-C50C-407E-A947-70E740481C1C}">
                <a14:useLocalDpi xmlns:a14="http://schemas.microsoft.com/office/drawing/2010/main" val="0"/>
              </a:ext>
            </a:extLst>
          </a:blip>
          <a:srcRect l="47128" t="27769"/>
          <a:stretch/>
        </p:blipFill>
        <p:spPr>
          <a:xfrm rot="16200000">
            <a:off x="8029897" y="546601"/>
            <a:ext cx="4754077" cy="3667874"/>
          </a:xfrm>
          <a:prstGeom prst="rect">
            <a:avLst/>
          </a:prstGeom>
        </p:spPr>
      </p:pic>
      <p:graphicFrame>
        <p:nvGraphicFramePr>
          <p:cNvPr id="19" name="Chart 18">
            <a:extLst>
              <a:ext uri="{FF2B5EF4-FFF2-40B4-BE49-F238E27FC236}">
                <a16:creationId xmlns:a16="http://schemas.microsoft.com/office/drawing/2014/main" id="{7B1AE7B2-489F-424A-8B81-EBCB0A5FC32A}"/>
              </a:ext>
            </a:extLst>
          </p:cNvPr>
          <p:cNvGraphicFramePr/>
          <p:nvPr>
            <p:extLst>
              <p:ext uri="{D42A27DB-BD31-4B8C-83A1-F6EECF244321}">
                <p14:modId xmlns:p14="http://schemas.microsoft.com/office/powerpoint/2010/main" val="1720206774"/>
              </p:ext>
            </p:extLst>
          </p:nvPr>
        </p:nvGraphicFramePr>
        <p:xfrm>
          <a:off x="1880362" y="-2621543"/>
          <a:ext cx="8920480" cy="7082124"/>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DC52A911-734A-42C4-9C81-715E067FE205}"/>
              </a:ext>
            </a:extLst>
          </p:cNvPr>
          <p:cNvSpPr txBox="1"/>
          <p:nvPr/>
        </p:nvSpPr>
        <p:spPr>
          <a:xfrm>
            <a:off x="883920" y="1635035"/>
            <a:ext cx="7761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003E59"/>
                </a:solidFill>
                <a:effectLst/>
                <a:uLnTx/>
                <a:uFillTx/>
                <a:latin typeface="Corbel"/>
                <a:ea typeface="+mn-ea"/>
                <a:cs typeface="+mn-cs"/>
              </a:rPr>
              <a:t>Urban</a:t>
            </a:r>
          </a:p>
        </p:txBody>
      </p:sp>
      <p:sp>
        <p:nvSpPr>
          <p:cNvPr id="21" name="TextBox 20">
            <a:extLst>
              <a:ext uri="{FF2B5EF4-FFF2-40B4-BE49-F238E27FC236}">
                <a16:creationId xmlns:a16="http://schemas.microsoft.com/office/drawing/2014/main" id="{96EDB06B-C003-4A54-A721-E5A52896A866}"/>
              </a:ext>
            </a:extLst>
          </p:cNvPr>
          <p:cNvSpPr txBox="1"/>
          <p:nvPr/>
        </p:nvSpPr>
        <p:spPr>
          <a:xfrm>
            <a:off x="981175" y="3244334"/>
            <a:ext cx="6814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003E59"/>
                </a:solidFill>
                <a:effectLst/>
                <a:uLnTx/>
                <a:uFillTx/>
                <a:latin typeface="Corbel"/>
                <a:ea typeface="+mn-ea"/>
                <a:cs typeface="+mn-cs"/>
              </a:rPr>
              <a:t>Rural</a:t>
            </a:r>
          </a:p>
        </p:txBody>
      </p:sp>
      <p:sp>
        <p:nvSpPr>
          <p:cNvPr id="2" name="TextBox 1">
            <a:extLst>
              <a:ext uri="{FF2B5EF4-FFF2-40B4-BE49-F238E27FC236}">
                <a16:creationId xmlns:a16="http://schemas.microsoft.com/office/drawing/2014/main" id="{04536678-B1DC-786B-5DED-720813BD125A}"/>
              </a:ext>
            </a:extLst>
          </p:cNvPr>
          <p:cNvSpPr txBox="1"/>
          <p:nvPr/>
        </p:nvSpPr>
        <p:spPr>
          <a:xfrm>
            <a:off x="9689967" y="3059668"/>
            <a:ext cx="5886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003E59"/>
                </a:solidFill>
                <a:effectLst/>
                <a:uLnTx/>
                <a:uFillTx/>
                <a:latin typeface="Corbel"/>
                <a:ea typeface="+mn-ea"/>
                <a:cs typeface="+mn-cs"/>
              </a:rPr>
              <a:t>78%</a:t>
            </a:r>
          </a:p>
        </p:txBody>
      </p:sp>
      <p:sp>
        <p:nvSpPr>
          <p:cNvPr id="6" name="TextBox 5">
            <a:extLst>
              <a:ext uri="{FF2B5EF4-FFF2-40B4-BE49-F238E27FC236}">
                <a16:creationId xmlns:a16="http://schemas.microsoft.com/office/drawing/2014/main" id="{560FD22E-112B-97B6-C311-6C380DC58C0A}"/>
              </a:ext>
            </a:extLst>
          </p:cNvPr>
          <p:cNvSpPr txBox="1"/>
          <p:nvPr/>
        </p:nvSpPr>
        <p:spPr>
          <a:xfrm>
            <a:off x="4200108" y="1443772"/>
            <a:ext cx="5977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003E59"/>
                </a:solidFill>
                <a:effectLst/>
                <a:uLnTx/>
                <a:uFillTx/>
                <a:latin typeface="Corbel"/>
                <a:ea typeface="+mn-ea"/>
                <a:cs typeface="+mn-cs"/>
              </a:rPr>
              <a:t>22%</a:t>
            </a:r>
          </a:p>
        </p:txBody>
      </p:sp>
      <p:sp>
        <p:nvSpPr>
          <p:cNvPr id="26" name="Rectangle 25">
            <a:extLst>
              <a:ext uri="{FF2B5EF4-FFF2-40B4-BE49-F238E27FC236}">
                <a16:creationId xmlns:a16="http://schemas.microsoft.com/office/drawing/2014/main" id="{FB9B10C7-7541-4B6D-B1F3-72887531005C}"/>
              </a:ext>
            </a:extLst>
          </p:cNvPr>
          <p:cNvSpPr/>
          <p:nvPr/>
        </p:nvSpPr>
        <p:spPr>
          <a:xfrm>
            <a:off x="0" y="4668967"/>
            <a:ext cx="12191999" cy="2189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800" b="1" i="0" u="none" strike="noStrike" kern="1200" cap="none" spc="0" normalizeH="0" baseline="0" noProof="0" dirty="0">
                <a:ln>
                  <a:noFill/>
                </a:ln>
                <a:solidFill>
                  <a:schemeClr val="accent1"/>
                </a:solidFill>
                <a:effectLst/>
                <a:uLnTx/>
                <a:uFillTx/>
                <a:latin typeface="Corbel"/>
                <a:ea typeface="+mn-ea"/>
                <a:cs typeface="+mn-cs"/>
              </a:rPr>
              <a:t>This data is important as it shows that very few women outside urban areas are able to access family protection remedies, despite the Family Protection Act allowing for remote filing of protection order cases to increase access. </a:t>
            </a:r>
          </a:p>
        </p:txBody>
      </p:sp>
      <p:sp>
        <p:nvSpPr>
          <p:cNvPr id="7" name="TextBox 6">
            <a:extLst>
              <a:ext uri="{FF2B5EF4-FFF2-40B4-BE49-F238E27FC236}">
                <a16:creationId xmlns:a16="http://schemas.microsoft.com/office/drawing/2014/main" id="{BCEECD27-26A3-DEE8-ED70-89A7714CD189}"/>
              </a:ext>
            </a:extLst>
          </p:cNvPr>
          <p:cNvSpPr txBox="1"/>
          <p:nvPr/>
        </p:nvSpPr>
        <p:spPr>
          <a:xfrm>
            <a:off x="9007179" y="1893960"/>
            <a:ext cx="5741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003E59"/>
                </a:solidFill>
                <a:effectLst/>
                <a:uLnTx/>
                <a:uFillTx/>
                <a:latin typeface="Corbel"/>
                <a:ea typeface="+mn-ea"/>
                <a:cs typeface="+mn-cs"/>
              </a:rPr>
              <a:t>71%</a:t>
            </a:r>
          </a:p>
        </p:txBody>
      </p:sp>
      <p:sp>
        <p:nvSpPr>
          <p:cNvPr id="8" name="TextBox 7">
            <a:extLst>
              <a:ext uri="{FF2B5EF4-FFF2-40B4-BE49-F238E27FC236}">
                <a16:creationId xmlns:a16="http://schemas.microsoft.com/office/drawing/2014/main" id="{E93BFF0B-8E76-CFBB-6B3D-5ABAC2A82C14}"/>
              </a:ext>
            </a:extLst>
          </p:cNvPr>
          <p:cNvSpPr txBox="1"/>
          <p:nvPr/>
        </p:nvSpPr>
        <p:spPr>
          <a:xfrm>
            <a:off x="2575899" y="3634752"/>
            <a:ext cx="48923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003E59"/>
                </a:solidFill>
                <a:effectLst/>
                <a:uLnTx/>
                <a:uFillTx/>
                <a:latin typeface="Corbel"/>
                <a:ea typeface="+mn-ea"/>
                <a:cs typeface="+mn-cs"/>
              </a:rPr>
              <a:t>4%</a:t>
            </a:r>
          </a:p>
        </p:txBody>
      </p:sp>
      <p:sp>
        <p:nvSpPr>
          <p:cNvPr id="3" name="Title 1">
            <a:extLst>
              <a:ext uri="{FF2B5EF4-FFF2-40B4-BE49-F238E27FC236}">
                <a16:creationId xmlns:a16="http://schemas.microsoft.com/office/drawing/2014/main" id="{E3078413-9204-8FEB-DD87-59EAA36D4786}"/>
              </a:ext>
            </a:extLst>
          </p:cNvPr>
          <p:cNvSpPr txBox="1">
            <a:spLocks/>
          </p:cNvSpPr>
          <p:nvPr/>
        </p:nvSpPr>
        <p:spPr>
          <a:xfrm>
            <a:off x="361406" y="692212"/>
            <a:ext cx="11158714" cy="9593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2800" b="1" i="0" u="none" strike="noStrike" kern="1200" cap="none" spc="0" normalizeH="0" baseline="0" noProof="0" dirty="0">
                <a:ln>
                  <a:noFill/>
                </a:ln>
                <a:solidFill>
                  <a:srgbClr val="003E59"/>
                </a:solidFill>
                <a:effectLst/>
                <a:uLnTx/>
                <a:uFillTx/>
                <a:latin typeface="Corbel" panose="020B0503020204020204" pitchFamily="34" charset="0"/>
                <a:ea typeface="Corbel" panose="020B0503020204020204" pitchFamily="34" charset="0"/>
                <a:cs typeface="Times New Roman" panose="02020603050405020304" pitchFamily="18" charset="0"/>
              </a:rPr>
              <a:t>Vanuatu Census Data</a:t>
            </a:r>
            <a:endParaRPr kumimoji="0" lang="en-NZ" sz="2800" b="1" i="0" u="none" strike="noStrike" kern="1200" cap="none" spc="0" normalizeH="0" baseline="0" noProof="0" dirty="0">
              <a:ln>
                <a:noFill/>
              </a:ln>
              <a:solidFill>
                <a:srgbClr val="003E59"/>
              </a:solidFill>
              <a:effectLst/>
              <a:uLnTx/>
              <a:uFillTx/>
              <a:latin typeface="Corbel"/>
              <a:ea typeface="+mj-ea"/>
              <a:cs typeface="+mj-cs"/>
            </a:endParaRPr>
          </a:p>
        </p:txBody>
      </p:sp>
    </p:spTree>
    <p:extLst>
      <p:ext uri="{BB962C8B-B14F-4D97-AF65-F5344CB8AC3E}">
        <p14:creationId xmlns:p14="http://schemas.microsoft.com/office/powerpoint/2010/main" val="50725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8C463-E067-396F-A4DC-4A42A0B74CB8}"/>
              </a:ext>
            </a:extLst>
          </p:cNvPr>
          <p:cNvSpPr>
            <a:spLocks noGrp="1"/>
          </p:cNvSpPr>
          <p:nvPr>
            <p:ph type="title"/>
          </p:nvPr>
        </p:nvSpPr>
        <p:spPr/>
        <p:txBody>
          <a:bodyPr/>
          <a:lstStyle/>
          <a:p>
            <a:r>
              <a:rPr lang="en-US" dirty="0"/>
              <a:t>Example: Vanuatu Court User Survey</a:t>
            </a:r>
          </a:p>
        </p:txBody>
      </p:sp>
      <p:pic>
        <p:nvPicPr>
          <p:cNvPr id="7" name="Content Placeholder 6" descr="Chart, pie chart&#10;&#10;Description automatically generated">
            <a:extLst>
              <a:ext uri="{FF2B5EF4-FFF2-40B4-BE49-F238E27FC236}">
                <a16:creationId xmlns:a16="http://schemas.microsoft.com/office/drawing/2014/main" id="{1706E221-0676-C2E0-88B2-5073A674E2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40369"/>
            <a:ext cx="8557985" cy="4313936"/>
          </a:xfrm>
        </p:spPr>
      </p:pic>
    </p:spTree>
    <p:extLst>
      <p:ext uri="{BB962C8B-B14F-4D97-AF65-F5344CB8AC3E}">
        <p14:creationId xmlns:p14="http://schemas.microsoft.com/office/powerpoint/2010/main" val="1378421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80F0D-2C6B-DC7F-99F0-E94B67ACADF3}"/>
              </a:ext>
            </a:extLst>
          </p:cNvPr>
          <p:cNvSpPr>
            <a:spLocks noGrp="1"/>
          </p:cNvSpPr>
          <p:nvPr>
            <p:ph type="title"/>
          </p:nvPr>
        </p:nvSpPr>
        <p:spPr/>
        <p:txBody>
          <a:bodyPr/>
          <a:lstStyle/>
          <a:p>
            <a:r>
              <a:rPr lang="en-US" dirty="0"/>
              <a:t>Examples of targeted court user surveys</a:t>
            </a:r>
          </a:p>
        </p:txBody>
      </p:sp>
      <p:sp>
        <p:nvSpPr>
          <p:cNvPr id="3" name="Content Placeholder 2">
            <a:extLst>
              <a:ext uri="{FF2B5EF4-FFF2-40B4-BE49-F238E27FC236}">
                <a16:creationId xmlns:a16="http://schemas.microsoft.com/office/drawing/2014/main" id="{1D05C14A-EF57-9BE4-2B7B-10566E7E6B54}"/>
              </a:ext>
            </a:extLst>
          </p:cNvPr>
          <p:cNvSpPr>
            <a:spLocks noGrp="1"/>
          </p:cNvSpPr>
          <p:nvPr>
            <p:ph idx="1"/>
          </p:nvPr>
        </p:nvSpPr>
        <p:spPr>
          <a:xfrm>
            <a:off x="838200" y="1946031"/>
            <a:ext cx="7984524" cy="4407878"/>
          </a:xfrm>
        </p:spPr>
        <p:txBody>
          <a:bodyPr>
            <a:normAutofit/>
          </a:bodyPr>
          <a:lstStyle/>
          <a:p>
            <a:pPr>
              <a:lnSpc>
                <a:spcPct val="200000"/>
              </a:lnSpc>
            </a:pPr>
            <a:r>
              <a:rPr lang="en-GB" sz="2900" dirty="0"/>
              <a:t>2017 Fiji Women’s Rights Movement and Fiji Courts</a:t>
            </a:r>
          </a:p>
          <a:p>
            <a:pPr>
              <a:lnSpc>
                <a:spcPct val="200000"/>
              </a:lnSpc>
            </a:pPr>
            <a:r>
              <a:rPr lang="en-US" sz="2900" dirty="0"/>
              <a:t>2018 RMI Access and Fairness Survey</a:t>
            </a:r>
            <a:endParaRPr lang="en-GB" sz="2900" dirty="0"/>
          </a:p>
          <a:p>
            <a:pPr>
              <a:lnSpc>
                <a:spcPct val="200000"/>
              </a:lnSpc>
            </a:pPr>
            <a:r>
              <a:rPr lang="en-GB" sz="2900" dirty="0"/>
              <a:t>2019 PNG Protection Order Study </a:t>
            </a:r>
          </a:p>
        </p:txBody>
      </p:sp>
    </p:spTree>
    <p:extLst>
      <p:ext uri="{BB962C8B-B14F-4D97-AF65-F5344CB8AC3E}">
        <p14:creationId xmlns:p14="http://schemas.microsoft.com/office/powerpoint/2010/main" val="4126571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B526-E612-40C6-4BBB-42FB54195D5D}"/>
              </a:ext>
            </a:extLst>
          </p:cNvPr>
          <p:cNvSpPr>
            <a:spLocks noGrp="1"/>
          </p:cNvSpPr>
          <p:nvPr>
            <p:ph type="title"/>
          </p:nvPr>
        </p:nvSpPr>
        <p:spPr/>
        <p:txBody>
          <a:bodyPr/>
          <a:lstStyle/>
          <a:p>
            <a:r>
              <a:rPr lang="en-US" dirty="0"/>
              <a:t>Example: RMI Access and Fairness Survey</a:t>
            </a:r>
          </a:p>
        </p:txBody>
      </p:sp>
      <p:sp>
        <p:nvSpPr>
          <p:cNvPr id="3" name="Content Placeholder 2">
            <a:extLst>
              <a:ext uri="{FF2B5EF4-FFF2-40B4-BE49-F238E27FC236}">
                <a16:creationId xmlns:a16="http://schemas.microsoft.com/office/drawing/2014/main" id="{1A951BF3-5BFE-066D-1770-3BA3838C27E6}"/>
              </a:ext>
            </a:extLst>
          </p:cNvPr>
          <p:cNvSpPr>
            <a:spLocks noGrp="1"/>
          </p:cNvSpPr>
          <p:nvPr>
            <p:ph idx="1"/>
          </p:nvPr>
        </p:nvSpPr>
        <p:spPr/>
        <p:txBody>
          <a:bodyPr/>
          <a:lstStyle/>
          <a:p>
            <a:r>
              <a:rPr lang="en-AU" dirty="0"/>
              <a:t>Over two weeks from November 5 to 16, 2018, the Judiciary conducted a user survey at both the Majuro Courthouse and the Ebeye Courthouse. </a:t>
            </a:r>
          </a:p>
          <a:p>
            <a:r>
              <a:rPr lang="en-AU" dirty="0"/>
              <a:t>The Majuro Courthouse had 78 survey participants, and the Ebeye Courthouse had 12. </a:t>
            </a:r>
          </a:p>
          <a:p>
            <a:r>
              <a:rPr lang="en-AU" dirty="0"/>
              <a:t>The survey results are attached as Appendix 4 of the RMI Annual Report. </a:t>
            </a:r>
            <a:r>
              <a:rPr lang="en-AU" i="1" dirty="0"/>
              <a:t>“We were pleased to learn that, as in past years, court users rate the judiciary high on both access and fairness.”</a:t>
            </a:r>
            <a:endParaRPr lang="en-US" i="1" dirty="0"/>
          </a:p>
          <a:p>
            <a:pPr marL="0" indent="0">
              <a:buNone/>
            </a:pPr>
            <a:endParaRPr lang="en-US" dirty="0"/>
          </a:p>
        </p:txBody>
      </p:sp>
    </p:spTree>
    <p:extLst>
      <p:ext uri="{BB962C8B-B14F-4D97-AF65-F5344CB8AC3E}">
        <p14:creationId xmlns:p14="http://schemas.microsoft.com/office/powerpoint/2010/main" val="3574071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4B56D-5A72-4D95-BB43-6A13D5553522}"/>
              </a:ext>
            </a:extLst>
          </p:cNvPr>
          <p:cNvSpPr>
            <a:spLocks noGrp="1"/>
          </p:cNvSpPr>
          <p:nvPr>
            <p:ph type="title"/>
          </p:nvPr>
        </p:nvSpPr>
        <p:spPr/>
        <p:txBody>
          <a:bodyPr/>
          <a:lstStyle/>
          <a:p>
            <a:r>
              <a:rPr lang="en-NZ" dirty="0"/>
              <a:t>Overview </a:t>
            </a:r>
          </a:p>
        </p:txBody>
      </p:sp>
      <p:sp>
        <p:nvSpPr>
          <p:cNvPr id="3" name="Content Placeholder 2">
            <a:extLst>
              <a:ext uri="{FF2B5EF4-FFF2-40B4-BE49-F238E27FC236}">
                <a16:creationId xmlns:a16="http://schemas.microsoft.com/office/drawing/2014/main" id="{126B5BF7-B6E5-4BCD-BD42-6FE82FBB4A97}"/>
              </a:ext>
            </a:extLst>
          </p:cNvPr>
          <p:cNvSpPr>
            <a:spLocks noGrp="1"/>
          </p:cNvSpPr>
          <p:nvPr>
            <p:ph idx="1"/>
          </p:nvPr>
        </p:nvSpPr>
        <p:spPr>
          <a:xfrm>
            <a:off x="838200" y="1898089"/>
            <a:ext cx="7984524" cy="3856844"/>
          </a:xfrm>
        </p:spPr>
        <p:txBody>
          <a:bodyPr/>
          <a:lstStyle/>
          <a:p>
            <a:pPr>
              <a:lnSpc>
                <a:spcPct val="200000"/>
              </a:lnSpc>
            </a:pPr>
            <a:r>
              <a:rPr lang="en-NZ" dirty="0"/>
              <a:t>Who are court users</a:t>
            </a:r>
          </a:p>
          <a:p>
            <a:pPr>
              <a:lnSpc>
                <a:spcPct val="200000"/>
              </a:lnSpc>
            </a:pPr>
            <a:r>
              <a:rPr lang="en-NZ" dirty="0"/>
              <a:t>Why are court user surveys important </a:t>
            </a:r>
          </a:p>
          <a:p>
            <a:pPr>
              <a:lnSpc>
                <a:spcPct val="200000"/>
              </a:lnSpc>
            </a:pPr>
            <a:r>
              <a:rPr lang="en-NZ" dirty="0"/>
              <a:t>How to undertake a court user survey</a:t>
            </a:r>
          </a:p>
          <a:p>
            <a:pPr>
              <a:lnSpc>
                <a:spcPct val="200000"/>
              </a:lnSpc>
            </a:pPr>
            <a:r>
              <a:rPr lang="en-NZ" dirty="0"/>
              <a:t>Challenges and Next Steps</a:t>
            </a:r>
          </a:p>
        </p:txBody>
      </p:sp>
    </p:spTree>
    <p:extLst>
      <p:ext uri="{BB962C8B-B14F-4D97-AF65-F5344CB8AC3E}">
        <p14:creationId xmlns:p14="http://schemas.microsoft.com/office/powerpoint/2010/main" val="229381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B526-E612-40C6-4BBB-42FB54195D5D}"/>
              </a:ext>
            </a:extLst>
          </p:cNvPr>
          <p:cNvSpPr>
            <a:spLocks noGrp="1"/>
          </p:cNvSpPr>
          <p:nvPr>
            <p:ph type="title"/>
          </p:nvPr>
        </p:nvSpPr>
        <p:spPr/>
        <p:txBody>
          <a:bodyPr/>
          <a:lstStyle/>
          <a:p>
            <a:r>
              <a:rPr lang="en-US" dirty="0"/>
              <a:t>Example: RMI Access and Fairness Survey</a:t>
            </a:r>
          </a:p>
        </p:txBody>
      </p:sp>
      <p:sp>
        <p:nvSpPr>
          <p:cNvPr id="8" name="Content Placeholder 7">
            <a:extLst>
              <a:ext uri="{FF2B5EF4-FFF2-40B4-BE49-F238E27FC236}">
                <a16:creationId xmlns:a16="http://schemas.microsoft.com/office/drawing/2014/main" id="{9F33844E-5D7E-6506-3217-5B03053C9640}"/>
              </a:ext>
            </a:extLst>
          </p:cNvPr>
          <p:cNvSpPr>
            <a:spLocks noGrp="1"/>
          </p:cNvSpPr>
          <p:nvPr>
            <p:ph idx="1"/>
          </p:nvPr>
        </p:nvSpPr>
        <p:spPr/>
        <p:txBody>
          <a:bodyPr/>
          <a:lstStyle/>
          <a:p>
            <a:endParaRPr lang="en-US"/>
          </a:p>
        </p:txBody>
      </p:sp>
      <p:pic>
        <p:nvPicPr>
          <p:cNvPr id="9" name="Content Placeholder 4">
            <a:extLst>
              <a:ext uri="{FF2B5EF4-FFF2-40B4-BE49-F238E27FC236}">
                <a16:creationId xmlns:a16="http://schemas.microsoft.com/office/drawing/2014/main" id="{A6AA0CB0-6522-BF59-B7BB-4FBB333C14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638" y="1825625"/>
            <a:ext cx="7774724" cy="4351338"/>
          </a:xfrm>
          <a:prstGeom prst="rect">
            <a:avLst/>
          </a:prstGeom>
        </p:spPr>
      </p:pic>
    </p:spTree>
    <p:extLst>
      <p:ext uri="{BB962C8B-B14F-4D97-AF65-F5344CB8AC3E}">
        <p14:creationId xmlns:p14="http://schemas.microsoft.com/office/powerpoint/2010/main" val="569197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B526-E612-40C6-4BBB-42FB54195D5D}"/>
              </a:ext>
            </a:extLst>
          </p:cNvPr>
          <p:cNvSpPr>
            <a:spLocks noGrp="1"/>
          </p:cNvSpPr>
          <p:nvPr>
            <p:ph type="title"/>
          </p:nvPr>
        </p:nvSpPr>
        <p:spPr/>
        <p:txBody>
          <a:bodyPr/>
          <a:lstStyle/>
          <a:p>
            <a:r>
              <a:rPr lang="en-US" dirty="0"/>
              <a:t>Example: RMI Access and Fairness Survey</a:t>
            </a:r>
          </a:p>
        </p:txBody>
      </p:sp>
      <p:pic>
        <p:nvPicPr>
          <p:cNvPr id="6" name="Content Placeholder 4">
            <a:extLst>
              <a:ext uri="{FF2B5EF4-FFF2-40B4-BE49-F238E27FC236}">
                <a16:creationId xmlns:a16="http://schemas.microsoft.com/office/drawing/2014/main" id="{77012552-A1EE-A209-B979-ABAB5282C0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9244" y="1825625"/>
            <a:ext cx="7225511" cy="4351338"/>
          </a:xfrm>
        </p:spPr>
      </p:pic>
    </p:spTree>
    <p:extLst>
      <p:ext uri="{BB962C8B-B14F-4D97-AF65-F5344CB8AC3E}">
        <p14:creationId xmlns:p14="http://schemas.microsoft.com/office/powerpoint/2010/main" val="190875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3BA67-F8C6-709F-3E93-774CB0D8A8F2}"/>
              </a:ext>
            </a:extLst>
          </p:cNvPr>
          <p:cNvSpPr>
            <a:spLocks noGrp="1"/>
          </p:cNvSpPr>
          <p:nvPr>
            <p:ph type="title"/>
          </p:nvPr>
        </p:nvSpPr>
        <p:spPr/>
        <p:txBody>
          <a:bodyPr/>
          <a:lstStyle/>
          <a:p>
            <a:r>
              <a:rPr lang="en-US" dirty="0"/>
              <a:t>Exercise: Challenges and Next Steps</a:t>
            </a:r>
          </a:p>
        </p:txBody>
      </p:sp>
      <p:sp>
        <p:nvSpPr>
          <p:cNvPr id="3" name="Content Placeholder 2">
            <a:extLst>
              <a:ext uri="{FF2B5EF4-FFF2-40B4-BE49-F238E27FC236}">
                <a16:creationId xmlns:a16="http://schemas.microsoft.com/office/drawing/2014/main" id="{B805E5B5-7098-117F-715B-F839D3102C31}"/>
              </a:ext>
            </a:extLst>
          </p:cNvPr>
          <p:cNvSpPr>
            <a:spLocks noGrp="1"/>
          </p:cNvSpPr>
          <p:nvPr>
            <p:ph idx="1"/>
          </p:nvPr>
        </p:nvSpPr>
        <p:spPr/>
        <p:txBody>
          <a:bodyPr>
            <a:normAutofit/>
          </a:bodyPr>
          <a:lstStyle/>
          <a:p>
            <a:pPr marL="342900" indent="-342900">
              <a:buFont typeface="+mj-lt"/>
              <a:buAutoNum type="arabicPeriod"/>
            </a:pPr>
            <a:r>
              <a:rPr lang="en-N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data has your court had difficulty in presenting in the Annual Report? </a:t>
            </a:r>
          </a:p>
          <a:p>
            <a:pPr marL="342900" indent="-342900">
              <a:buFont typeface="+mj-lt"/>
              <a:buAutoNum type="arabicPeriod"/>
            </a:pPr>
            <a:r>
              <a:rPr lang="en-N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will they address/ overcome these difficulties?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600"/>
              </a:spcAft>
              <a:buFont typeface="+mj-lt"/>
              <a:buAutoNum type="arabicPeriod"/>
            </a:pPr>
            <a:r>
              <a:rPr lang="en-NZ"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W</a:t>
            </a:r>
            <a:r>
              <a:rPr lang="en-N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hat additional information your court seek to present in the next Annual Report?</a:t>
            </a:r>
            <a:r>
              <a:rPr lang="en-NZ"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For example: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lvl="1">
              <a:spcAft>
                <a:spcPts val="600"/>
              </a:spcAft>
            </a:pPr>
            <a:r>
              <a:rPr lang="en-US" sz="1600" dirty="0"/>
              <a:t>Family Protection Act Cases – how can these appear in the 2022 Annual Report?</a:t>
            </a:r>
          </a:p>
          <a:p>
            <a:pPr lvl="1">
              <a:spcAft>
                <a:spcPts val="600"/>
              </a:spcAft>
            </a:pPr>
            <a:r>
              <a:rPr lang="en-US" sz="1600" dirty="0"/>
              <a:t>Consider parties and their vulnerability/ invisibility and how their participation in court can be documented in an Annual Report</a:t>
            </a:r>
          </a:p>
          <a:p>
            <a:pPr marL="342900" indent="-342900">
              <a:spcAft>
                <a:spcPts val="600"/>
              </a:spcAft>
              <a:buFont typeface="+mj-lt"/>
              <a:buAutoNum type="arabicPeriod"/>
            </a:pPr>
            <a:r>
              <a:rPr lang="en-NZ"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will you change how you communicate the Annual Report to stakeholders within your country?</a:t>
            </a:r>
          </a:p>
          <a:p>
            <a:pPr lvl="1">
              <a:spcAft>
                <a:spcPts val="600"/>
              </a:spcAft>
            </a:pPr>
            <a:r>
              <a:rPr lang="en-US" sz="1600" dirty="0"/>
              <a:t>Using FPA case update documents </a:t>
            </a:r>
          </a:p>
        </p:txBody>
      </p:sp>
    </p:spTree>
    <p:extLst>
      <p:ext uri="{BB962C8B-B14F-4D97-AF65-F5344CB8AC3E}">
        <p14:creationId xmlns:p14="http://schemas.microsoft.com/office/powerpoint/2010/main" val="1648314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0F9FA3F2-65C1-44AD-4018-84C090E5BF4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2395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D039B-EEAC-3565-1CE1-3BFA1E3BF32A}"/>
              </a:ext>
            </a:extLst>
          </p:cNvPr>
          <p:cNvSpPr>
            <a:spLocks noGrp="1"/>
          </p:cNvSpPr>
          <p:nvPr>
            <p:ph type="title"/>
          </p:nvPr>
        </p:nvSpPr>
        <p:spPr/>
        <p:txBody>
          <a:bodyPr/>
          <a:lstStyle/>
          <a:p>
            <a:r>
              <a:rPr lang="en-US" dirty="0"/>
              <a:t>Country Exercise </a:t>
            </a:r>
          </a:p>
        </p:txBody>
      </p:sp>
      <p:sp>
        <p:nvSpPr>
          <p:cNvPr id="3" name="Content Placeholder 2">
            <a:extLst>
              <a:ext uri="{FF2B5EF4-FFF2-40B4-BE49-F238E27FC236}">
                <a16:creationId xmlns:a16="http://schemas.microsoft.com/office/drawing/2014/main" id="{87B04343-561F-8EF5-3C9C-3FF0B8B92039}"/>
              </a:ext>
            </a:extLst>
          </p:cNvPr>
          <p:cNvSpPr>
            <a:spLocks noGrp="1"/>
          </p:cNvSpPr>
          <p:nvPr>
            <p:ph idx="1"/>
          </p:nvPr>
        </p:nvSpPr>
        <p:spPr>
          <a:xfrm>
            <a:off x="838200" y="1932661"/>
            <a:ext cx="7984524" cy="4328654"/>
          </a:xfrm>
        </p:spPr>
        <p:txBody>
          <a:bodyPr>
            <a:normAutofit/>
          </a:bodyPr>
          <a:lstStyle/>
          <a:p>
            <a:pPr>
              <a:lnSpc>
                <a:spcPct val="150000"/>
              </a:lnSpc>
            </a:pPr>
            <a:r>
              <a:rPr lang="en-US" sz="2200" dirty="0"/>
              <a:t>Consider the value of undertaking a: </a:t>
            </a:r>
          </a:p>
          <a:p>
            <a:pPr lvl="1">
              <a:lnSpc>
                <a:spcPct val="150000"/>
              </a:lnSpc>
            </a:pPr>
            <a:r>
              <a:rPr lang="en-US" sz="2200" dirty="0"/>
              <a:t>a specialized client user survey; or </a:t>
            </a:r>
          </a:p>
          <a:p>
            <a:pPr lvl="1">
              <a:lnSpc>
                <a:spcPct val="150000"/>
              </a:lnSpc>
            </a:pPr>
            <a:r>
              <a:rPr lang="en-US" sz="2200" dirty="0"/>
              <a:t>access and fairness survey. </a:t>
            </a:r>
          </a:p>
          <a:p>
            <a:pPr>
              <a:lnSpc>
                <a:spcPct val="150000"/>
              </a:lnSpc>
            </a:pPr>
            <a:r>
              <a:rPr lang="en-US" sz="2200" dirty="0"/>
              <a:t>What steps are needed?</a:t>
            </a:r>
          </a:p>
          <a:p>
            <a:pPr>
              <a:lnSpc>
                <a:spcPct val="150000"/>
              </a:lnSpc>
            </a:pPr>
            <a:r>
              <a:rPr lang="en-US" sz="2200" dirty="0"/>
              <a:t>Who would you talk to inside and outside the court?</a:t>
            </a:r>
          </a:p>
          <a:p>
            <a:pPr>
              <a:lnSpc>
                <a:spcPct val="150000"/>
              </a:lnSpc>
            </a:pPr>
            <a:r>
              <a:rPr lang="en-US" sz="2200" dirty="0"/>
              <a:t>When might this survey be able to be implemented?</a:t>
            </a:r>
          </a:p>
          <a:p>
            <a:pPr>
              <a:lnSpc>
                <a:spcPct val="150000"/>
              </a:lnSpc>
            </a:pPr>
            <a:r>
              <a:rPr lang="en-US" sz="2200" dirty="0"/>
              <a:t>What might you need assistance with?</a:t>
            </a:r>
          </a:p>
        </p:txBody>
      </p:sp>
    </p:spTree>
    <p:extLst>
      <p:ext uri="{BB962C8B-B14F-4D97-AF65-F5344CB8AC3E}">
        <p14:creationId xmlns:p14="http://schemas.microsoft.com/office/powerpoint/2010/main" val="366761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1D63B-2AB4-8AD1-CB3E-7BB7E4BF048C}"/>
              </a:ext>
            </a:extLst>
          </p:cNvPr>
          <p:cNvSpPr>
            <a:spLocks noGrp="1"/>
          </p:cNvSpPr>
          <p:nvPr>
            <p:ph type="title"/>
          </p:nvPr>
        </p:nvSpPr>
        <p:spPr>
          <a:xfrm>
            <a:off x="863033" y="627745"/>
            <a:ext cx="7984524" cy="1325563"/>
          </a:xfrm>
        </p:spPr>
        <p:txBody>
          <a:bodyPr/>
          <a:lstStyle/>
          <a:p>
            <a:r>
              <a:rPr lang="en-US" dirty="0"/>
              <a:t>What are the different types of court users?</a:t>
            </a:r>
          </a:p>
        </p:txBody>
      </p:sp>
      <p:sp>
        <p:nvSpPr>
          <p:cNvPr id="3" name="Content Placeholder 2">
            <a:extLst>
              <a:ext uri="{FF2B5EF4-FFF2-40B4-BE49-F238E27FC236}">
                <a16:creationId xmlns:a16="http://schemas.microsoft.com/office/drawing/2014/main" id="{E66F284B-D4E0-041E-73B6-B855E8C13F09}"/>
              </a:ext>
            </a:extLst>
          </p:cNvPr>
          <p:cNvSpPr>
            <a:spLocks noGrp="1"/>
          </p:cNvSpPr>
          <p:nvPr>
            <p:ph idx="1"/>
          </p:nvPr>
        </p:nvSpPr>
        <p:spPr>
          <a:xfrm>
            <a:off x="841764" y="1661581"/>
            <a:ext cx="7984524" cy="3856844"/>
          </a:xfrm>
        </p:spPr>
        <p:txBody>
          <a:bodyPr/>
          <a:lstStyle/>
          <a:p>
            <a:pPr marL="0" indent="0">
              <a:buNone/>
            </a:pPr>
            <a:r>
              <a:rPr lang="en-US" dirty="0"/>
              <a:t>Different categories of court users</a:t>
            </a:r>
          </a:p>
        </p:txBody>
      </p:sp>
      <p:sp>
        <p:nvSpPr>
          <p:cNvPr id="5" name="Oval 4">
            <a:extLst>
              <a:ext uri="{FF2B5EF4-FFF2-40B4-BE49-F238E27FC236}">
                <a16:creationId xmlns:a16="http://schemas.microsoft.com/office/drawing/2014/main" id="{DEC199CA-C319-AE2C-F28D-A4EA8F187BB6}"/>
              </a:ext>
            </a:extLst>
          </p:cNvPr>
          <p:cNvSpPr/>
          <p:nvPr/>
        </p:nvSpPr>
        <p:spPr>
          <a:xfrm>
            <a:off x="736257" y="3311360"/>
            <a:ext cx="2018747" cy="1928855"/>
          </a:xfrm>
          <a:prstGeom prst="ellipse">
            <a:avLst/>
          </a:prstGeom>
          <a:solidFill>
            <a:srgbClr val="DC3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orbel" panose="020B0503020204020204" pitchFamily="34" charset="0"/>
              </a:rPr>
              <a:t>Case Type </a:t>
            </a:r>
          </a:p>
        </p:txBody>
      </p:sp>
      <p:sp>
        <p:nvSpPr>
          <p:cNvPr id="15" name="Oval 14">
            <a:extLst>
              <a:ext uri="{FF2B5EF4-FFF2-40B4-BE49-F238E27FC236}">
                <a16:creationId xmlns:a16="http://schemas.microsoft.com/office/drawing/2014/main" id="{778D91D1-CD32-9612-BBA1-50930E03D9E5}"/>
              </a:ext>
            </a:extLst>
          </p:cNvPr>
          <p:cNvSpPr/>
          <p:nvPr/>
        </p:nvSpPr>
        <p:spPr>
          <a:xfrm>
            <a:off x="4329322" y="2537056"/>
            <a:ext cx="2018747" cy="1828994"/>
          </a:xfrm>
          <a:prstGeom prst="ellipse">
            <a:avLst/>
          </a:prstGeom>
          <a:solidFill>
            <a:srgbClr val="48A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orbel" panose="020B0503020204020204" pitchFamily="34" charset="0"/>
              </a:rPr>
              <a:t>Barrier </a:t>
            </a:r>
          </a:p>
        </p:txBody>
      </p:sp>
      <p:sp>
        <p:nvSpPr>
          <p:cNvPr id="16" name="Oval 15">
            <a:extLst>
              <a:ext uri="{FF2B5EF4-FFF2-40B4-BE49-F238E27FC236}">
                <a16:creationId xmlns:a16="http://schemas.microsoft.com/office/drawing/2014/main" id="{5968A1D1-9FD4-98AB-93A3-E55804BB8818}"/>
              </a:ext>
            </a:extLst>
          </p:cNvPr>
          <p:cNvSpPr/>
          <p:nvPr/>
        </p:nvSpPr>
        <p:spPr>
          <a:xfrm>
            <a:off x="8056019" y="3573625"/>
            <a:ext cx="2795324" cy="1928855"/>
          </a:xfrm>
          <a:prstGeom prst="ellipse">
            <a:avLst/>
          </a:prstGeom>
          <a:solidFill>
            <a:srgbClr val="4A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orbel" panose="020B0503020204020204" pitchFamily="34" charset="0"/>
              </a:rPr>
              <a:t>Vulnerability</a:t>
            </a:r>
          </a:p>
        </p:txBody>
      </p:sp>
      <p:sp>
        <p:nvSpPr>
          <p:cNvPr id="18" name="Oval 17">
            <a:extLst>
              <a:ext uri="{FF2B5EF4-FFF2-40B4-BE49-F238E27FC236}">
                <a16:creationId xmlns:a16="http://schemas.microsoft.com/office/drawing/2014/main" id="{CACA4DAB-A1C9-75B6-F008-510938047820}"/>
              </a:ext>
            </a:extLst>
          </p:cNvPr>
          <p:cNvSpPr/>
          <p:nvPr/>
        </p:nvSpPr>
        <p:spPr>
          <a:xfrm>
            <a:off x="1579762" y="5240215"/>
            <a:ext cx="1182763" cy="1171424"/>
          </a:xfrm>
          <a:prstGeom prst="ellipse">
            <a:avLst/>
          </a:prstGeom>
          <a:solidFill>
            <a:srgbClr val="DC3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orbel" panose="020B0503020204020204" pitchFamily="34" charset="0"/>
              </a:rPr>
              <a:t>Criminal</a:t>
            </a:r>
          </a:p>
        </p:txBody>
      </p:sp>
      <p:sp>
        <p:nvSpPr>
          <p:cNvPr id="19" name="Oval 18">
            <a:extLst>
              <a:ext uri="{FF2B5EF4-FFF2-40B4-BE49-F238E27FC236}">
                <a16:creationId xmlns:a16="http://schemas.microsoft.com/office/drawing/2014/main" id="{A151E386-C9BE-219F-3BA1-68DF37B3B41B}"/>
              </a:ext>
            </a:extLst>
          </p:cNvPr>
          <p:cNvSpPr/>
          <p:nvPr/>
        </p:nvSpPr>
        <p:spPr>
          <a:xfrm>
            <a:off x="2618998" y="4514916"/>
            <a:ext cx="963589" cy="1030746"/>
          </a:xfrm>
          <a:prstGeom prst="ellipse">
            <a:avLst/>
          </a:prstGeom>
          <a:solidFill>
            <a:srgbClr val="DC3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orbel" panose="020B0503020204020204" pitchFamily="34" charset="0"/>
              </a:rPr>
              <a:t>Family</a:t>
            </a:r>
          </a:p>
        </p:txBody>
      </p:sp>
      <p:sp>
        <p:nvSpPr>
          <p:cNvPr id="20" name="Oval 19">
            <a:extLst>
              <a:ext uri="{FF2B5EF4-FFF2-40B4-BE49-F238E27FC236}">
                <a16:creationId xmlns:a16="http://schemas.microsoft.com/office/drawing/2014/main" id="{A91BBFA3-BD2F-7A57-CA3A-8331C2E818DF}"/>
              </a:ext>
            </a:extLst>
          </p:cNvPr>
          <p:cNvSpPr/>
          <p:nvPr/>
        </p:nvSpPr>
        <p:spPr>
          <a:xfrm>
            <a:off x="127848" y="5147622"/>
            <a:ext cx="1470371" cy="796080"/>
          </a:xfrm>
          <a:prstGeom prst="ellipse">
            <a:avLst/>
          </a:prstGeom>
          <a:solidFill>
            <a:srgbClr val="DC3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orbel" panose="020B0503020204020204" pitchFamily="34" charset="0"/>
              </a:rPr>
              <a:t>Protection</a:t>
            </a:r>
          </a:p>
        </p:txBody>
      </p:sp>
      <p:sp>
        <p:nvSpPr>
          <p:cNvPr id="21" name="Oval 20">
            <a:extLst>
              <a:ext uri="{FF2B5EF4-FFF2-40B4-BE49-F238E27FC236}">
                <a16:creationId xmlns:a16="http://schemas.microsoft.com/office/drawing/2014/main" id="{37AF2B39-BFA4-6CC0-76EF-A0D53AA7C8F2}"/>
              </a:ext>
            </a:extLst>
          </p:cNvPr>
          <p:cNvSpPr/>
          <p:nvPr/>
        </p:nvSpPr>
        <p:spPr>
          <a:xfrm>
            <a:off x="2760740" y="3356507"/>
            <a:ext cx="963589" cy="1030746"/>
          </a:xfrm>
          <a:prstGeom prst="ellipse">
            <a:avLst/>
          </a:prstGeom>
          <a:solidFill>
            <a:srgbClr val="DC3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orbel" panose="020B0503020204020204" pitchFamily="34" charset="0"/>
              </a:rPr>
              <a:t>Civil</a:t>
            </a:r>
          </a:p>
        </p:txBody>
      </p:sp>
      <p:sp>
        <p:nvSpPr>
          <p:cNvPr id="22" name="Oval 21">
            <a:extLst>
              <a:ext uri="{FF2B5EF4-FFF2-40B4-BE49-F238E27FC236}">
                <a16:creationId xmlns:a16="http://schemas.microsoft.com/office/drawing/2014/main" id="{5FF23E27-C360-D537-4677-02E2D280217A}"/>
              </a:ext>
            </a:extLst>
          </p:cNvPr>
          <p:cNvSpPr/>
          <p:nvPr/>
        </p:nvSpPr>
        <p:spPr>
          <a:xfrm>
            <a:off x="2169440" y="2493905"/>
            <a:ext cx="963589" cy="1030746"/>
          </a:xfrm>
          <a:prstGeom prst="ellipse">
            <a:avLst/>
          </a:prstGeom>
          <a:solidFill>
            <a:srgbClr val="DC3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orbel" panose="020B0503020204020204" pitchFamily="34" charset="0"/>
              </a:rPr>
              <a:t>Land</a:t>
            </a:r>
          </a:p>
        </p:txBody>
      </p:sp>
      <p:sp>
        <p:nvSpPr>
          <p:cNvPr id="23" name="Oval 22">
            <a:extLst>
              <a:ext uri="{FF2B5EF4-FFF2-40B4-BE49-F238E27FC236}">
                <a16:creationId xmlns:a16="http://schemas.microsoft.com/office/drawing/2014/main" id="{EF2E744D-8ED3-CF55-1AC2-2568C62FA598}"/>
              </a:ext>
            </a:extLst>
          </p:cNvPr>
          <p:cNvSpPr/>
          <p:nvPr/>
        </p:nvSpPr>
        <p:spPr>
          <a:xfrm>
            <a:off x="7235957" y="5048065"/>
            <a:ext cx="1211781" cy="712822"/>
          </a:xfrm>
          <a:prstGeom prst="ellipse">
            <a:avLst/>
          </a:prstGeom>
          <a:solidFill>
            <a:srgbClr val="4A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orbel" panose="020B0503020204020204" pitchFamily="34" charset="0"/>
              </a:rPr>
              <a:t>Children</a:t>
            </a:r>
          </a:p>
        </p:txBody>
      </p:sp>
      <p:sp>
        <p:nvSpPr>
          <p:cNvPr id="24" name="Oval 23">
            <a:extLst>
              <a:ext uri="{FF2B5EF4-FFF2-40B4-BE49-F238E27FC236}">
                <a16:creationId xmlns:a16="http://schemas.microsoft.com/office/drawing/2014/main" id="{F98AF71B-FD38-1056-2A8F-693E7A3CCE6F}"/>
              </a:ext>
            </a:extLst>
          </p:cNvPr>
          <p:cNvSpPr/>
          <p:nvPr/>
        </p:nvSpPr>
        <p:spPr>
          <a:xfrm>
            <a:off x="5621732" y="4230174"/>
            <a:ext cx="844799" cy="712822"/>
          </a:xfrm>
          <a:prstGeom prst="ellipse">
            <a:avLst/>
          </a:prstGeom>
          <a:solidFill>
            <a:srgbClr val="48A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orbel" panose="020B0503020204020204" pitchFamily="34" charset="0"/>
              </a:rPr>
              <a:t>Cost</a:t>
            </a:r>
          </a:p>
        </p:txBody>
      </p:sp>
      <p:sp>
        <p:nvSpPr>
          <p:cNvPr id="25" name="Oval 24">
            <a:extLst>
              <a:ext uri="{FF2B5EF4-FFF2-40B4-BE49-F238E27FC236}">
                <a16:creationId xmlns:a16="http://schemas.microsoft.com/office/drawing/2014/main" id="{13EFFC27-B8FB-B67D-A03C-B9A198639938}"/>
              </a:ext>
            </a:extLst>
          </p:cNvPr>
          <p:cNvSpPr/>
          <p:nvPr/>
        </p:nvSpPr>
        <p:spPr>
          <a:xfrm>
            <a:off x="6343884" y="3508409"/>
            <a:ext cx="1522587" cy="941498"/>
          </a:xfrm>
          <a:prstGeom prst="ellipse">
            <a:avLst/>
          </a:prstGeom>
          <a:solidFill>
            <a:srgbClr val="48A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orbel" panose="020B0503020204020204" pitchFamily="34" charset="0"/>
              </a:rPr>
              <a:t>Complexity</a:t>
            </a:r>
          </a:p>
        </p:txBody>
      </p:sp>
      <p:sp>
        <p:nvSpPr>
          <p:cNvPr id="26" name="Oval 25">
            <a:extLst>
              <a:ext uri="{FF2B5EF4-FFF2-40B4-BE49-F238E27FC236}">
                <a16:creationId xmlns:a16="http://schemas.microsoft.com/office/drawing/2014/main" id="{C5051A56-EDB2-A569-6C29-9DB1F1524EC6}"/>
              </a:ext>
            </a:extLst>
          </p:cNvPr>
          <p:cNvSpPr/>
          <p:nvPr/>
        </p:nvSpPr>
        <p:spPr>
          <a:xfrm>
            <a:off x="4456844" y="4527393"/>
            <a:ext cx="1211781" cy="712822"/>
          </a:xfrm>
          <a:prstGeom prst="ellipse">
            <a:avLst/>
          </a:prstGeom>
          <a:solidFill>
            <a:srgbClr val="48A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orbel" panose="020B0503020204020204" pitchFamily="34" charset="0"/>
              </a:rPr>
              <a:t>Distance</a:t>
            </a:r>
          </a:p>
        </p:txBody>
      </p:sp>
      <p:sp>
        <p:nvSpPr>
          <p:cNvPr id="27" name="Oval 26">
            <a:extLst>
              <a:ext uri="{FF2B5EF4-FFF2-40B4-BE49-F238E27FC236}">
                <a16:creationId xmlns:a16="http://schemas.microsoft.com/office/drawing/2014/main" id="{AA2DCD6E-B85F-7DDA-CEF5-BDB354253228}"/>
              </a:ext>
            </a:extLst>
          </p:cNvPr>
          <p:cNvSpPr/>
          <p:nvPr/>
        </p:nvSpPr>
        <p:spPr>
          <a:xfrm>
            <a:off x="8300196" y="5539249"/>
            <a:ext cx="1339367" cy="841615"/>
          </a:xfrm>
          <a:prstGeom prst="ellipse">
            <a:avLst/>
          </a:prstGeom>
          <a:solidFill>
            <a:srgbClr val="4A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orbel" panose="020B0503020204020204" pitchFamily="34" charset="0"/>
              </a:rPr>
              <a:t>Women &amp; other FV Victims</a:t>
            </a:r>
          </a:p>
        </p:txBody>
      </p:sp>
      <p:sp>
        <p:nvSpPr>
          <p:cNvPr id="28" name="Oval 27">
            <a:extLst>
              <a:ext uri="{FF2B5EF4-FFF2-40B4-BE49-F238E27FC236}">
                <a16:creationId xmlns:a16="http://schemas.microsoft.com/office/drawing/2014/main" id="{413A21A3-27AD-A98A-229A-A444D7F22501}"/>
              </a:ext>
            </a:extLst>
          </p:cNvPr>
          <p:cNvSpPr/>
          <p:nvPr/>
        </p:nvSpPr>
        <p:spPr>
          <a:xfrm>
            <a:off x="9690422" y="5424734"/>
            <a:ext cx="1211781" cy="976388"/>
          </a:xfrm>
          <a:prstGeom prst="ellipse">
            <a:avLst/>
          </a:prstGeom>
          <a:solidFill>
            <a:srgbClr val="4A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orbel" panose="020B0503020204020204" pitchFamily="34" charset="0"/>
              </a:rPr>
              <a:t>People with disability</a:t>
            </a:r>
          </a:p>
        </p:txBody>
      </p:sp>
    </p:spTree>
    <p:extLst>
      <p:ext uri="{BB962C8B-B14F-4D97-AF65-F5344CB8AC3E}">
        <p14:creationId xmlns:p14="http://schemas.microsoft.com/office/powerpoint/2010/main" val="2655516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F5DCE-B931-3DD3-CA87-70B0DD4DCBE2}"/>
              </a:ext>
            </a:extLst>
          </p:cNvPr>
          <p:cNvSpPr>
            <a:spLocks noGrp="1"/>
          </p:cNvSpPr>
          <p:nvPr>
            <p:ph type="title"/>
          </p:nvPr>
        </p:nvSpPr>
        <p:spPr>
          <a:xfrm>
            <a:off x="346835" y="1316467"/>
            <a:ext cx="3593887" cy="1325563"/>
          </a:xfrm>
        </p:spPr>
        <p:txBody>
          <a:bodyPr>
            <a:normAutofit fontScale="90000"/>
          </a:bodyPr>
          <a:lstStyle/>
          <a:p>
            <a:r>
              <a:rPr lang="en-US" dirty="0"/>
              <a:t>Reporting on different types of court users</a:t>
            </a:r>
          </a:p>
        </p:txBody>
      </p:sp>
      <p:sp>
        <p:nvSpPr>
          <p:cNvPr id="3" name="Content Placeholder 2">
            <a:extLst>
              <a:ext uri="{FF2B5EF4-FFF2-40B4-BE49-F238E27FC236}">
                <a16:creationId xmlns:a16="http://schemas.microsoft.com/office/drawing/2014/main" id="{31A99CBC-04AC-4AB9-F00E-E24ED3E33103}"/>
              </a:ext>
            </a:extLst>
          </p:cNvPr>
          <p:cNvSpPr>
            <a:spLocks noGrp="1"/>
          </p:cNvSpPr>
          <p:nvPr>
            <p:ph idx="1"/>
          </p:nvPr>
        </p:nvSpPr>
        <p:spPr>
          <a:xfrm>
            <a:off x="346835" y="2922979"/>
            <a:ext cx="3206858" cy="3856844"/>
          </a:xfrm>
        </p:spPr>
        <p:txBody>
          <a:bodyPr/>
          <a:lstStyle/>
          <a:p>
            <a:pPr marL="0" indent="0">
              <a:buNone/>
            </a:pPr>
            <a:r>
              <a:rPr lang="en-US" dirty="0"/>
              <a:t>Annual Reports can show how the court is responding to different categories of vulnerable court users</a:t>
            </a:r>
          </a:p>
          <a:p>
            <a:endParaRPr lang="en-US" dirty="0"/>
          </a:p>
        </p:txBody>
      </p:sp>
      <p:pic>
        <p:nvPicPr>
          <p:cNvPr id="5" name="Picture 4" descr="Table&#10;&#10;Description automatically generated">
            <a:extLst>
              <a:ext uri="{FF2B5EF4-FFF2-40B4-BE49-F238E27FC236}">
                <a16:creationId xmlns:a16="http://schemas.microsoft.com/office/drawing/2014/main" id="{E1D754F7-CFB0-F048-14DA-ECE7211192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0722" y="681037"/>
            <a:ext cx="7772400" cy="5197792"/>
          </a:xfrm>
          <a:prstGeom prst="rect">
            <a:avLst/>
          </a:prstGeom>
        </p:spPr>
      </p:pic>
      <p:sp>
        <p:nvSpPr>
          <p:cNvPr id="6" name="TextBox 5">
            <a:extLst>
              <a:ext uri="{FF2B5EF4-FFF2-40B4-BE49-F238E27FC236}">
                <a16:creationId xmlns:a16="http://schemas.microsoft.com/office/drawing/2014/main" id="{5BA57ABE-7BFF-0440-B155-D0678631AC48}"/>
              </a:ext>
            </a:extLst>
          </p:cNvPr>
          <p:cNvSpPr txBox="1"/>
          <p:nvPr/>
        </p:nvSpPr>
        <p:spPr>
          <a:xfrm>
            <a:off x="4294024" y="5878829"/>
            <a:ext cx="3604641" cy="276999"/>
          </a:xfrm>
          <a:prstGeom prst="rect">
            <a:avLst/>
          </a:prstGeom>
          <a:noFill/>
        </p:spPr>
        <p:txBody>
          <a:bodyPr wrap="none" rtlCol="0">
            <a:spAutoFit/>
          </a:bodyPr>
          <a:lstStyle/>
          <a:p>
            <a:r>
              <a:rPr lang="en-US" sz="1200" i="1" dirty="0"/>
              <a:t>Extract from Courts of Tonga Annual Report 2020-2021</a:t>
            </a:r>
          </a:p>
        </p:txBody>
      </p:sp>
    </p:spTree>
    <p:extLst>
      <p:ext uri="{BB962C8B-B14F-4D97-AF65-F5344CB8AC3E}">
        <p14:creationId xmlns:p14="http://schemas.microsoft.com/office/powerpoint/2010/main" val="2458567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F5DCE-B931-3DD3-CA87-70B0DD4DCBE2}"/>
              </a:ext>
            </a:extLst>
          </p:cNvPr>
          <p:cNvSpPr>
            <a:spLocks noGrp="1"/>
          </p:cNvSpPr>
          <p:nvPr>
            <p:ph type="title"/>
          </p:nvPr>
        </p:nvSpPr>
        <p:spPr>
          <a:xfrm>
            <a:off x="346835" y="1316467"/>
            <a:ext cx="3593887" cy="1325563"/>
          </a:xfrm>
        </p:spPr>
        <p:txBody>
          <a:bodyPr>
            <a:normAutofit fontScale="90000"/>
          </a:bodyPr>
          <a:lstStyle/>
          <a:p>
            <a:r>
              <a:rPr lang="en-US" dirty="0"/>
              <a:t>Reporting on different types of court users</a:t>
            </a:r>
          </a:p>
        </p:txBody>
      </p:sp>
      <p:sp>
        <p:nvSpPr>
          <p:cNvPr id="3" name="Content Placeholder 2">
            <a:extLst>
              <a:ext uri="{FF2B5EF4-FFF2-40B4-BE49-F238E27FC236}">
                <a16:creationId xmlns:a16="http://schemas.microsoft.com/office/drawing/2014/main" id="{31A99CBC-04AC-4AB9-F00E-E24ED3E33103}"/>
              </a:ext>
            </a:extLst>
          </p:cNvPr>
          <p:cNvSpPr>
            <a:spLocks noGrp="1"/>
          </p:cNvSpPr>
          <p:nvPr>
            <p:ph idx="1"/>
          </p:nvPr>
        </p:nvSpPr>
        <p:spPr>
          <a:xfrm>
            <a:off x="346835" y="2922979"/>
            <a:ext cx="3206858" cy="3856844"/>
          </a:xfrm>
        </p:spPr>
        <p:txBody>
          <a:bodyPr/>
          <a:lstStyle/>
          <a:p>
            <a:pPr marL="0" indent="0">
              <a:buNone/>
            </a:pPr>
            <a:r>
              <a:rPr lang="en-US" dirty="0"/>
              <a:t>Annual Reports can show how the court is responding to different categories of vulnerable court users</a:t>
            </a:r>
          </a:p>
          <a:p>
            <a:endParaRPr lang="en-US" dirty="0"/>
          </a:p>
        </p:txBody>
      </p:sp>
      <p:sp>
        <p:nvSpPr>
          <p:cNvPr id="6" name="TextBox 5">
            <a:extLst>
              <a:ext uri="{FF2B5EF4-FFF2-40B4-BE49-F238E27FC236}">
                <a16:creationId xmlns:a16="http://schemas.microsoft.com/office/drawing/2014/main" id="{5BA57ABE-7BFF-0440-B155-D0678631AC48}"/>
              </a:ext>
            </a:extLst>
          </p:cNvPr>
          <p:cNvSpPr txBox="1"/>
          <p:nvPr/>
        </p:nvSpPr>
        <p:spPr>
          <a:xfrm>
            <a:off x="4294024" y="5878829"/>
            <a:ext cx="2765629" cy="276999"/>
          </a:xfrm>
          <a:prstGeom prst="rect">
            <a:avLst/>
          </a:prstGeom>
          <a:noFill/>
        </p:spPr>
        <p:txBody>
          <a:bodyPr wrap="none" rtlCol="0">
            <a:spAutoFit/>
          </a:bodyPr>
          <a:lstStyle/>
          <a:p>
            <a:r>
              <a:rPr lang="en-US" sz="1200" i="1" dirty="0"/>
              <a:t>Extract from Palau Judiciary Press release</a:t>
            </a:r>
          </a:p>
        </p:txBody>
      </p:sp>
      <p:pic>
        <p:nvPicPr>
          <p:cNvPr id="7" name="Picture 6" descr="Text, letter&#10;&#10;Description automatically generated">
            <a:extLst>
              <a:ext uri="{FF2B5EF4-FFF2-40B4-BE49-F238E27FC236}">
                <a16:creationId xmlns:a16="http://schemas.microsoft.com/office/drawing/2014/main" id="{0014A823-84B5-BFD7-611C-CBBDBAFC97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3693" y="0"/>
            <a:ext cx="7339047" cy="6858000"/>
          </a:xfrm>
          <a:prstGeom prst="rect">
            <a:avLst/>
          </a:prstGeom>
        </p:spPr>
      </p:pic>
    </p:spTree>
    <p:extLst>
      <p:ext uri="{BB962C8B-B14F-4D97-AF65-F5344CB8AC3E}">
        <p14:creationId xmlns:p14="http://schemas.microsoft.com/office/powerpoint/2010/main" val="3275280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989B5-6368-3CFE-7B45-2B1FCF387B33}"/>
              </a:ext>
            </a:extLst>
          </p:cNvPr>
          <p:cNvSpPr>
            <a:spLocks noGrp="1"/>
          </p:cNvSpPr>
          <p:nvPr>
            <p:ph type="title"/>
          </p:nvPr>
        </p:nvSpPr>
        <p:spPr/>
        <p:txBody>
          <a:bodyPr/>
          <a:lstStyle/>
          <a:p>
            <a:r>
              <a:rPr lang="en-US" dirty="0"/>
              <a:t>Why are court user surveys important?</a:t>
            </a:r>
          </a:p>
        </p:txBody>
      </p:sp>
      <p:sp>
        <p:nvSpPr>
          <p:cNvPr id="3" name="Content Placeholder 2">
            <a:extLst>
              <a:ext uri="{FF2B5EF4-FFF2-40B4-BE49-F238E27FC236}">
                <a16:creationId xmlns:a16="http://schemas.microsoft.com/office/drawing/2014/main" id="{C26F414A-F74A-B5AE-C269-624C11DD4DCB}"/>
              </a:ext>
            </a:extLst>
          </p:cNvPr>
          <p:cNvSpPr>
            <a:spLocks noGrp="1"/>
          </p:cNvSpPr>
          <p:nvPr>
            <p:ph idx="1"/>
          </p:nvPr>
        </p:nvSpPr>
        <p:spPr>
          <a:xfrm>
            <a:off x="838200" y="2038765"/>
            <a:ext cx="7984524" cy="3856844"/>
          </a:xfrm>
        </p:spPr>
        <p:txBody>
          <a:bodyPr>
            <a:normAutofit lnSpcReduction="10000"/>
          </a:bodyPr>
          <a:lstStyle/>
          <a:p>
            <a:r>
              <a:rPr lang="en-US" dirty="0"/>
              <a:t>Like Annual Reports, court user surveys allow courts to monitor and evaluate their capacity, and identify areas of improvement. </a:t>
            </a:r>
          </a:p>
          <a:p>
            <a:r>
              <a:rPr lang="en-US" dirty="0"/>
              <a:t>Courts can better understand the perceptions of court users on the quality of service provided to them, and the areas that court users would like to see improved. </a:t>
            </a:r>
          </a:p>
          <a:p>
            <a:r>
              <a:rPr lang="en-US" dirty="0"/>
              <a:t>Courts can monitor and evaluate court performance at a number of levels, including at the level of: </a:t>
            </a:r>
          </a:p>
          <a:p>
            <a:pPr lvl="1"/>
            <a:r>
              <a:rPr lang="en-US" dirty="0"/>
              <a:t>an individual court; </a:t>
            </a:r>
          </a:p>
          <a:p>
            <a:pPr lvl="1"/>
            <a:r>
              <a:rPr lang="en-US" dirty="0"/>
              <a:t>all courts within a state, province or sub-national region; and</a:t>
            </a:r>
          </a:p>
          <a:p>
            <a:pPr lvl="1"/>
            <a:r>
              <a:rPr lang="en-US" dirty="0"/>
              <a:t> all courts within a country.</a:t>
            </a:r>
          </a:p>
          <a:p>
            <a:pPr marL="0" indent="0">
              <a:buNone/>
            </a:pPr>
            <a:endParaRPr lang="en-US" dirty="0"/>
          </a:p>
        </p:txBody>
      </p:sp>
    </p:spTree>
    <p:extLst>
      <p:ext uri="{BB962C8B-B14F-4D97-AF65-F5344CB8AC3E}">
        <p14:creationId xmlns:p14="http://schemas.microsoft.com/office/powerpoint/2010/main" val="3437975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 letter&#10;&#10;Description automatically generated">
            <a:extLst>
              <a:ext uri="{FF2B5EF4-FFF2-40B4-BE49-F238E27FC236}">
                <a16:creationId xmlns:a16="http://schemas.microsoft.com/office/drawing/2014/main" id="{6DB5996F-D352-820E-71D4-8729D4D28F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2007" y="1084548"/>
            <a:ext cx="8607986" cy="4688903"/>
          </a:xfrm>
        </p:spPr>
      </p:pic>
      <p:sp>
        <p:nvSpPr>
          <p:cNvPr id="6" name="TextBox 5">
            <a:extLst>
              <a:ext uri="{FF2B5EF4-FFF2-40B4-BE49-F238E27FC236}">
                <a16:creationId xmlns:a16="http://schemas.microsoft.com/office/drawing/2014/main" id="{092EDDC8-B26E-9ACA-EF39-36A28CCA4F6B}"/>
              </a:ext>
            </a:extLst>
          </p:cNvPr>
          <p:cNvSpPr txBox="1"/>
          <p:nvPr/>
        </p:nvSpPr>
        <p:spPr>
          <a:xfrm>
            <a:off x="2403231" y="6031468"/>
            <a:ext cx="3185937" cy="276999"/>
          </a:xfrm>
          <a:prstGeom prst="rect">
            <a:avLst/>
          </a:prstGeom>
          <a:noFill/>
        </p:spPr>
        <p:txBody>
          <a:bodyPr wrap="none" rtlCol="0">
            <a:spAutoFit/>
          </a:bodyPr>
          <a:lstStyle/>
          <a:p>
            <a:r>
              <a:rPr lang="en-US" sz="1200" i="1" dirty="0"/>
              <a:t>Extract from PJSI 2020 Court Trend Report, p 26.</a:t>
            </a:r>
          </a:p>
        </p:txBody>
      </p:sp>
    </p:spTree>
    <p:extLst>
      <p:ext uri="{BB962C8B-B14F-4D97-AF65-F5344CB8AC3E}">
        <p14:creationId xmlns:p14="http://schemas.microsoft.com/office/powerpoint/2010/main" val="526766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4552A-9A86-56F3-3EF7-9716A5AD3C2F}"/>
              </a:ext>
            </a:extLst>
          </p:cNvPr>
          <p:cNvSpPr>
            <a:spLocks noGrp="1"/>
          </p:cNvSpPr>
          <p:nvPr>
            <p:ph type="title"/>
          </p:nvPr>
        </p:nvSpPr>
        <p:spPr/>
        <p:txBody>
          <a:bodyPr/>
          <a:lstStyle/>
          <a:p>
            <a:r>
              <a:rPr lang="en-US" dirty="0"/>
              <a:t>Benefits of court user surveys</a:t>
            </a:r>
          </a:p>
        </p:txBody>
      </p:sp>
      <p:sp>
        <p:nvSpPr>
          <p:cNvPr id="3" name="Content Placeholder 2">
            <a:extLst>
              <a:ext uri="{FF2B5EF4-FFF2-40B4-BE49-F238E27FC236}">
                <a16:creationId xmlns:a16="http://schemas.microsoft.com/office/drawing/2014/main" id="{FF932911-2F97-1B6F-4DB6-8C6A9DCF6E25}"/>
              </a:ext>
            </a:extLst>
          </p:cNvPr>
          <p:cNvSpPr>
            <a:spLocks noGrp="1"/>
          </p:cNvSpPr>
          <p:nvPr>
            <p:ph idx="1"/>
          </p:nvPr>
        </p:nvSpPr>
        <p:spPr>
          <a:xfrm>
            <a:off x="732693" y="1886365"/>
            <a:ext cx="7984524" cy="3856844"/>
          </a:xfrm>
        </p:spPr>
        <p:txBody>
          <a:bodyPr/>
          <a:lstStyle/>
          <a:p>
            <a:r>
              <a:rPr lang="en-US" dirty="0"/>
              <a:t>Court demonstrates interest in the views of court users, CSOs and other stakeholders.</a:t>
            </a:r>
          </a:p>
          <a:p>
            <a:r>
              <a:rPr lang="en-US" dirty="0"/>
              <a:t>Court users tend to have more positive views than the general public. Publishing findings from court user surveys can present a more positive picture of the court. </a:t>
            </a:r>
          </a:p>
          <a:p>
            <a:r>
              <a:rPr lang="en-US" dirty="0"/>
              <a:t>Court users can provide valuable suggestions on how services can be improved. </a:t>
            </a:r>
          </a:p>
          <a:p>
            <a:r>
              <a:rPr lang="en-US" dirty="0"/>
              <a:t>Court can use data to set meaningful performance standards. </a:t>
            </a:r>
          </a:p>
          <a:p>
            <a:endParaRPr lang="en-US" dirty="0"/>
          </a:p>
        </p:txBody>
      </p:sp>
    </p:spTree>
    <p:extLst>
      <p:ext uri="{BB962C8B-B14F-4D97-AF65-F5344CB8AC3E}">
        <p14:creationId xmlns:p14="http://schemas.microsoft.com/office/powerpoint/2010/main" val="518654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A1F8-CCAB-4FF9-7844-EDA1C4C5C0FE}"/>
              </a:ext>
            </a:extLst>
          </p:cNvPr>
          <p:cNvSpPr>
            <a:spLocks noGrp="1"/>
          </p:cNvSpPr>
          <p:nvPr>
            <p:ph type="title"/>
          </p:nvPr>
        </p:nvSpPr>
        <p:spPr>
          <a:xfrm>
            <a:off x="711622" y="220579"/>
            <a:ext cx="7984524" cy="1325563"/>
          </a:xfrm>
        </p:spPr>
        <p:txBody>
          <a:bodyPr/>
          <a:lstStyle/>
          <a:p>
            <a:r>
              <a:rPr lang="en-US" dirty="0"/>
              <a:t>How to undertake a court user survey</a:t>
            </a:r>
          </a:p>
        </p:txBody>
      </p:sp>
      <p:sp>
        <p:nvSpPr>
          <p:cNvPr id="21" name="Rounded Rectangle 20">
            <a:extLst>
              <a:ext uri="{FF2B5EF4-FFF2-40B4-BE49-F238E27FC236}">
                <a16:creationId xmlns:a16="http://schemas.microsoft.com/office/drawing/2014/main" id="{229D9EE9-B343-7C1B-578B-82D4274D3E3E}"/>
              </a:ext>
            </a:extLst>
          </p:cNvPr>
          <p:cNvSpPr/>
          <p:nvPr/>
        </p:nvSpPr>
        <p:spPr>
          <a:xfrm>
            <a:off x="1049850" y="3196493"/>
            <a:ext cx="10092300" cy="468923"/>
          </a:xfrm>
          <a:prstGeom prst="roundRect">
            <a:avLst/>
          </a:prstGeom>
          <a:solidFill>
            <a:srgbClr val="01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rbel" panose="020B0503020204020204" pitchFamily="34" charset="0"/>
              </a:rPr>
              <a:t>Seven Areas of Excellence</a:t>
            </a:r>
          </a:p>
        </p:txBody>
      </p:sp>
      <p:sp>
        <p:nvSpPr>
          <p:cNvPr id="3" name="Content Placeholder 2">
            <a:extLst>
              <a:ext uri="{FF2B5EF4-FFF2-40B4-BE49-F238E27FC236}">
                <a16:creationId xmlns:a16="http://schemas.microsoft.com/office/drawing/2014/main" id="{F2A15894-5C67-1BB6-90BF-28EC787BF3EA}"/>
              </a:ext>
            </a:extLst>
          </p:cNvPr>
          <p:cNvSpPr>
            <a:spLocks noGrp="1"/>
          </p:cNvSpPr>
          <p:nvPr>
            <p:ph idx="1"/>
          </p:nvPr>
        </p:nvSpPr>
        <p:spPr>
          <a:xfrm>
            <a:off x="743160" y="1368897"/>
            <a:ext cx="7984524" cy="3856844"/>
          </a:xfrm>
        </p:spPr>
        <p:txBody>
          <a:bodyPr/>
          <a:lstStyle/>
          <a:p>
            <a:r>
              <a:rPr lang="en-US" dirty="0"/>
              <a:t>The International Framework for Court Excellence identifies seven areas of court excellence</a:t>
            </a:r>
          </a:p>
          <a:p>
            <a:r>
              <a:rPr lang="en-US" dirty="0"/>
              <a:t>A court user survey should be designed to evaluate the ‘Results dimensions’ of the international framework</a:t>
            </a:r>
          </a:p>
        </p:txBody>
      </p:sp>
      <p:sp>
        <p:nvSpPr>
          <p:cNvPr id="4" name="Rounded Rectangle 3">
            <a:extLst>
              <a:ext uri="{FF2B5EF4-FFF2-40B4-BE49-F238E27FC236}">
                <a16:creationId xmlns:a16="http://schemas.microsoft.com/office/drawing/2014/main" id="{4F4DA071-F20B-8512-535A-EF6983CBFCEE}"/>
              </a:ext>
            </a:extLst>
          </p:cNvPr>
          <p:cNvSpPr/>
          <p:nvPr/>
        </p:nvSpPr>
        <p:spPr>
          <a:xfrm>
            <a:off x="1026408" y="3898691"/>
            <a:ext cx="3059723" cy="468923"/>
          </a:xfrm>
          <a:prstGeom prst="roundRect">
            <a:avLst/>
          </a:prstGeom>
          <a:solidFill>
            <a:srgbClr val="01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rbel" panose="020B0503020204020204" pitchFamily="34" charset="0"/>
              </a:rPr>
              <a:t>Driver</a:t>
            </a:r>
          </a:p>
        </p:txBody>
      </p:sp>
      <p:sp>
        <p:nvSpPr>
          <p:cNvPr id="5" name="Rounded Rectangle 4">
            <a:extLst>
              <a:ext uri="{FF2B5EF4-FFF2-40B4-BE49-F238E27FC236}">
                <a16:creationId xmlns:a16="http://schemas.microsoft.com/office/drawing/2014/main" id="{A8E2A060-5BF0-03AA-28C5-71CB90D1487B}"/>
              </a:ext>
            </a:extLst>
          </p:cNvPr>
          <p:cNvSpPr/>
          <p:nvPr/>
        </p:nvSpPr>
        <p:spPr>
          <a:xfrm>
            <a:off x="1015952" y="4474517"/>
            <a:ext cx="3059722" cy="468923"/>
          </a:xfrm>
          <a:prstGeom prst="roundRect">
            <a:avLst/>
          </a:prstGeom>
          <a:solidFill>
            <a:srgbClr val="DC3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rbel" panose="020B0503020204020204" pitchFamily="34" charset="0"/>
              </a:rPr>
              <a:t>Court Leadership</a:t>
            </a:r>
          </a:p>
        </p:txBody>
      </p:sp>
      <p:sp>
        <p:nvSpPr>
          <p:cNvPr id="8" name="Rounded Rectangle 7">
            <a:extLst>
              <a:ext uri="{FF2B5EF4-FFF2-40B4-BE49-F238E27FC236}">
                <a16:creationId xmlns:a16="http://schemas.microsoft.com/office/drawing/2014/main" id="{A5BBEF82-5402-4BE6-57C6-6E0414B00AD7}"/>
              </a:ext>
            </a:extLst>
          </p:cNvPr>
          <p:cNvSpPr/>
          <p:nvPr/>
        </p:nvSpPr>
        <p:spPr>
          <a:xfrm>
            <a:off x="4437824" y="3898690"/>
            <a:ext cx="3059723" cy="468923"/>
          </a:xfrm>
          <a:prstGeom prst="roundRect">
            <a:avLst/>
          </a:prstGeom>
          <a:solidFill>
            <a:srgbClr val="01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rbel" panose="020B0503020204020204" pitchFamily="34" charset="0"/>
              </a:rPr>
              <a:t>Systems and Enablers</a:t>
            </a:r>
          </a:p>
        </p:txBody>
      </p:sp>
      <p:sp>
        <p:nvSpPr>
          <p:cNvPr id="9" name="Rounded Rectangle 8">
            <a:extLst>
              <a:ext uri="{FF2B5EF4-FFF2-40B4-BE49-F238E27FC236}">
                <a16:creationId xmlns:a16="http://schemas.microsoft.com/office/drawing/2014/main" id="{005F46D5-A905-015B-D344-8A7F4EE88AB9}"/>
              </a:ext>
            </a:extLst>
          </p:cNvPr>
          <p:cNvSpPr/>
          <p:nvPr/>
        </p:nvSpPr>
        <p:spPr>
          <a:xfrm>
            <a:off x="7849240" y="3898689"/>
            <a:ext cx="3059723" cy="468923"/>
          </a:xfrm>
          <a:prstGeom prst="roundRect">
            <a:avLst/>
          </a:prstGeom>
          <a:solidFill>
            <a:srgbClr val="01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rbel" panose="020B0503020204020204" pitchFamily="34" charset="0"/>
              </a:rPr>
              <a:t>Results</a:t>
            </a:r>
          </a:p>
        </p:txBody>
      </p:sp>
      <p:sp>
        <p:nvSpPr>
          <p:cNvPr id="12" name="Arc 11">
            <a:extLst>
              <a:ext uri="{FF2B5EF4-FFF2-40B4-BE49-F238E27FC236}">
                <a16:creationId xmlns:a16="http://schemas.microsoft.com/office/drawing/2014/main" id="{7C698C6A-4204-0499-8F21-FFCA48546734}"/>
              </a:ext>
            </a:extLst>
          </p:cNvPr>
          <p:cNvSpPr/>
          <p:nvPr/>
        </p:nvSpPr>
        <p:spPr>
          <a:xfrm>
            <a:off x="6519216" y="2730666"/>
            <a:ext cx="2132820" cy="2062358"/>
          </a:xfrm>
          <a:prstGeom prst="arc">
            <a:avLst>
              <a:gd name="adj1" fmla="val 16200000"/>
              <a:gd name="adj2" fmla="val 21286760"/>
            </a:avLst>
          </a:prstGeom>
          <a:ln w="57150">
            <a:solidFill>
              <a:srgbClr val="4AAA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riangle 12">
            <a:extLst>
              <a:ext uri="{FF2B5EF4-FFF2-40B4-BE49-F238E27FC236}">
                <a16:creationId xmlns:a16="http://schemas.microsoft.com/office/drawing/2014/main" id="{EFF62E47-658F-CDA6-891F-F007BA29AB19}"/>
              </a:ext>
            </a:extLst>
          </p:cNvPr>
          <p:cNvSpPr/>
          <p:nvPr/>
        </p:nvSpPr>
        <p:spPr>
          <a:xfrm rot="9686629">
            <a:off x="8560717" y="3595124"/>
            <a:ext cx="234461" cy="157187"/>
          </a:xfrm>
          <a:prstGeom prst="triangle">
            <a:avLst/>
          </a:prstGeom>
          <a:solidFill>
            <a:srgbClr val="4AAA8C"/>
          </a:solidFill>
          <a:ln>
            <a:solidFill>
              <a:srgbClr val="48A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E12D4D67-45CD-6DB6-2895-94B469AA75C3}"/>
              </a:ext>
            </a:extLst>
          </p:cNvPr>
          <p:cNvSpPr/>
          <p:nvPr/>
        </p:nvSpPr>
        <p:spPr>
          <a:xfrm>
            <a:off x="4437823" y="4465638"/>
            <a:ext cx="3059723" cy="468923"/>
          </a:xfrm>
          <a:prstGeom prst="roundRect">
            <a:avLst/>
          </a:prstGeom>
          <a:solidFill>
            <a:srgbClr val="48A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rbel" panose="020B0503020204020204" pitchFamily="34" charset="0"/>
              </a:rPr>
              <a:t>Strategic Court Management</a:t>
            </a:r>
          </a:p>
        </p:txBody>
      </p:sp>
      <p:sp>
        <p:nvSpPr>
          <p:cNvPr id="15" name="Rounded Rectangle 14">
            <a:extLst>
              <a:ext uri="{FF2B5EF4-FFF2-40B4-BE49-F238E27FC236}">
                <a16:creationId xmlns:a16="http://schemas.microsoft.com/office/drawing/2014/main" id="{A18ED7F4-332C-2508-FC6C-65390230369E}"/>
              </a:ext>
            </a:extLst>
          </p:cNvPr>
          <p:cNvSpPr/>
          <p:nvPr/>
        </p:nvSpPr>
        <p:spPr>
          <a:xfrm>
            <a:off x="4451922" y="5032586"/>
            <a:ext cx="3059723" cy="468923"/>
          </a:xfrm>
          <a:prstGeom prst="roundRect">
            <a:avLst/>
          </a:prstGeom>
          <a:solidFill>
            <a:srgbClr val="48A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rbel" panose="020B0503020204020204" pitchFamily="34" charset="0"/>
              </a:rPr>
              <a:t>Court Workforce</a:t>
            </a:r>
          </a:p>
        </p:txBody>
      </p:sp>
      <p:sp>
        <p:nvSpPr>
          <p:cNvPr id="16" name="Rounded Rectangle 15">
            <a:extLst>
              <a:ext uri="{FF2B5EF4-FFF2-40B4-BE49-F238E27FC236}">
                <a16:creationId xmlns:a16="http://schemas.microsoft.com/office/drawing/2014/main" id="{87337748-0913-107A-CA59-3DF6175939AF}"/>
              </a:ext>
            </a:extLst>
          </p:cNvPr>
          <p:cNvSpPr/>
          <p:nvPr/>
        </p:nvSpPr>
        <p:spPr>
          <a:xfrm>
            <a:off x="4437822" y="5599534"/>
            <a:ext cx="3059723" cy="652228"/>
          </a:xfrm>
          <a:prstGeom prst="roundRect">
            <a:avLst/>
          </a:prstGeom>
          <a:solidFill>
            <a:srgbClr val="48A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rbel" panose="020B0503020204020204" pitchFamily="34" charset="0"/>
              </a:rPr>
              <a:t>Court Infrastructure, Proceedings and Processes</a:t>
            </a:r>
          </a:p>
        </p:txBody>
      </p:sp>
      <p:sp>
        <p:nvSpPr>
          <p:cNvPr id="17" name="Rounded Rectangle 16">
            <a:extLst>
              <a:ext uri="{FF2B5EF4-FFF2-40B4-BE49-F238E27FC236}">
                <a16:creationId xmlns:a16="http://schemas.microsoft.com/office/drawing/2014/main" id="{1A603751-832B-82B1-EF1F-ABE860FED5E2}"/>
              </a:ext>
            </a:extLst>
          </p:cNvPr>
          <p:cNvSpPr/>
          <p:nvPr/>
        </p:nvSpPr>
        <p:spPr>
          <a:xfrm>
            <a:off x="7859695" y="4446832"/>
            <a:ext cx="3059723" cy="468923"/>
          </a:xfrm>
          <a:prstGeom prst="roundRect">
            <a:avLst/>
          </a:prstGeom>
          <a:solidFill>
            <a:srgbClr val="4A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rbel" panose="020B0503020204020204" pitchFamily="34" charset="0"/>
              </a:rPr>
              <a:t>Court User Engagement</a:t>
            </a:r>
          </a:p>
        </p:txBody>
      </p:sp>
      <p:sp>
        <p:nvSpPr>
          <p:cNvPr id="18" name="Rounded Rectangle 17">
            <a:extLst>
              <a:ext uri="{FF2B5EF4-FFF2-40B4-BE49-F238E27FC236}">
                <a16:creationId xmlns:a16="http://schemas.microsoft.com/office/drawing/2014/main" id="{155BF769-7928-B201-2DDE-0AF203A0EC12}"/>
              </a:ext>
            </a:extLst>
          </p:cNvPr>
          <p:cNvSpPr/>
          <p:nvPr/>
        </p:nvSpPr>
        <p:spPr>
          <a:xfrm>
            <a:off x="7849239" y="5001205"/>
            <a:ext cx="3059723" cy="631951"/>
          </a:xfrm>
          <a:prstGeom prst="roundRect">
            <a:avLst/>
          </a:prstGeom>
          <a:solidFill>
            <a:srgbClr val="4A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rbel" panose="020B0503020204020204" pitchFamily="34" charset="0"/>
              </a:rPr>
              <a:t>Affordable and accessible Court Services</a:t>
            </a:r>
          </a:p>
        </p:txBody>
      </p:sp>
      <p:sp>
        <p:nvSpPr>
          <p:cNvPr id="19" name="Rounded Rectangle 18">
            <a:extLst>
              <a:ext uri="{FF2B5EF4-FFF2-40B4-BE49-F238E27FC236}">
                <a16:creationId xmlns:a16="http://schemas.microsoft.com/office/drawing/2014/main" id="{31FE3603-A80E-198E-CADB-68D1A454FEE1}"/>
              </a:ext>
            </a:extLst>
          </p:cNvPr>
          <p:cNvSpPr/>
          <p:nvPr/>
        </p:nvSpPr>
        <p:spPr>
          <a:xfrm>
            <a:off x="7849238" y="5689599"/>
            <a:ext cx="3059723" cy="468923"/>
          </a:xfrm>
          <a:prstGeom prst="roundRect">
            <a:avLst/>
          </a:prstGeom>
          <a:solidFill>
            <a:srgbClr val="4A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rbel" panose="020B0503020204020204" pitchFamily="34" charset="0"/>
              </a:rPr>
              <a:t>Public Trust and Confidence</a:t>
            </a:r>
          </a:p>
        </p:txBody>
      </p:sp>
      <p:sp>
        <p:nvSpPr>
          <p:cNvPr id="20" name="Rounded Rectangle 19">
            <a:extLst>
              <a:ext uri="{FF2B5EF4-FFF2-40B4-BE49-F238E27FC236}">
                <a16:creationId xmlns:a16="http://schemas.microsoft.com/office/drawing/2014/main" id="{D04B6284-922C-4394-B9BE-9B3FBDFB69F1}"/>
              </a:ext>
            </a:extLst>
          </p:cNvPr>
          <p:cNvSpPr/>
          <p:nvPr/>
        </p:nvSpPr>
        <p:spPr>
          <a:xfrm>
            <a:off x="7659606" y="3776551"/>
            <a:ext cx="3461797" cy="2810071"/>
          </a:xfrm>
          <a:prstGeom prst="roundRect">
            <a:avLst/>
          </a:prstGeom>
          <a:noFill/>
          <a:ln w="57150">
            <a:solidFill>
              <a:srgbClr val="4AAA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7052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FBBA00"/>
      </a:dk1>
      <a:lt1>
        <a:srgbClr val="F07E26"/>
      </a:lt1>
      <a:dk2>
        <a:srgbClr val="EA5045"/>
      </a:dk2>
      <a:lt2>
        <a:srgbClr val="EA528C"/>
      </a:lt2>
      <a:accent1>
        <a:srgbClr val="003E59"/>
      </a:accent1>
      <a:accent2>
        <a:srgbClr val="E9E4E3"/>
      </a:accent2>
      <a:accent3>
        <a:srgbClr val="0DA98A"/>
      </a:accent3>
      <a:accent4>
        <a:srgbClr val="6DCAF3"/>
      </a:accent4>
      <a:accent5>
        <a:srgbClr val="54AADF"/>
      </a:accent5>
      <a:accent6>
        <a:srgbClr val="E50051"/>
      </a:accent6>
      <a:hlink>
        <a:srgbClr val="B2CE5B"/>
      </a:hlink>
      <a:folHlink>
        <a:srgbClr val="787FBD"/>
      </a:folHlink>
    </a:clrScheme>
    <a:fontScheme name="PJSP fonts">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6960</TotalTime>
  <Words>998</Words>
  <Application>Microsoft Macintosh PowerPoint</Application>
  <PresentationFormat>Widescreen</PresentationFormat>
  <Paragraphs>146</Paragraphs>
  <Slides>24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Calibri Light</vt:lpstr>
      <vt:lpstr>Corbel</vt:lpstr>
      <vt:lpstr>Courier New</vt:lpstr>
      <vt:lpstr>Office Theme</vt:lpstr>
      <vt:lpstr>1_Office Theme</vt:lpstr>
      <vt:lpstr>Court User Surveys, Annual Report Challenges and Next Steps </vt:lpstr>
      <vt:lpstr>Overview </vt:lpstr>
      <vt:lpstr>What are the different types of court users?</vt:lpstr>
      <vt:lpstr>Reporting on different types of court users</vt:lpstr>
      <vt:lpstr>Reporting on different types of court users</vt:lpstr>
      <vt:lpstr>Why are court user surveys important?</vt:lpstr>
      <vt:lpstr>PowerPoint Presentation</vt:lpstr>
      <vt:lpstr>Benefits of court user surveys</vt:lpstr>
      <vt:lpstr>How to undertake a court user survey</vt:lpstr>
      <vt:lpstr>Key steps </vt:lpstr>
      <vt:lpstr>PSJI Court Annual Report Toolkit</vt:lpstr>
      <vt:lpstr>PJSP court user surveys</vt:lpstr>
      <vt:lpstr>Example: Vanuatu Court User Survey</vt:lpstr>
      <vt:lpstr>PowerPoint Presentation</vt:lpstr>
      <vt:lpstr>PowerPoint Presentation</vt:lpstr>
      <vt:lpstr>PowerPoint Presentation</vt:lpstr>
      <vt:lpstr>Example: Vanuatu Court User Survey</vt:lpstr>
      <vt:lpstr>Examples of targeted court user surveys</vt:lpstr>
      <vt:lpstr>Example: RMI Access and Fairness Survey</vt:lpstr>
      <vt:lpstr>Example: RMI Access and Fairness Survey</vt:lpstr>
      <vt:lpstr>Example: RMI Access and Fairness Survey</vt:lpstr>
      <vt:lpstr>Exercise: Challenges and Next Steps</vt:lpstr>
      <vt:lpstr>PowerPoint Presentation</vt:lpstr>
      <vt:lpstr>Country Exercise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Payne</dc:creator>
  <cp:lastModifiedBy>Cate Sumner</cp:lastModifiedBy>
  <cp:revision>19</cp:revision>
  <dcterms:created xsi:type="dcterms:W3CDTF">2021-10-28T20:38:45Z</dcterms:created>
  <dcterms:modified xsi:type="dcterms:W3CDTF">2023-02-22T05:52:08Z</dcterms:modified>
</cp:coreProperties>
</file>